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"/>
  </p:notesMasterIdLst>
  <p:handoutMasterIdLst>
    <p:handoutMasterId r:id="rId5"/>
  </p:handoutMasterIdLst>
  <p:sldIdLst>
    <p:sldId id="540" r:id="rId2"/>
    <p:sldId id="613" r:id="rId3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2860A4"/>
    <a:srgbClr val="204C82"/>
    <a:srgbClr val="F20000"/>
    <a:srgbClr val="3CB275"/>
    <a:srgbClr val="2A883E"/>
    <a:srgbClr val="EB5202"/>
    <a:srgbClr val="FD7F19"/>
    <a:srgbClr val="FDB53C"/>
    <a:srgbClr val="9711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542" autoAdjust="0"/>
    <p:restoredTop sz="94911" autoAdjust="0"/>
  </p:normalViewPr>
  <p:slideViewPr>
    <p:cSldViewPr>
      <p:cViewPr varScale="1">
        <p:scale>
          <a:sx n="143" d="100"/>
          <a:sy n="143" d="100"/>
        </p:scale>
        <p:origin x="330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282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950F6-28EB-4889-8063-C18F3A7F0D45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9750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2BA3D-7C2B-44AE-96E4-7ABF16763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6420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9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A8F7A-C3F1-4697-AA25-355D09B2E801}" type="datetimeFigureOut">
              <a:rPr lang="ru-RU" smtClean="0"/>
              <a:pPr/>
              <a:t>25.07.2023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1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4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9" y="9430094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5036F-72E2-4E8A-9C41-2399437F54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025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5036F-72E2-4E8A-9C41-2399437F544D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463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5036F-72E2-4E8A-9C41-2399437F544D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463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0443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8791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501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39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348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02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028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344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951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585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611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2250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Прямоугольник 79"/>
          <p:cNvSpPr/>
          <p:nvPr/>
        </p:nvSpPr>
        <p:spPr>
          <a:xfrm>
            <a:off x="179512" y="113026"/>
            <a:ext cx="4680520" cy="511836"/>
          </a:xfrm>
          <a:prstGeom prst="rect">
            <a:avLst/>
          </a:prstGeom>
          <a:noFill/>
        </p:spPr>
        <p:txBody>
          <a:bodyPr wrap="square" lIns="80165" tIns="40083" rIns="80165" bIns="4008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bmk="_Toc3073252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anose="020B0806030902050204" pitchFamily="34" charset="0"/>
                <a:ea typeface="Times New Roman" charset="0"/>
                <a:cs typeface="Times New Roman" charset="0"/>
              </a:rPr>
              <a:t>Бюджетный кодекс РФ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251520" y="1203598"/>
            <a:ext cx="8856984" cy="385593"/>
            <a:chOff x="251520" y="1328247"/>
            <a:chExt cx="8856984" cy="385593"/>
          </a:xfrm>
        </p:grpSpPr>
        <p:sp>
          <p:nvSpPr>
            <p:cNvPr id="9" name="Нашивка 8"/>
            <p:cNvSpPr/>
            <p:nvPr/>
          </p:nvSpPr>
          <p:spPr>
            <a:xfrm>
              <a:off x="251520" y="1377044"/>
              <a:ext cx="287300" cy="288000"/>
            </a:xfrm>
            <a:prstGeom prst="chevron">
              <a:avLst/>
            </a:prstGeom>
            <a:noFill/>
            <a:ln w="25400" cap="rnd" cmpd="sng">
              <a:solidFill>
                <a:srgbClr val="2860A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83568" y="1328247"/>
              <a:ext cx="8424936" cy="385593"/>
            </a:xfrm>
            <a:prstGeom prst="rect">
              <a:avLst/>
            </a:prstGeom>
            <a:noFill/>
          </p:spPr>
          <p:txBody>
            <a:bodyPr wrap="square" lIns="80111" tIns="40056" rIns="80111" bIns="40056" rtlCol="0" anchor="ctr">
              <a:spAutoFit/>
            </a:bodyPr>
            <a:lstStyle>
              <a:defPPr marL="0" marR="0" indent="0" algn="l" defTabSz="576451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lang="ru-RU" sz="11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algn="ctr" defTabSz="914239">
                <a:lnSpc>
                  <a:spcPct val="90000"/>
                </a:lnSpc>
                <a:defRPr sz="1500" b="1" i="0">
                  <a:solidFill>
                    <a:prstClr val="black">
                      <a:lumMod val="50000"/>
                    </a:prstClr>
                  </a:solidFill>
                  <a:latin typeface="Arial Narrow" pitchFamily="34" charset="0"/>
                  <a:cs typeface="Times New Roman" pitchFamily="18" charset="0"/>
                </a:defRPr>
              </a:lvl1pPr>
            </a:lstStyle>
            <a:p>
              <a:pPr algn="l"/>
              <a:r>
                <a:rPr lang="ru-RU" sz="2200" b="0" dirty="0">
                  <a:solidFill>
                    <a:srgbClr val="F20000"/>
                  </a:solidFill>
                  <a:latin typeface="Impact" panose="020B0806030902050204" pitchFamily="34" charset="0"/>
                </a:rPr>
                <a:t>17 июля 1998 года</a:t>
              </a:r>
              <a:r>
                <a:rPr lang="ru-RU" sz="2200" dirty="0">
                  <a:solidFill>
                    <a:srgbClr val="F20000"/>
                  </a:solidFill>
                  <a:latin typeface="Impact" panose="020B0806030902050204" pitchFamily="34" charset="0"/>
                </a:rPr>
                <a:t> </a:t>
              </a:r>
              <a:r>
                <a:rPr lang="ru-RU" sz="1800" dirty="0"/>
                <a:t>принят Государственной думой и одобрен Советом Федерации </a:t>
              </a:r>
            </a:p>
          </p:txBody>
        </p:sp>
      </p:grpSp>
      <p:cxnSp>
        <p:nvCxnSpPr>
          <p:cNvPr id="11" name="Прямая соединительная линия 10"/>
          <p:cNvCxnSpPr/>
          <p:nvPr/>
        </p:nvCxnSpPr>
        <p:spPr>
          <a:xfrm flipV="1">
            <a:off x="251520" y="668765"/>
            <a:ext cx="8676000" cy="0"/>
          </a:xfrm>
          <a:prstGeom prst="line">
            <a:avLst/>
          </a:prstGeom>
          <a:ln w="25400" cap="rnd" cmpd="sng">
            <a:solidFill>
              <a:srgbClr val="2860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Прямоугольник 110"/>
          <p:cNvSpPr/>
          <p:nvPr/>
        </p:nvSpPr>
        <p:spPr>
          <a:xfrm>
            <a:off x="2771800" y="699542"/>
            <a:ext cx="3059832" cy="450281"/>
          </a:xfrm>
          <a:prstGeom prst="rect">
            <a:avLst/>
          </a:prstGeom>
          <a:noFill/>
        </p:spPr>
        <p:txBody>
          <a:bodyPr wrap="square" lIns="80165" tIns="40083" rIns="80165" bIns="40083">
            <a:spAutoFit/>
          </a:bodyPr>
          <a:lstStyle/>
          <a:p>
            <a:pPr algn="ctr"/>
            <a:r>
              <a:rPr lang="ru-RU" sz="2400" b="1" dirty="0" bmk="_Toc307325200">
                <a:solidFill>
                  <a:srgbClr val="2860A4"/>
                </a:solidFill>
                <a:latin typeface="Impact" panose="020B0806030902050204" pitchFamily="34" charset="0"/>
                <a:ea typeface="Times New Roman" charset="0"/>
                <a:cs typeface="Times New Roman" charset="0"/>
              </a:rPr>
              <a:t>Интересные факты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6948264" y="33818"/>
            <a:ext cx="2016224" cy="634947"/>
          </a:xfrm>
          <a:prstGeom prst="rect">
            <a:avLst/>
          </a:prstGeom>
          <a:noFill/>
        </p:spPr>
        <p:txBody>
          <a:bodyPr wrap="square" lIns="80165" tIns="40083" rIns="80165" bIns="4008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3600" b="1" dirty="0" bmk="_Toc3073252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anose="020B0806030902050204" pitchFamily="34" charset="0"/>
                <a:ea typeface="Times New Roman" charset="0"/>
                <a:cs typeface="Times New Roman" charset="0"/>
              </a:rPr>
              <a:t>25 лет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251520" y="1773007"/>
            <a:ext cx="5562872" cy="385593"/>
            <a:chOff x="251520" y="1972446"/>
            <a:chExt cx="5562872" cy="385593"/>
          </a:xfrm>
        </p:grpSpPr>
        <p:sp>
          <p:nvSpPr>
            <p:cNvPr id="103" name="TextBox 102"/>
            <p:cNvSpPr txBox="1"/>
            <p:nvPr/>
          </p:nvSpPr>
          <p:spPr>
            <a:xfrm>
              <a:off x="683568" y="1972446"/>
              <a:ext cx="5130824" cy="385593"/>
            </a:xfrm>
            <a:prstGeom prst="rect">
              <a:avLst/>
            </a:prstGeom>
            <a:noFill/>
          </p:spPr>
          <p:txBody>
            <a:bodyPr wrap="square" lIns="80111" tIns="40056" rIns="80111" bIns="40056" rtlCol="0" anchor="ctr">
              <a:spAutoFit/>
            </a:bodyPr>
            <a:lstStyle>
              <a:defPPr marL="0" marR="0" indent="0" algn="l" defTabSz="576451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lang="ru-RU" sz="11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algn="ctr" defTabSz="914239">
                <a:lnSpc>
                  <a:spcPct val="90000"/>
                </a:lnSpc>
                <a:defRPr sz="1500" b="1" i="0">
                  <a:solidFill>
                    <a:prstClr val="black">
                      <a:lumMod val="50000"/>
                    </a:prstClr>
                  </a:solidFill>
                  <a:latin typeface="Arial Narrow" pitchFamily="34" charset="0"/>
                  <a:cs typeface="Times New Roman" pitchFamily="18" charset="0"/>
                </a:defRPr>
              </a:lvl1pPr>
            </a:lstStyle>
            <a:p>
              <a:pPr algn="l"/>
              <a:r>
                <a:rPr lang="ru-RU" sz="2200" b="0" dirty="0">
                  <a:solidFill>
                    <a:srgbClr val="F20000"/>
                  </a:solidFill>
                  <a:latin typeface="Impact" panose="020B0806030902050204" pitchFamily="34" charset="0"/>
                </a:rPr>
                <a:t>с 1 января 2000 года  </a:t>
              </a:r>
              <a:r>
                <a:rPr lang="ru-RU" sz="1800" dirty="0"/>
                <a:t>вступил в силу</a:t>
              </a:r>
            </a:p>
          </p:txBody>
        </p:sp>
        <p:sp>
          <p:nvSpPr>
            <p:cNvPr id="122" name="Нашивка 121"/>
            <p:cNvSpPr/>
            <p:nvPr/>
          </p:nvSpPr>
          <p:spPr>
            <a:xfrm>
              <a:off x="251520" y="2021242"/>
              <a:ext cx="288000" cy="288000"/>
            </a:xfrm>
            <a:prstGeom prst="chevron">
              <a:avLst/>
            </a:prstGeom>
            <a:noFill/>
            <a:ln w="25400" cap="rnd" cmpd="sng">
              <a:solidFill>
                <a:srgbClr val="2860A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251520" y="2342416"/>
            <a:ext cx="7795119" cy="385593"/>
            <a:chOff x="251520" y="2491995"/>
            <a:chExt cx="7795119" cy="385593"/>
          </a:xfrm>
        </p:grpSpPr>
        <p:sp>
          <p:nvSpPr>
            <p:cNvPr id="106" name="TextBox 105"/>
            <p:cNvSpPr txBox="1"/>
            <p:nvPr/>
          </p:nvSpPr>
          <p:spPr>
            <a:xfrm>
              <a:off x="683568" y="2491995"/>
              <a:ext cx="7363071" cy="385593"/>
            </a:xfrm>
            <a:prstGeom prst="rect">
              <a:avLst/>
            </a:prstGeom>
            <a:noFill/>
          </p:spPr>
          <p:txBody>
            <a:bodyPr wrap="square" lIns="80111" tIns="40056" rIns="80111" bIns="40056" rtlCol="0" anchor="ctr">
              <a:spAutoFit/>
            </a:bodyPr>
            <a:lstStyle>
              <a:defPPr marL="0" marR="0" indent="0" algn="l" defTabSz="576451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lang="ru-RU" sz="11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algn="ctr" defTabSz="914239">
                <a:lnSpc>
                  <a:spcPct val="90000"/>
                </a:lnSpc>
                <a:defRPr sz="1500" b="1" i="0">
                  <a:solidFill>
                    <a:prstClr val="black">
                      <a:lumMod val="50000"/>
                    </a:prstClr>
                  </a:solidFill>
                  <a:latin typeface="Arial Narrow" pitchFamily="34" charset="0"/>
                  <a:cs typeface="Times New Roman" pitchFamily="18" charset="0"/>
                </a:defRPr>
              </a:lvl1pPr>
            </a:lstStyle>
            <a:p>
              <a:pPr lvl="0" algn="l"/>
              <a:r>
                <a:rPr lang="ru-RU" sz="2200" b="0" dirty="0">
                  <a:solidFill>
                    <a:srgbClr val="E60000"/>
                  </a:solidFill>
                  <a:latin typeface="Impact" panose="020B0806030902050204" pitchFamily="34" charset="0"/>
                </a:rPr>
                <a:t>145</a:t>
              </a:r>
              <a:r>
                <a:rPr lang="ru-RU" sz="2000" dirty="0">
                  <a:solidFill>
                    <a:srgbClr val="E60000"/>
                  </a:solidFill>
                  <a:latin typeface="Impact" panose="020B0806030902050204" pitchFamily="34" charset="0"/>
                </a:rPr>
                <a:t> </a:t>
              </a:r>
              <a:r>
                <a:rPr lang="ru-RU" sz="1800" dirty="0"/>
                <a:t>действующих редакций (146-я вступит в силу с 01.01.2024)</a:t>
              </a:r>
            </a:p>
          </p:txBody>
        </p:sp>
        <p:sp>
          <p:nvSpPr>
            <p:cNvPr id="123" name="Нашивка 122"/>
            <p:cNvSpPr/>
            <p:nvPr/>
          </p:nvSpPr>
          <p:spPr>
            <a:xfrm>
              <a:off x="251520" y="2540791"/>
              <a:ext cx="288000" cy="288000"/>
            </a:xfrm>
            <a:prstGeom prst="chevron">
              <a:avLst/>
            </a:prstGeom>
            <a:noFill/>
            <a:ln w="25400" cap="rnd" cmpd="sng">
              <a:solidFill>
                <a:srgbClr val="2860A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251520" y="2911825"/>
            <a:ext cx="8388704" cy="634892"/>
            <a:chOff x="251520" y="3011544"/>
            <a:chExt cx="8388704" cy="634892"/>
          </a:xfrm>
        </p:grpSpPr>
        <p:sp>
          <p:nvSpPr>
            <p:cNvPr id="109" name="TextBox 108"/>
            <p:cNvSpPr txBox="1"/>
            <p:nvPr/>
          </p:nvSpPr>
          <p:spPr>
            <a:xfrm>
              <a:off x="683568" y="3011544"/>
              <a:ext cx="7956656" cy="634892"/>
            </a:xfrm>
            <a:prstGeom prst="rect">
              <a:avLst/>
            </a:prstGeom>
            <a:noFill/>
          </p:spPr>
          <p:txBody>
            <a:bodyPr wrap="square" lIns="80111" tIns="40056" rIns="80111" bIns="40056" rtlCol="0" anchor="ctr">
              <a:spAutoFit/>
            </a:bodyPr>
            <a:lstStyle>
              <a:defPPr marL="0" marR="0" indent="0" algn="l" defTabSz="576451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lang="ru-RU" sz="11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algn="ctr" defTabSz="914239">
                <a:lnSpc>
                  <a:spcPct val="90000"/>
                </a:lnSpc>
                <a:defRPr sz="1500" b="1" i="0">
                  <a:solidFill>
                    <a:prstClr val="black">
                      <a:lumMod val="50000"/>
                    </a:prstClr>
                  </a:solidFill>
                  <a:latin typeface="Arial Narrow" pitchFamily="34" charset="0"/>
                  <a:cs typeface="Times New Roman" pitchFamily="18" charset="0"/>
                </a:defRPr>
              </a:lvl1pPr>
            </a:lstStyle>
            <a:p>
              <a:pPr lvl="0" algn="l"/>
              <a:r>
                <a:rPr lang="ru-RU" sz="1800" dirty="0"/>
                <a:t>внесены изменения </a:t>
              </a:r>
              <a:r>
                <a:rPr lang="ru-RU" sz="2200" b="0" dirty="0">
                  <a:solidFill>
                    <a:srgbClr val="E60000"/>
                  </a:solidFill>
                  <a:latin typeface="Impact" panose="020B0806030902050204" pitchFamily="34" charset="0"/>
                </a:rPr>
                <a:t>198</a:t>
              </a:r>
              <a:r>
                <a:rPr lang="ru-RU" sz="2200" dirty="0"/>
                <a:t> </a:t>
              </a:r>
              <a:r>
                <a:rPr lang="ru-RU" sz="1800" dirty="0"/>
                <a:t>федеральными законами, </a:t>
              </a:r>
              <a:r>
                <a:rPr lang="ru-RU" sz="2200" b="0" dirty="0">
                  <a:solidFill>
                    <a:srgbClr val="E60000"/>
                  </a:solidFill>
                  <a:latin typeface="Impact" panose="020B0806030902050204" pitchFamily="34" charset="0"/>
                </a:rPr>
                <a:t>4</a:t>
              </a:r>
              <a:r>
                <a:rPr lang="ru-RU" sz="2000" b="0" dirty="0">
                  <a:solidFill>
                    <a:srgbClr val="E60000"/>
                  </a:solidFill>
                  <a:latin typeface="Impact" panose="020B0806030902050204" pitchFamily="34" charset="0"/>
                </a:rPr>
                <a:t> </a:t>
              </a:r>
              <a:r>
                <a:rPr lang="ru-RU" sz="1800" dirty="0"/>
                <a:t>постановлениями Конституционного суда</a:t>
              </a:r>
            </a:p>
          </p:txBody>
        </p:sp>
        <p:sp>
          <p:nvSpPr>
            <p:cNvPr id="124" name="Нашивка 123"/>
            <p:cNvSpPr/>
            <p:nvPr/>
          </p:nvSpPr>
          <p:spPr>
            <a:xfrm>
              <a:off x="251520" y="3184990"/>
              <a:ext cx="288000" cy="288000"/>
            </a:xfrm>
            <a:prstGeom prst="chevron">
              <a:avLst/>
            </a:prstGeom>
            <a:noFill/>
            <a:ln w="25400" cap="rnd" cmpd="sng">
              <a:solidFill>
                <a:srgbClr val="2860A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251520" y="3730533"/>
            <a:ext cx="8748464" cy="385593"/>
            <a:chOff x="251520" y="3780392"/>
            <a:chExt cx="8748464" cy="385593"/>
          </a:xfrm>
        </p:grpSpPr>
        <p:sp>
          <p:nvSpPr>
            <p:cNvPr id="118" name="TextBox 117"/>
            <p:cNvSpPr txBox="1"/>
            <p:nvPr/>
          </p:nvSpPr>
          <p:spPr>
            <a:xfrm>
              <a:off x="683568" y="3780392"/>
              <a:ext cx="8316416" cy="385593"/>
            </a:xfrm>
            <a:prstGeom prst="rect">
              <a:avLst/>
            </a:prstGeom>
            <a:noFill/>
          </p:spPr>
          <p:txBody>
            <a:bodyPr wrap="square" lIns="80111" tIns="40056" rIns="80111" bIns="40056" rtlCol="0" anchor="ctr">
              <a:spAutoFit/>
            </a:bodyPr>
            <a:lstStyle>
              <a:defPPr marL="0" marR="0" indent="0" algn="l" defTabSz="576451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lang="ru-RU" sz="11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algn="ctr" defTabSz="914239">
                <a:lnSpc>
                  <a:spcPct val="90000"/>
                </a:lnSpc>
                <a:defRPr sz="1500" b="1" i="0">
                  <a:solidFill>
                    <a:prstClr val="black">
                      <a:lumMod val="50000"/>
                    </a:prstClr>
                  </a:solidFill>
                  <a:latin typeface="Arial Narrow" pitchFamily="34" charset="0"/>
                  <a:cs typeface="Times New Roman" pitchFamily="18" charset="0"/>
                </a:defRPr>
              </a:lvl1pPr>
            </a:lstStyle>
            <a:p>
              <a:pPr lvl="0" algn="l"/>
              <a:r>
                <a:rPr lang="ru-RU" sz="1800" dirty="0"/>
                <a:t>за 25 лет введено </a:t>
              </a:r>
              <a:r>
                <a:rPr lang="ru-RU" sz="2200" b="0" dirty="0">
                  <a:solidFill>
                    <a:srgbClr val="E60000"/>
                  </a:solidFill>
                  <a:latin typeface="Impact" panose="020B0806030902050204" pitchFamily="34" charset="0"/>
                </a:rPr>
                <a:t>185</a:t>
              </a:r>
              <a:r>
                <a:rPr lang="ru-RU" sz="1800" dirty="0"/>
                <a:t> новых статей БК РФ, утратили силу </a:t>
              </a:r>
              <a:r>
                <a:rPr lang="ru-RU" sz="2200" b="0" dirty="0">
                  <a:solidFill>
                    <a:srgbClr val="E60000"/>
                  </a:solidFill>
                  <a:latin typeface="Impact" panose="020B0806030902050204" pitchFamily="34" charset="0"/>
                </a:rPr>
                <a:t>159</a:t>
              </a:r>
              <a:r>
                <a:rPr lang="ru-RU" sz="1800" dirty="0"/>
                <a:t> статей БК РФ</a:t>
              </a:r>
            </a:p>
          </p:txBody>
        </p:sp>
        <p:sp>
          <p:nvSpPr>
            <p:cNvPr id="125" name="Нашивка 124"/>
            <p:cNvSpPr/>
            <p:nvPr/>
          </p:nvSpPr>
          <p:spPr>
            <a:xfrm>
              <a:off x="251520" y="3829188"/>
              <a:ext cx="288000" cy="288000"/>
            </a:xfrm>
            <a:prstGeom prst="chevron">
              <a:avLst/>
            </a:prstGeom>
            <a:noFill/>
            <a:ln w="25400" cap="rnd" cmpd="sng">
              <a:solidFill>
                <a:srgbClr val="2860A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251520" y="4299942"/>
            <a:ext cx="8712968" cy="634892"/>
            <a:chOff x="251520" y="4299942"/>
            <a:chExt cx="8712968" cy="634892"/>
          </a:xfrm>
        </p:grpSpPr>
        <p:sp>
          <p:nvSpPr>
            <p:cNvPr id="120" name="TextBox 119"/>
            <p:cNvSpPr txBox="1"/>
            <p:nvPr/>
          </p:nvSpPr>
          <p:spPr>
            <a:xfrm>
              <a:off x="683568" y="4299942"/>
              <a:ext cx="8280920" cy="634892"/>
            </a:xfrm>
            <a:prstGeom prst="rect">
              <a:avLst/>
            </a:prstGeom>
            <a:noFill/>
          </p:spPr>
          <p:txBody>
            <a:bodyPr wrap="square" lIns="80111" tIns="40056" rIns="80111" bIns="40056" rtlCol="0" anchor="ctr">
              <a:spAutoFit/>
            </a:bodyPr>
            <a:lstStyle>
              <a:defPPr marL="0" marR="0" indent="0" algn="l" defTabSz="576451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lang="ru-RU" sz="11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algn="ctr" defTabSz="914239">
                <a:lnSpc>
                  <a:spcPct val="90000"/>
                </a:lnSpc>
                <a:defRPr sz="1500" b="1" i="0">
                  <a:solidFill>
                    <a:prstClr val="black">
                      <a:lumMod val="50000"/>
                    </a:prstClr>
                  </a:solidFill>
                  <a:latin typeface="Arial Narrow" pitchFamily="34" charset="0"/>
                  <a:cs typeface="Times New Roman" pitchFamily="18" charset="0"/>
                </a:defRPr>
              </a:lvl1pPr>
            </a:lstStyle>
            <a:p>
              <a:pPr lvl="0" algn="l"/>
              <a:r>
                <a:rPr lang="ru-RU" sz="1800" dirty="0"/>
                <a:t>самое большое количество  федеральных законов по внесению изменений в БК РФ </a:t>
              </a:r>
              <a:r>
                <a:rPr lang="ru-RU" sz="2200" dirty="0">
                  <a:solidFill>
                    <a:srgbClr val="E6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ru-RU" sz="2200" b="0" dirty="0">
                  <a:solidFill>
                    <a:srgbClr val="E60000"/>
                  </a:solidFill>
                  <a:latin typeface="Impact" panose="020B0806030902050204" pitchFamily="34" charset="0"/>
                </a:rPr>
                <a:t>16</a:t>
              </a:r>
              <a:r>
                <a:rPr lang="ru-RU" sz="2200" dirty="0">
                  <a:solidFill>
                    <a:srgbClr val="E6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r>
                <a:rPr lang="ru-RU" sz="2000" b="0" dirty="0">
                  <a:solidFill>
                    <a:srgbClr val="E60000"/>
                  </a:solidFill>
                  <a:latin typeface="Impact" panose="020B0806030902050204" pitchFamily="34" charset="0"/>
                </a:rPr>
                <a:t> </a:t>
              </a:r>
              <a:r>
                <a:rPr lang="ru-RU" sz="1800" dirty="0"/>
                <a:t>принято в 2022 году </a:t>
              </a:r>
            </a:p>
          </p:txBody>
        </p:sp>
        <p:sp>
          <p:nvSpPr>
            <p:cNvPr id="126" name="Нашивка 125"/>
            <p:cNvSpPr/>
            <p:nvPr/>
          </p:nvSpPr>
          <p:spPr>
            <a:xfrm>
              <a:off x="251520" y="4473388"/>
              <a:ext cx="288000" cy="288000"/>
            </a:xfrm>
            <a:prstGeom prst="chevron">
              <a:avLst/>
            </a:prstGeom>
            <a:noFill/>
            <a:ln w="25400" cap="rnd" cmpd="sng">
              <a:solidFill>
                <a:srgbClr val="2860A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9811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Прямоугольник 79"/>
          <p:cNvSpPr/>
          <p:nvPr/>
        </p:nvSpPr>
        <p:spPr>
          <a:xfrm>
            <a:off x="179512" y="113026"/>
            <a:ext cx="4680520" cy="511836"/>
          </a:xfrm>
          <a:prstGeom prst="rect">
            <a:avLst/>
          </a:prstGeom>
          <a:noFill/>
        </p:spPr>
        <p:txBody>
          <a:bodyPr wrap="square" lIns="80165" tIns="40083" rIns="80165" bIns="4008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bmk="_Toc3073252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anose="020B0806030902050204" pitchFamily="34" charset="0"/>
                <a:ea typeface="Times New Roman" charset="0"/>
                <a:cs typeface="Times New Roman" charset="0"/>
              </a:rPr>
              <a:t>Бюджетный кодекс РФ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251520" y="668765"/>
            <a:ext cx="8676000" cy="0"/>
          </a:xfrm>
          <a:prstGeom prst="line">
            <a:avLst/>
          </a:prstGeom>
          <a:ln w="25400" cap="rnd" cmpd="sng">
            <a:solidFill>
              <a:srgbClr val="2860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Прямоугольник 110"/>
          <p:cNvSpPr/>
          <p:nvPr/>
        </p:nvSpPr>
        <p:spPr>
          <a:xfrm>
            <a:off x="2771800" y="699542"/>
            <a:ext cx="3059832" cy="450281"/>
          </a:xfrm>
          <a:prstGeom prst="rect">
            <a:avLst/>
          </a:prstGeom>
          <a:noFill/>
        </p:spPr>
        <p:txBody>
          <a:bodyPr wrap="square" lIns="80165" tIns="40083" rIns="80165" bIns="40083">
            <a:spAutoFit/>
          </a:bodyPr>
          <a:lstStyle/>
          <a:p>
            <a:pPr algn="ctr"/>
            <a:r>
              <a:rPr lang="ru-RU" sz="2400" b="1" dirty="0" bmk="_Toc307325200">
                <a:solidFill>
                  <a:srgbClr val="2860A4"/>
                </a:solidFill>
                <a:latin typeface="Impact" panose="020B0806030902050204" pitchFamily="34" charset="0"/>
                <a:ea typeface="Times New Roman" charset="0"/>
                <a:cs typeface="Times New Roman" charset="0"/>
              </a:rPr>
              <a:t>Интересные факты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6948264" y="33818"/>
            <a:ext cx="2016224" cy="634947"/>
          </a:xfrm>
          <a:prstGeom prst="rect">
            <a:avLst/>
          </a:prstGeom>
          <a:noFill/>
        </p:spPr>
        <p:txBody>
          <a:bodyPr wrap="square" lIns="80165" tIns="40083" rIns="80165" bIns="4008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3600" b="1" dirty="0" bmk="_Toc3073252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anose="020B0806030902050204" pitchFamily="34" charset="0"/>
                <a:ea typeface="Times New Roman" charset="0"/>
                <a:cs typeface="Times New Roman" charset="0"/>
              </a:rPr>
              <a:t>25 лет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251520" y="1203598"/>
            <a:ext cx="8712968" cy="579492"/>
            <a:chOff x="251520" y="1875497"/>
            <a:chExt cx="8712968" cy="579492"/>
          </a:xfrm>
        </p:grpSpPr>
        <p:sp>
          <p:nvSpPr>
            <p:cNvPr id="103" name="TextBox 102"/>
            <p:cNvSpPr txBox="1"/>
            <p:nvPr/>
          </p:nvSpPr>
          <p:spPr>
            <a:xfrm>
              <a:off x="683568" y="1875497"/>
              <a:ext cx="8280920" cy="579492"/>
            </a:xfrm>
            <a:prstGeom prst="rect">
              <a:avLst/>
            </a:prstGeom>
            <a:noFill/>
          </p:spPr>
          <p:txBody>
            <a:bodyPr wrap="square" lIns="80111" tIns="40056" rIns="80111" bIns="40056" rtlCol="0" anchor="ctr">
              <a:spAutoFit/>
            </a:bodyPr>
            <a:lstStyle>
              <a:defPPr marL="0" marR="0" indent="0" algn="l" defTabSz="576451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lang="ru-RU" sz="11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algn="ctr" defTabSz="914239">
                <a:lnSpc>
                  <a:spcPct val="90000"/>
                </a:lnSpc>
                <a:defRPr sz="1500" b="1" i="0">
                  <a:solidFill>
                    <a:prstClr val="black">
                      <a:lumMod val="50000"/>
                    </a:prstClr>
                  </a:solidFill>
                  <a:latin typeface="Arial Narrow" pitchFamily="34" charset="0"/>
                  <a:cs typeface="Times New Roman" pitchFamily="18" charset="0"/>
                </a:defRPr>
              </a:lvl1pPr>
            </a:lstStyle>
            <a:p>
              <a:pPr algn="l"/>
              <a:r>
                <a:rPr lang="ru-RU" sz="1800" dirty="0"/>
                <a:t>«рекордсменом» среди Федеральных законов стал ФЗ от 26.04.2007 № 63-ФЗ, его изменения затронули 357 статей БК РФ</a:t>
              </a:r>
            </a:p>
          </p:txBody>
        </p:sp>
        <p:sp>
          <p:nvSpPr>
            <p:cNvPr id="122" name="Нашивка 121"/>
            <p:cNvSpPr/>
            <p:nvPr/>
          </p:nvSpPr>
          <p:spPr>
            <a:xfrm>
              <a:off x="251520" y="2021242"/>
              <a:ext cx="288000" cy="288000"/>
            </a:xfrm>
            <a:prstGeom prst="chevron">
              <a:avLst/>
            </a:prstGeom>
            <a:noFill/>
            <a:ln w="25400" cap="rnd" cmpd="sng">
              <a:solidFill>
                <a:srgbClr val="2860A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251520" y="1949480"/>
            <a:ext cx="8856984" cy="634892"/>
            <a:chOff x="251520" y="2367346"/>
            <a:chExt cx="8856984" cy="634892"/>
          </a:xfrm>
        </p:grpSpPr>
        <p:sp>
          <p:nvSpPr>
            <p:cNvPr id="106" name="TextBox 105"/>
            <p:cNvSpPr txBox="1"/>
            <p:nvPr/>
          </p:nvSpPr>
          <p:spPr>
            <a:xfrm>
              <a:off x="683568" y="2367346"/>
              <a:ext cx="8424936" cy="634892"/>
            </a:xfrm>
            <a:prstGeom prst="rect">
              <a:avLst/>
            </a:prstGeom>
            <a:noFill/>
          </p:spPr>
          <p:txBody>
            <a:bodyPr wrap="square" lIns="80111" tIns="40056" rIns="80111" bIns="40056" rtlCol="0" anchor="ctr">
              <a:spAutoFit/>
            </a:bodyPr>
            <a:lstStyle>
              <a:defPPr marL="0" marR="0" indent="0" algn="l" defTabSz="576451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lang="ru-RU" sz="11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algn="ctr" defTabSz="914239">
                <a:lnSpc>
                  <a:spcPct val="90000"/>
                </a:lnSpc>
                <a:defRPr sz="1500" b="1" i="0">
                  <a:solidFill>
                    <a:prstClr val="black">
                      <a:lumMod val="50000"/>
                    </a:prstClr>
                  </a:solidFill>
                  <a:latin typeface="Arial Narrow" pitchFamily="34" charset="0"/>
                  <a:cs typeface="Times New Roman" pitchFamily="18" charset="0"/>
                </a:defRPr>
              </a:lvl1pPr>
            </a:lstStyle>
            <a:p>
              <a:pPr lvl="0" algn="l"/>
              <a:r>
                <a:rPr lang="ru-RU" sz="1800" dirty="0"/>
                <a:t>только в понятийный аппарат БК РФ (статья 6) внесли изменения </a:t>
              </a:r>
              <a:r>
                <a:rPr lang="ru-RU" sz="2200" b="0" dirty="0">
                  <a:solidFill>
                    <a:srgbClr val="E60000"/>
                  </a:solidFill>
                  <a:latin typeface="Impact" panose="020B0806030902050204" pitchFamily="34" charset="0"/>
                </a:rPr>
                <a:t>14</a:t>
              </a:r>
              <a:r>
                <a:rPr lang="ru-RU" sz="1800" dirty="0"/>
                <a:t> федеральных законов</a:t>
              </a:r>
            </a:p>
          </p:txBody>
        </p:sp>
        <p:sp>
          <p:nvSpPr>
            <p:cNvPr id="123" name="Нашивка 122"/>
            <p:cNvSpPr/>
            <p:nvPr/>
          </p:nvSpPr>
          <p:spPr>
            <a:xfrm>
              <a:off x="251520" y="2540791"/>
              <a:ext cx="288000" cy="288000"/>
            </a:xfrm>
            <a:prstGeom prst="chevron">
              <a:avLst/>
            </a:prstGeom>
            <a:noFill/>
            <a:ln w="25400" cap="rnd" cmpd="sng">
              <a:solidFill>
                <a:srgbClr val="2860A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251520" y="2750762"/>
            <a:ext cx="8748464" cy="884191"/>
            <a:chOff x="251520" y="3531093"/>
            <a:chExt cx="8748464" cy="884191"/>
          </a:xfrm>
        </p:grpSpPr>
        <p:sp>
          <p:nvSpPr>
            <p:cNvPr id="118" name="TextBox 117"/>
            <p:cNvSpPr txBox="1"/>
            <p:nvPr/>
          </p:nvSpPr>
          <p:spPr>
            <a:xfrm>
              <a:off x="683568" y="3531093"/>
              <a:ext cx="8316416" cy="884191"/>
            </a:xfrm>
            <a:prstGeom prst="rect">
              <a:avLst/>
            </a:prstGeom>
            <a:noFill/>
          </p:spPr>
          <p:txBody>
            <a:bodyPr wrap="square" lIns="80111" tIns="40056" rIns="80111" bIns="40056" rtlCol="0" anchor="ctr">
              <a:spAutoFit/>
            </a:bodyPr>
            <a:lstStyle>
              <a:defPPr marL="0" marR="0" indent="0" algn="l" defTabSz="576451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lang="ru-RU" sz="11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algn="ctr" defTabSz="914239">
                <a:lnSpc>
                  <a:spcPct val="90000"/>
                </a:lnSpc>
                <a:defRPr sz="1500" b="1" i="0">
                  <a:solidFill>
                    <a:prstClr val="black">
                      <a:lumMod val="50000"/>
                    </a:prstClr>
                  </a:solidFill>
                  <a:latin typeface="Arial Narrow" pitchFamily="34" charset="0"/>
                  <a:cs typeface="Times New Roman" pitchFamily="18" charset="0"/>
                </a:defRPr>
              </a:lvl1pPr>
            </a:lstStyle>
            <a:p>
              <a:pPr lvl="0" algn="l"/>
              <a:r>
                <a:rPr lang="ru-RU" sz="1800" dirty="0"/>
                <a:t>«рекордсменом» среди статей БК РФ стала статья 56 «Налоговые доходы бюджетов субъектов Российской Федерации», в нее внесли изменения </a:t>
              </a:r>
              <a:r>
                <a:rPr lang="ru-RU" sz="2200" b="0" dirty="0">
                  <a:solidFill>
                    <a:srgbClr val="E60000"/>
                  </a:solidFill>
                  <a:latin typeface="Impact" panose="020B0806030902050204" pitchFamily="34" charset="0"/>
                </a:rPr>
                <a:t>37</a:t>
              </a:r>
              <a:r>
                <a:rPr lang="ru-RU" sz="1800" dirty="0"/>
                <a:t> федеральных законов </a:t>
              </a:r>
            </a:p>
          </p:txBody>
        </p:sp>
        <p:sp>
          <p:nvSpPr>
            <p:cNvPr id="125" name="Нашивка 124"/>
            <p:cNvSpPr/>
            <p:nvPr/>
          </p:nvSpPr>
          <p:spPr>
            <a:xfrm>
              <a:off x="251520" y="3829188"/>
              <a:ext cx="288000" cy="288000"/>
            </a:xfrm>
            <a:prstGeom prst="chevron">
              <a:avLst/>
            </a:prstGeom>
            <a:noFill/>
            <a:ln w="25400" cap="rnd" cmpd="sng">
              <a:solidFill>
                <a:srgbClr val="2860A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251520" y="3801344"/>
            <a:ext cx="8892480" cy="1133490"/>
            <a:chOff x="251520" y="4050643"/>
            <a:chExt cx="8892480" cy="1133490"/>
          </a:xfrm>
        </p:grpSpPr>
        <p:sp>
          <p:nvSpPr>
            <p:cNvPr id="120" name="TextBox 119"/>
            <p:cNvSpPr txBox="1"/>
            <p:nvPr/>
          </p:nvSpPr>
          <p:spPr>
            <a:xfrm>
              <a:off x="683568" y="4050643"/>
              <a:ext cx="8460432" cy="1133490"/>
            </a:xfrm>
            <a:prstGeom prst="rect">
              <a:avLst/>
            </a:prstGeom>
            <a:noFill/>
          </p:spPr>
          <p:txBody>
            <a:bodyPr wrap="square" lIns="80111" tIns="40056" rIns="80111" bIns="40056" rtlCol="0" anchor="ctr">
              <a:spAutoFit/>
            </a:bodyPr>
            <a:lstStyle>
              <a:defPPr marL="0" marR="0" indent="0" algn="l" defTabSz="576451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lang="ru-RU" sz="11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algn="ctr" defTabSz="914239">
                <a:lnSpc>
                  <a:spcPct val="90000"/>
                </a:lnSpc>
                <a:defRPr sz="1500" b="1" i="0">
                  <a:solidFill>
                    <a:prstClr val="black">
                      <a:lumMod val="50000"/>
                    </a:prstClr>
                  </a:solidFill>
                  <a:latin typeface="Arial Narrow" pitchFamily="34" charset="0"/>
                  <a:cs typeface="Times New Roman" pitchFamily="18" charset="0"/>
                </a:defRPr>
              </a:lvl1pPr>
            </a:lstStyle>
            <a:p>
              <a:pPr lvl="0" algn="l"/>
              <a:r>
                <a:rPr lang="ru-RU" sz="1800" dirty="0"/>
                <a:t>только </a:t>
              </a:r>
              <a:r>
                <a:rPr lang="ru-RU" sz="2000" b="0" dirty="0">
                  <a:solidFill>
                    <a:srgbClr val="E60000"/>
                  </a:solidFill>
                  <a:latin typeface="Impact" panose="020B0806030902050204" pitchFamily="34" charset="0"/>
                </a:rPr>
                <a:t>три</a:t>
              </a:r>
              <a:r>
                <a:rPr lang="ru-RU" sz="1800" dirty="0"/>
                <a:t> статьи БК РФ сохранились </a:t>
              </a:r>
              <a:r>
                <a:rPr lang="ru-RU" sz="2000" b="0" dirty="0">
                  <a:solidFill>
                    <a:srgbClr val="E60000"/>
                  </a:solidFill>
                  <a:latin typeface="Impact" panose="020B0806030902050204" pitchFamily="34" charset="0"/>
                </a:rPr>
                <a:t>в первоначальной редакции</a:t>
              </a:r>
              <a:r>
                <a:rPr lang="ru-RU" sz="1800" dirty="0"/>
                <a:t> (статья 4 «Бюджетное законодательство Российской Федерации и нормы международного права», статья 38 «Принцип достоверности бюджета» и статья 307 «Введение в действие настоящего Кодекса») </a:t>
              </a:r>
            </a:p>
          </p:txBody>
        </p:sp>
        <p:sp>
          <p:nvSpPr>
            <p:cNvPr id="126" name="Нашивка 125"/>
            <p:cNvSpPr/>
            <p:nvPr/>
          </p:nvSpPr>
          <p:spPr>
            <a:xfrm>
              <a:off x="251520" y="4473388"/>
              <a:ext cx="288000" cy="288000"/>
            </a:xfrm>
            <a:prstGeom prst="chevron">
              <a:avLst/>
            </a:prstGeom>
            <a:noFill/>
            <a:ln w="25400" cap="rnd" cmpd="sng">
              <a:solidFill>
                <a:srgbClr val="2860A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64220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19228</TotalTime>
  <Words>189</Words>
  <Application>Microsoft Office PowerPoint</Application>
  <PresentationFormat>Экран (16:9)</PresentationFormat>
  <Paragraphs>18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Impact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Поступление государственной пошлины за 9 месяцев 2016 (млн. руб)</dc:title>
  <dc:creator>Игольникова Елизавета Станиславовна</dc:creator>
  <cp:lastModifiedBy>SFR</cp:lastModifiedBy>
  <cp:revision>2071</cp:revision>
  <cp:lastPrinted>2023-04-18T12:23:03Z</cp:lastPrinted>
  <dcterms:created xsi:type="dcterms:W3CDTF">2016-10-07T07:15:03Z</dcterms:created>
  <dcterms:modified xsi:type="dcterms:W3CDTF">2023-07-25T13:44:13Z</dcterms:modified>
</cp:coreProperties>
</file>