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</p:sldMasterIdLst>
  <p:notesMasterIdLst>
    <p:notesMasterId r:id="rId10"/>
  </p:notesMasterIdLst>
  <p:sldIdLst>
    <p:sldId id="257" r:id="rId4"/>
    <p:sldId id="288" r:id="rId5"/>
    <p:sldId id="287" r:id="rId6"/>
    <p:sldId id="284" r:id="rId7"/>
    <p:sldId id="285" r:id="rId8"/>
    <p:sldId id="286" r:id="rId9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FF9B9B"/>
    <a:srgbClr val="EAB200"/>
    <a:srgbClr val="70AC2E"/>
    <a:srgbClr val="FFFF99"/>
    <a:srgbClr val="7D7EB1"/>
    <a:srgbClr val="CCFF66"/>
    <a:srgbClr val="00FF00"/>
    <a:srgbClr val="66FF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>
        <p:scale>
          <a:sx n="112" d="100"/>
          <a:sy n="112" d="100"/>
        </p:scale>
        <p:origin x="-174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45659" cy="493712"/>
          </a:xfrm>
          <a:prstGeom prst="rect">
            <a:avLst/>
          </a:prstGeom>
        </p:spPr>
        <p:txBody>
          <a:bodyPr vert="horz" lIns="92111" tIns="46056" rIns="92111" bIns="460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6"/>
            <a:ext cx="2945659" cy="493712"/>
          </a:xfrm>
          <a:prstGeom prst="rect">
            <a:avLst/>
          </a:prstGeom>
        </p:spPr>
        <p:txBody>
          <a:bodyPr vert="horz" lIns="92111" tIns="46056" rIns="92111" bIns="46056" rtlCol="0"/>
          <a:lstStyle>
            <a:lvl1pPr algn="r">
              <a:defRPr sz="1200"/>
            </a:lvl1pPr>
          </a:lstStyle>
          <a:p>
            <a:fld id="{3C5E3108-4B82-4708-9AEB-64333CF99ABC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1" tIns="46056" rIns="92111" bIns="460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3"/>
            <a:ext cx="5438140" cy="4443412"/>
          </a:xfrm>
          <a:prstGeom prst="rect">
            <a:avLst/>
          </a:prstGeom>
        </p:spPr>
        <p:txBody>
          <a:bodyPr vert="horz" lIns="92111" tIns="46056" rIns="92111" bIns="4605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7"/>
            <a:ext cx="2945659" cy="493712"/>
          </a:xfrm>
          <a:prstGeom prst="rect">
            <a:avLst/>
          </a:prstGeom>
        </p:spPr>
        <p:txBody>
          <a:bodyPr vert="horz" lIns="92111" tIns="46056" rIns="92111" bIns="460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7"/>
            <a:ext cx="2945659" cy="493712"/>
          </a:xfrm>
          <a:prstGeom prst="rect">
            <a:avLst/>
          </a:prstGeom>
        </p:spPr>
        <p:txBody>
          <a:bodyPr vert="horz" lIns="92111" tIns="46056" rIns="92111" bIns="46056" rtlCol="0" anchor="b"/>
          <a:lstStyle>
            <a:lvl1pPr algn="r">
              <a:defRPr sz="1200"/>
            </a:lvl1pPr>
          </a:lstStyle>
          <a:p>
            <a:fld id="{B65157DE-3DBD-4C42-8737-25B8AAB7C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5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469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7886" indent="-287650" defTabSz="928469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50596" indent="-230120" defTabSz="928469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10835" indent="-230120" defTabSz="928469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71078" indent="-230120" defTabSz="928469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31316" indent="-230120" defTabSz="92846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91553" indent="-230120" defTabSz="92846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51793" indent="-230120" defTabSz="92846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912032" indent="-230120" defTabSz="92846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13D2D2-F8A2-4FAF-B402-E57A45A2931B}" type="slidenum">
              <a:rPr lang="ru-RU" sz="110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ru-RU" sz="11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49694" y="9378959"/>
            <a:ext cx="294639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7" tIns="44990" rIns="89977" bIns="44990" anchor="b"/>
          <a:lstStyle>
            <a:lvl1pPr defTabSz="87471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471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471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471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471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499D24B-67CF-4914-A79F-82C42F92C7A3}" type="slidenum">
              <a:rPr lang="ru-RU" sz="1100">
                <a:solidFill>
                  <a:prstClr val="black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1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49825" cy="3711575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84" y="4691076"/>
            <a:ext cx="4984748" cy="4440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7" tIns="44990" rIns="89977" bIns="44990"/>
          <a:lstStyle/>
          <a:p>
            <a:pPr marL="223728" indent="-223728">
              <a:lnSpc>
                <a:spcPct val="90000"/>
              </a:lnSpc>
            </a:pPr>
            <a:r>
              <a:rPr lang="ru-RU" smtClean="0"/>
              <a:t>Титул</a:t>
            </a:r>
          </a:p>
          <a:p>
            <a:pPr marL="223728" indent="-223728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88" y="0"/>
            <a:ext cx="6794500" cy="5095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xfrm>
            <a:off x="1" y="5180767"/>
            <a:ext cx="6797675" cy="44442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1A07C376-532E-40FC-A385-CAC92288E7F3}" type="slidenum">
              <a:rPr lang="ru-RU" altLang="ru-RU" smtClean="0">
                <a:latin typeface="Calibri" pitchFamily="34" charset="0"/>
              </a:rPr>
              <a:pPr eaLnBrk="1" hangingPunct="1"/>
              <a:t>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88" y="0"/>
            <a:ext cx="6794500" cy="5095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xfrm>
            <a:off x="0" y="5180013"/>
            <a:ext cx="6797675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6EA825B-E684-4C6D-B3C2-EB785E6B0E50}" type="slidenum">
              <a:rPr lang="ru-RU" altLang="ru-RU" smtClean="0">
                <a:latin typeface="Calibri" pitchFamily="34" charset="0"/>
              </a:rPr>
              <a:pPr eaLnBrk="1" hangingPunct="1"/>
              <a:t>3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88" y="0"/>
            <a:ext cx="6794500" cy="5095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xfrm>
            <a:off x="0" y="5180013"/>
            <a:ext cx="6797675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8FDAC38-F7ED-4478-A3CC-84EAFBB769B1}" type="slidenum">
              <a:rPr lang="ru-RU" altLang="ru-RU" smtClean="0">
                <a:latin typeface="Calibri" pitchFamily="34" charset="0"/>
              </a:rPr>
              <a:pPr eaLnBrk="1" hangingPunct="1"/>
              <a:t>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B059-1A9F-4250-8DA9-D9BCCAB752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7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0D06-0FB7-460B-85B3-7A03543B706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4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01638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1638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D60E0-486D-4540-A2ED-9809C532FD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3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0C91F-78AD-4A87-90B3-3586F5704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63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2C252-D258-485D-B551-BAAD5DA64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94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AE59-FF56-4E06-81F6-BBF70D723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74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280C3-F257-4A6E-B028-02333E3AA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684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CDB7-352E-4480-B959-17A899C22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082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0F7C4-4EF2-40B8-903E-7BEA78B0C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5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57EE9-0CA4-49C3-8275-90CBC9F62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33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90F2-E7DC-4E2B-8BD2-6606F44C5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9268-EA0A-4E8B-B59E-555AEC9FCE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6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45B15-39DD-4385-B8B6-94B21F704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97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D57E-BF23-40DC-BD47-7E2D88EA6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34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404813"/>
            <a:ext cx="2058988" cy="6169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29325" cy="6169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6D1A-BA74-46D8-A6F2-D4A7F8612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265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844F-D9FE-40C5-8A45-30DF45C15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08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04813"/>
            <a:ext cx="8240713" cy="6169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6ADF-1FBF-4A17-8299-96BB0305C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98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0AA01-0691-454C-A49C-6932193A1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53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A3729-40F6-49EC-97C5-A5C14561F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47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F65A7-9D4F-46AB-890A-980F6134A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72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D8BA-5C80-4CB1-B4DB-CC2D988EB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09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9ACE1-CB29-4E05-968C-30D4AC38D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3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5E9C-7858-4222-87D8-7DBF0B10126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20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E070-E5B9-407D-A223-7C30EE733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17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3097-2757-48B6-A07C-B21F0E7EC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788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6F172-488B-47D6-BC90-2BDA185CB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97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C023-8D0E-4149-91DD-D9F826298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35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610BC-3096-4BBA-81F8-F79EA567F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02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985B-5BA0-4FFB-8781-03C7EB45B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14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404813"/>
            <a:ext cx="2058988" cy="6169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29325" cy="6169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794B-DC73-4F52-BADD-BFF830D0B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80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DB384-D795-4BB7-A306-CC2DEA2DC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3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16125"/>
            <a:ext cx="4038600" cy="455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16125"/>
            <a:ext cx="4038600" cy="455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AA65D-E9B3-458D-B2C2-C126DD3C407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9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5EAD-CAB0-4FB5-88DA-4EE16DECFC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54EDF-C800-4317-B3EE-8F2D4855A0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1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омер слайда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05C3B-E2F4-4AB5-8849-BE9FE89F31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6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E464-6C4F-45E3-ACC4-81EA89BFEB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7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7FA7D-43D2-4694-A6AF-055D14275FE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1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61" name="Picture 11" descr="MF_emblema [Converted]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5151438"/>
            <a:ext cx="6540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Line 4"/>
          <p:cNvSpPr>
            <a:spLocks noChangeShapeType="1"/>
          </p:cNvSpPr>
          <p:nvPr/>
        </p:nvSpPr>
        <p:spPr bwMode="auto">
          <a:xfrm>
            <a:off x="6615113" y="507523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3" name="Line 5"/>
          <p:cNvSpPr>
            <a:spLocks noChangeShapeType="1"/>
          </p:cNvSpPr>
          <p:nvPr/>
        </p:nvSpPr>
        <p:spPr bwMode="auto">
          <a:xfrm>
            <a:off x="6615113" y="603408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4" name="Rectangle 6"/>
          <p:cNvSpPr>
            <a:spLocks noChangeArrowheads="1"/>
          </p:cNvSpPr>
          <p:nvPr/>
        </p:nvSpPr>
        <p:spPr bwMode="auto">
          <a:xfrm>
            <a:off x="7024688" y="6042025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065" name="Rectangle 7"/>
          <p:cNvSpPr>
            <a:spLocks noChangeArrowheads="1"/>
          </p:cNvSpPr>
          <p:nvPr/>
        </p:nvSpPr>
        <p:spPr bwMode="auto">
          <a:xfrm>
            <a:off x="7024688" y="5008563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066" name="Rectangle 23"/>
          <p:cNvSpPr>
            <a:spLocks noChangeArrowheads="1"/>
          </p:cNvSpPr>
          <p:nvPr/>
        </p:nvSpPr>
        <p:spPr bwMode="auto">
          <a:xfrm>
            <a:off x="6400800" y="4532313"/>
            <a:ext cx="1931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None/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Минфин России</a:t>
            </a:r>
          </a:p>
        </p:txBody>
      </p:sp>
      <p:sp>
        <p:nvSpPr>
          <p:cNvPr id="206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401638"/>
            <a:ext cx="8229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016125"/>
            <a:ext cx="82296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7"/>
          <p:cNvSpPr>
            <a:spLocks noGrp="1"/>
          </p:cNvSpPr>
          <p:nvPr>
            <p:ph type="dt" sz="half" idx="2"/>
          </p:nvPr>
        </p:nvSpPr>
        <p:spPr>
          <a:xfrm>
            <a:off x="1782763" y="6080125"/>
            <a:ext cx="960437" cy="457200"/>
          </a:xfrm>
          <a:prstGeom prst="rect">
            <a:avLst/>
          </a:prstGeom>
        </p:spPr>
        <p:txBody>
          <a:bodyPr vert="horz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320088" y="1588"/>
            <a:ext cx="747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DA01-CEBF-4BB6-8344-8563488B2F04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0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>
          <a:solidFill>
            <a:schemeClr val="accent2"/>
          </a:solidFill>
          <a:latin typeface="+mn-lt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accent1"/>
          </a:solidFill>
          <a:latin typeface="+mn-lt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>
          <a:solidFill>
            <a:schemeClr val="accent1"/>
          </a:solidFill>
          <a:latin typeface="+mn-lt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5pPr>
      <a:lvl6pPr marL="18462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6pPr>
      <a:lvl7pPr marL="23034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7pPr>
      <a:lvl8pPr marL="27606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8pPr>
      <a:lvl9pPr marL="32178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11" descr="MF_emblema [Converted]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Прямоугольник 14"/>
          <p:cNvSpPr>
            <a:spLocks noChangeArrowheads="1"/>
          </p:cNvSpPr>
          <p:nvPr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TextBox 13"/>
          <p:cNvSpPr txBox="1">
            <a:spLocks noChangeArrowheads="1"/>
          </p:cNvSpPr>
          <p:nvPr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smtClean="0">
                <a:solidFill>
                  <a:srgbClr val="FFFFFF"/>
                </a:solidFill>
                <a:cs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037" name="Заголовок 21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885113" y="1588"/>
            <a:ext cx="1050925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FFFFFF"/>
                </a:solidFill>
                <a:latin typeface="Georg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E909B7-EE4B-4FE9-A7E0-BDDDF935EA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6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>
          <a:solidFill>
            <a:schemeClr val="accent2"/>
          </a:solidFill>
          <a:latin typeface="+mn-lt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accent1"/>
          </a:solidFill>
          <a:latin typeface="+mn-lt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>
          <a:solidFill>
            <a:schemeClr val="accent1"/>
          </a:solidFill>
          <a:latin typeface="+mn-lt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5pPr>
      <a:lvl6pPr marL="18462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6pPr>
      <a:lvl7pPr marL="23034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7pPr>
      <a:lvl8pPr marL="27606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8pPr>
      <a:lvl9pPr marL="32178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11" descr="MF_emblema [Converted]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Прямоугольник 14"/>
          <p:cNvSpPr>
            <a:spLocks noChangeArrowheads="1"/>
          </p:cNvSpPr>
          <p:nvPr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b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TextBox 13"/>
          <p:cNvSpPr txBox="1">
            <a:spLocks noChangeArrowheads="1"/>
          </p:cNvSpPr>
          <p:nvPr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0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b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Заголовок 21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8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885113" y="1588"/>
            <a:ext cx="1050925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FFFFF"/>
                </a:solidFill>
                <a:latin typeface="Goudy Stout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194865-B05D-44DB-8D3E-6EEF9A71021F}" type="slidenum">
              <a:rPr lang="ru-RU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291327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Verdana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>
          <a:solidFill>
            <a:schemeClr val="accent2"/>
          </a:solidFill>
          <a:latin typeface="+mn-lt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accent1"/>
          </a:solidFill>
          <a:latin typeface="+mn-lt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>
          <a:solidFill>
            <a:schemeClr val="accent1"/>
          </a:solidFill>
          <a:latin typeface="+mn-lt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5pPr>
      <a:lvl6pPr marL="18462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6pPr>
      <a:lvl7pPr marL="23034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7pPr>
      <a:lvl8pPr marL="27606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8pPr>
      <a:lvl9pPr marL="32178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/>
          </p:cNvSpPr>
          <p:nvPr/>
        </p:nvSpPr>
        <p:spPr bwMode="auto">
          <a:xfrm>
            <a:off x="1116013" y="549275"/>
            <a:ext cx="6891337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FFFFFF"/>
                </a:solidFill>
              </a:rPr>
              <a:t>Изменения  налогового законодательства в части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FFFFFF"/>
                </a:solidFill>
              </a:rPr>
              <a:t>местных бюджетов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E05C3B-E2F4-4AB5-8849-BE9FE89F31C2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4"/>
          <p:cNvSpPr>
            <a:spLocks noGrp="1"/>
          </p:cNvSpPr>
          <p:nvPr>
            <p:ph type="title"/>
          </p:nvPr>
        </p:nvSpPr>
        <p:spPr>
          <a:xfrm>
            <a:off x="611560" y="282575"/>
            <a:ext cx="8064896" cy="706438"/>
          </a:xfrm>
        </p:spPr>
        <p:txBody>
          <a:bodyPr wrap="square">
            <a:spAutoFit/>
          </a:bodyPr>
          <a:lstStyle/>
          <a:p>
            <a:pPr algn="l"/>
            <a:r>
              <a:rPr lang="ru-RU" altLang="ru-RU" sz="2000" b="1" dirty="0">
                <a:solidFill>
                  <a:srgbClr val="274B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Планируемое ограничение полномочий по регулированию местных налогов на территориях внутригородских районов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0038" y="3643313"/>
            <a:ext cx="2928937" cy="2786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Представительными органами городских округов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внутригородским делением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71950" y="3643313"/>
            <a:ext cx="4686300" cy="2786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Представительными органами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соответствующих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внутригородских районов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случае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принятия закона субъекта РФ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разграничении полномочий между органами местного самоуправления городского округа с внутригородским делением и органами местного самоуправления внутригородских районов по регулированию местных налогов</a:t>
            </a:r>
          </a:p>
        </p:txBody>
      </p:sp>
      <p:sp>
        <p:nvSpPr>
          <p:cNvPr id="10" name="Тройная стрелка влево/вправо/вверх 9"/>
          <p:cNvSpPr/>
          <p:nvPr/>
        </p:nvSpPr>
        <p:spPr>
          <a:xfrm>
            <a:off x="3014663" y="2071688"/>
            <a:ext cx="1385887" cy="2128837"/>
          </a:xfrm>
          <a:prstGeom prst="leftRightUpArrow">
            <a:avLst>
              <a:gd name="adj1" fmla="val 19574"/>
              <a:gd name="adj2" fmla="val 25000"/>
              <a:gd name="adj3" fmla="val 25000"/>
            </a:avLst>
          </a:prstGeom>
          <a:gradFill flip="none" rotWithShape="1">
            <a:gsLst>
              <a:gs pos="0">
                <a:srgbClr val="0070C0"/>
              </a:gs>
              <a:gs pos="35000">
                <a:srgbClr val="0070C0"/>
              </a:gs>
              <a:gs pos="69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8" y="1438597"/>
            <a:ext cx="8572500" cy="1630363"/>
          </a:xfrm>
          <a:prstGeom prst="roundRect">
            <a:avLst/>
          </a:prstGeom>
          <a:solidFill>
            <a:srgbClr val="CCFF99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 Cyr" pitchFamily="18" charset="-52"/>
              </a:rPr>
              <a:t>Внесение изменений в пункт 4 статьи 12 НК РФ,</a:t>
            </a:r>
          </a:p>
          <a:p>
            <a:pPr algn="ctr">
              <a:lnSpc>
                <a:spcPts val="2700"/>
              </a:lnSpc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imes New Roman Cyr" pitchFamily="18" charset="-52"/>
              </a:rPr>
              <a:t>Предусматривающих, что установление, введение в действие,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 Cyr" pitchFamily="18" charset="-52"/>
              </a:rPr>
              <a:t/>
            </a:r>
            <a:br>
              <a:rPr lang="ru-RU" altLang="ru-RU" sz="1600" b="1" dirty="0" smtClean="0">
                <a:solidFill>
                  <a:schemeClr val="tx1"/>
                </a:solidFill>
                <a:latin typeface="Times New Roman Cyr" pitchFamily="18" charset="-52"/>
              </a:rPr>
            </a:br>
            <a:r>
              <a:rPr lang="ru-RU" altLang="ru-RU" sz="1600" b="1" dirty="0" smtClean="0">
                <a:solidFill>
                  <a:schemeClr val="tx1"/>
                </a:solidFill>
                <a:latin typeface="Times New Roman Cyr" pitchFamily="18" charset="-52"/>
              </a:rPr>
              <a:t>прекращение </a:t>
            </a:r>
            <a:r>
              <a:rPr lang="ru-RU" altLang="ru-RU" sz="1600" b="1" dirty="0">
                <a:solidFill>
                  <a:schemeClr val="tx1"/>
                </a:solidFill>
                <a:latin typeface="Times New Roman Cyr" pitchFamily="18" charset="-52"/>
              </a:rPr>
              <a:t>действия местных налогов (одного их местных налогов)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 Cyr" pitchFamily="18" charset="-52"/>
              </a:rPr>
              <a:t/>
            </a:r>
            <a:br>
              <a:rPr lang="ru-RU" altLang="ru-RU" sz="1600" b="1" dirty="0" smtClean="0">
                <a:solidFill>
                  <a:schemeClr val="tx1"/>
                </a:solidFill>
                <a:latin typeface="Times New Roman Cyr" pitchFamily="18" charset="-52"/>
              </a:rPr>
            </a:br>
            <a:r>
              <a:rPr lang="ru-RU" altLang="ru-RU" sz="1600" b="1" dirty="0" smtClean="0">
                <a:solidFill>
                  <a:schemeClr val="tx1"/>
                </a:solidFill>
                <a:latin typeface="Times New Roman Cyr" pitchFamily="18" charset="-52"/>
              </a:rPr>
              <a:t>на </a:t>
            </a:r>
            <a:r>
              <a:rPr lang="ru-RU" altLang="ru-RU" sz="1600" b="1" dirty="0">
                <a:solidFill>
                  <a:schemeClr val="tx1"/>
                </a:solidFill>
                <a:latin typeface="Times New Roman Cyr" pitchFamily="18" charset="-52"/>
              </a:rPr>
              <a:t>территориях внутригородских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 Cyr" pitchFamily="18" charset="-52"/>
              </a:rPr>
              <a:t>районов </a:t>
            </a:r>
            <a:r>
              <a:rPr lang="ru-RU" altLang="ru-RU" sz="1600" b="1" dirty="0">
                <a:solidFill>
                  <a:schemeClr val="tx1"/>
                </a:solidFill>
                <a:latin typeface="Times New Roman Cyr" pitchFamily="18" charset="-52"/>
              </a:rPr>
              <a:t>осуществляется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61556" y="1043541"/>
            <a:ext cx="3496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(принят закон №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382-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ФЗ)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885113" y="1588"/>
            <a:ext cx="1050925" cy="366712"/>
          </a:xfrm>
        </p:spPr>
        <p:txBody>
          <a:bodyPr/>
          <a:lstStyle/>
          <a:p>
            <a:pPr>
              <a:defRPr/>
            </a:pPr>
            <a:fld id="{DAA57EE9-0CA4-49C3-8275-90CBC9F6222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4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с одним вырезанным углом 45"/>
          <p:cNvSpPr/>
          <p:nvPr/>
        </p:nvSpPr>
        <p:spPr>
          <a:xfrm>
            <a:off x="182563" y="3429000"/>
            <a:ext cx="8750300" cy="2448272"/>
          </a:xfrm>
          <a:prstGeom prst="snip1Rect">
            <a:avLst/>
          </a:prstGeom>
          <a:solidFill>
            <a:srgbClr val="E8FFD1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85738">
              <a:defRPr/>
            </a:pPr>
            <a:r>
              <a:rPr lang="ru-RU" sz="1400" b="1" u="sng" dirty="0">
                <a:solidFill>
                  <a:srgbClr val="002060"/>
                </a:solidFill>
                <a:cs typeface="Times New Roman" pitchFamily="18" charset="0"/>
              </a:rPr>
              <a:t>НАЛОГОПЛАТЕЛЬЩИКИ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Физические лица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обладающие правом собственности на имущество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>
              <a:spcBef>
                <a:spcPts val="600"/>
              </a:spcBef>
              <a:defRPr/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>
              <a:spcBef>
                <a:spcPts val="600"/>
              </a:spcBef>
              <a:defRPr/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>
              <a:spcBef>
                <a:spcPts val="600"/>
              </a:spcBef>
              <a:defRPr/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>
              <a:spcBef>
                <a:spcPts val="600"/>
              </a:spcBef>
              <a:defRPr/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>
              <a:spcBef>
                <a:spcPts val="600"/>
              </a:spcBef>
              <a:defRPr/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>
              <a:spcBef>
                <a:spcPts val="600"/>
              </a:spcBef>
              <a:defRPr/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>
              <a:spcBef>
                <a:spcPts val="600"/>
              </a:spcBef>
              <a:defRPr/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813" y="2034604"/>
            <a:ext cx="2016125" cy="1220788"/>
          </a:xfrm>
          <a:prstGeom prst="roundRect">
            <a:avLst/>
          </a:prstGeom>
          <a:solidFill>
            <a:srgbClr val="99CCFF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Закон РФ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от 09.12.1991 №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2003-1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«О налогах на имущество физических лиц»</a:t>
            </a:r>
          </a:p>
        </p:txBody>
      </p:sp>
      <p:sp>
        <p:nvSpPr>
          <p:cNvPr id="74756" name="Заголовок 4"/>
          <p:cNvSpPr>
            <a:spLocks noGrp="1"/>
          </p:cNvSpPr>
          <p:nvPr>
            <p:ph type="title"/>
          </p:nvPr>
        </p:nvSpPr>
        <p:spPr>
          <a:xfrm>
            <a:off x="542924" y="368300"/>
            <a:ext cx="8456613" cy="756444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ru-RU" sz="2000" b="1" dirty="0">
                <a:solidFill>
                  <a:srgbClr val="274B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Изменения в налоговых доходах местных бюджетов </a:t>
            </a:r>
            <a:r>
              <a:rPr lang="ru-RU" altLang="ru-RU" sz="2000" b="1" dirty="0" smtClean="0">
                <a:solidFill>
                  <a:srgbClr val="274B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274B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274B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					</a:t>
            </a:r>
            <a:r>
              <a:rPr lang="ru-RU" altLang="ru-RU" sz="2000" i="1" dirty="0" smtClean="0">
                <a:solidFill>
                  <a:srgbClr val="274B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ru-RU" altLang="ru-RU" sz="2000" i="1" dirty="0">
                <a:solidFill>
                  <a:srgbClr val="274B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изменения НК РФ ч.2)</a:t>
            </a:r>
          </a:p>
        </p:txBody>
      </p:sp>
      <p:sp>
        <p:nvSpPr>
          <p:cNvPr id="216067" name="Объект 5"/>
          <p:cNvSpPr>
            <a:spLocks noGrp="1"/>
          </p:cNvSpPr>
          <p:nvPr>
            <p:ph idx="1"/>
          </p:nvPr>
        </p:nvSpPr>
        <p:spPr>
          <a:xfrm>
            <a:off x="196850" y="1077814"/>
            <a:ext cx="5761038" cy="334962"/>
          </a:xfrm>
        </p:spPr>
        <p:txBody>
          <a:bodyPr lIns="36000" tIns="36000" rIns="36000" bIns="36000"/>
          <a:lstStyle/>
          <a:p>
            <a:pPr marL="0" indent="0">
              <a:buFont typeface="Georgia" pitchFamily="18" charset="0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НАЛОГ </a:t>
            </a:r>
            <a:r>
              <a:rPr lang="ru-RU" sz="1200" b="1" dirty="0">
                <a:solidFill>
                  <a:srgbClr val="002060"/>
                </a:solidFill>
              </a:rPr>
              <a:t>НА ИМУЩЕСТВО ФИЗИЧЕСКИХ ЛИЦ</a:t>
            </a:r>
          </a:p>
          <a:p>
            <a:pPr marL="107950" indent="0">
              <a:buFont typeface="Georgia" pitchFamily="18" charset="0"/>
              <a:buNone/>
              <a:defRPr/>
            </a:pPr>
            <a:endParaRPr lang="ru-RU" sz="1200" dirty="0" smtClean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813" y="1567879"/>
            <a:ext cx="2016125" cy="360363"/>
          </a:xfrm>
          <a:prstGeom prst="roundRect">
            <a:avLst/>
          </a:prstGeom>
          <a:solidFill>
            <a:srgbClr val="CCFF99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До 01.01.2015</a:t>
            </a:r>
            <a:endParaRPr lang="ru-RU" alt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33650" y="1586929"/>
            <a:ext cx="1944688" cy="360363"/>
          </a:xfrm>
          <a:prstGeom prst="roundRect">
            <a:avLst/>
          </a:prstGeom>
          <a:solidFill>
            <a:srgbClr val="CCFF99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FF0000"/>
                </a:solidFill>
              </a:rPr>
              <a:t>С 01.01.2015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03788" y="1947292"/>
            <a:ext cx="4029075" cy="1333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spcAft>
                <a:spcPts val="60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НПА (законы городов федерального значения) 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введении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 января 2015 года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НАЛОГА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должны быть опубликованы 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1 декабря 2014 года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03788" y="1494854"/>
            <a:ext cx="4029075" cy="395288"/>
          </a:xfrm>
          <a:prstGeom prst="roundRect">
            <a:avLst/>
          </a:prstGeom>
          <a:solidFill>
            <a:srgbClr val="CCFF99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cs typeface="Times New Roman" pitchFamily="18" charset="0"/>
              </a:rPr>
              <a:t>Представительные органы МО</a:t>
            </a: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563" y="1448817"/>
            <a:ext cx="4511675" cy="190817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60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24125" y="2034604"/>
            <a:ext cx="1951038" cy="1220788"/>
          </a:xfrm>
          <a:prstGeom prst="roundRect">
            <a:avLst/>
          </a:prstGeom>
          <a:solidFill>
            <a:srgbClr val="FFCC99"/>
          </a:solidFill>
          <a:ln w="9525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>
              <a:defRPr/>
            </a:pPr>
            <a:r>
              <a:rPr lang="ru-RU" sz="1200" b="1" u="sng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НК РФ часть 2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Глава 32 . Н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алог на имущество физических лиц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489450" y="2212404"/>
            <a:ext cx="428625" cy="5318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74765" name="Выноска со стрелкой вправо 5"/>
          <p:cNvSpPr>
            <a:spLocks noChangeArrowheads="1"/>
          </p:cNvSpPr>
          <p:nvPr/>
        </p:nvSpPr>
        <p:spPr bwMode="auto">
          <a:xfrm>
            <a:off x="288925" y="4534247"/>
            <a:ext cx="4268788" cy="1201737"/>
          </a:xfrm>
          <a:prstGeom prst="rightArrowCallout">
            <a:avLst>
              <a:gd name="adj1" fmla="val 59787"/>
              <a:gd name="adj2" fmla="val 37931"/>
              <a:gd name="adj3" fmla="val 12071"/>
              <a:gd name="adj4" fmla="val 90500"/>
            </a:avLst>
          </a:prstGeom>
          <a:solidFill>
            <a:srgbClr val="CCECFF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85725"/>
            <a:endParaRPr lang="ru-RU" sz="1200">
              <a:latin typeface="Arial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88925" y="3980209"/>
            <a:ext cx="3738563" cy="468313"/>
          </a:xfrm>
          <a:prstGeom prst="roundRect">
            <a:avLst/>
          </a:prstGeom>
          <a:solidFill>
            <a:srgbClr val="CCFF99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ОБЪЕКТЫ НАЛОГООБЛОЖЕНИЯ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557713" y="3980209"/>
            <a:ext cx="4303712" cy="1781175"/>
          </a:xfrm>
          <a:prstGeom prst="roundRect">
            <a:avLst/>
          </a:prstGeom>
          <a:solidFill>
            <a:srgbClr val="CCFF99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НАЛОГОВАЯ БАЗА</a:t>
            </a:r>
          </a:p>
        </p:txBody>
      </p:sp>
      <p:sp>
        <p:nvSpPr>
          <p:cNvPr id="74768" name="Прямоугольник 7"/>
          <p:cNvSpPr>
            <a:spLocks noChangeArrowheads="1"/>
          </p:cNvSpPr>
          <p:nvPr/>
        </p:nvSpPr>
        <p:spPr bwMode="auto">
          <a:xfrm>
            <a:off x="354013" y="5857527"/>
            <a:ext cx="85788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Срок уплаты НАЛОГА за налоговый период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7150" y="6181179"/>
            <a:ext cx="4694238" cy="329159"/>
          </a:xfrm>
          <a:prstGeom prst="roundRect">
            <a:avLst/>
          </a:prstGeom>
          <a:solidFill>
            <a:srgbClr val="99CC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По 2014 год включительно </a:t>
            </a:r>
            <a:r>
              <a:rPr lang="ru-RU" sz="1200" b="1" dirty="0">
                <a:solidFill>
                  <a:schemeClr val="tx1"/>
                </a:solidFill>
              </a:rPr>
              <a:t>–  </a:t>
            </a:r>
            <a:r>
              <a:rPr lang="ru-RU" sz="1200" b="1" dirty="0">
                <a:solidFill>
                  <a:srgbClr val="FF0000"/>
                </a:solidFill>
              </a:rPr>
              <a:t>не позднее 1 ноября</a:t>
            </a:r>
            <a:endParaRPr lang="ru-RU" altLang="ru-RU" sz="1200" b="1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84725" y="6165304"/>
            <a:ext cx="4214813" cy="329159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100" b="1" dirty="0">
                <a:solidFill>
                  <a:schemeClr val="tx1"/>
                </a:solidFill>
              </a:rPr>
              <a:t>За 2015 год и далее </a:t>
            </a:r>
            <a:r>
              <a:rPr lang="ru-RU" altLang="ru-RU" sz="1200" b="1" dirty="0">
                <a:solidFill>
                  <a:schemeClr val="tx1"/>
                </a:solidFill>
              </a:rPr>
              <a:t>– </a:t>
            </a:r>
            <a:r>
              <a:rPr lang="ru-RU" sz="1200" b="1" dirty="0">
                <a:solidFill>
                  <a:srgbClr val="FF0000"/>
                </a:solidFill>
              </a:rPr>
              <a:t>не позднее 1 октября</a:t>
            </a:r>
            <a:endParaRPr lang="ru-RU" altLang="ru-RU" sz="1200" b="1" dirty="0">
              <a:solidFill>
                <a:srgbClr val="FF0000"/>
              </a:solidFill>
            </a:endParaRPr>
          </a:p>
        </p:txBody>
      </p:sp>
      <p:sp>
        <p:nvSpPr>
          <p:cNvPr id="74771" name="Прямоугольник 51"/>
          <p:cNvSpPr>
            <a:spLocks noChangeArrowheads="1"/>
          </p:cNvSpPr>
          <p:nvPr/>
        </p:nvSpPr>
        <p:spPr bwMode="auto">
          <a:xfrm>
            <a:off x="622300" y="6443663"/>
            <a:ext cx="82391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/>
              <a:t>года, следующего</a:t>
            </a:r>
            <a:r>
              <a:rPr lang="ru-RU" sz="1600"/>
              <a:t> за истекшим налоговым периодом</a:t>
            </a:r>
          </a:p>
        </p:txBody>
      </p:sp>
      <p:sp>
        <p:nvSpPr>
          <p:cNvPr id="74772" name="Прямоугольник 9"/>
          <p:cNvSpPr>
            <a:spLocks noChangeArrowheads="1"/>
          </p:cNvSpPr>
          <p:nvPr/>
        </p:nvSpPr>
        <p:spPr bwMode="auto">
          <a:xfrm>
            <a:off x="298450" y="4524722"/>
            <a:ext cx="3683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1463" indent="-185738">
              <a:buFont typeface="Arial" charset="0"/>
              <a:buChar char="•"/>
            </a:pPr>
            <a:r>
              <a:rPr lang="ru-RU" sz="1100"/>
              <a:t>жилой дом; </a:t>
            </a:r>
          </a:p>
          <a:p>
            <a:pPr marL="271463" indent="-185738">
              <a:buFont typeface="Arial" charset="0"/>
              <a:buChar char="•"/>
            </a:pPr>
            <a:r>
              <a:rPr lang="ru-RU" sz="1100"/>
              <a:t>жилое помещение (квартира, комната); </a:t>
            </a:r>
          </a:p>
          <a:p>
            <a:pPr marL="271463" indent="-185738">
              <a:buFont typeface="Arial" charset="0"/>
              <a:buChar char="•"/>
            </a:pPr>
            <a:r>
              <a:rPr lang="ru-RU" sz="1100"/>
              <a:t>гараж, машино-место; </a:t>
            </a:r>
          </a:p>
          <a:p>
            <a:pPr marL="271463" indent="-185738">
              <a:buFont typeface="Arial" charset="0"/>
              <a:buChar char="•"/>
            </a:pPr>
            <a:r>
              <a:rPr lang="ru-RU" sz="1100"/>
              <a:t>единый недвижимый комплекс; </a:t>
            </a:r>
          </a:p>
          <a:p>
            <a:pPr marL="271463" indent="-185738">
              <a:buFont typeface="Arial" charset="0"/>
              <a:buChar char="•"/>
            </a:pPr>
            <a:r>
              <a:rPr lang="ru-RU" sz="1100"/>
              <a:t>объект незавершенного строительства; </a:t>
            </a:r>
          </a:p>
          <a:p>
            <a:pPr marL="271463" indent="-185738">
              <a:buFont typeface="Arial" charset="0"/>
              <a:buChar char="•"/>
            </a:pPr>
            <a:r>
              <a:rPr lang="ru-RU" sz="1100"/>
              <a:t>иные здания, строения, сооружения, помещения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33913" y="4534247"/>
            <a:ext cx="1271587" cy="1063625"/>
          </a:xfrm>
          <a:prstGeom prst="roundRect">
            <a:avLst/>
          </a:prstGeom>
          <a:solidFill>
            <a:srgbClr val="FFC000"/>
          </a:solidFill>
          <a:ln w="9525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Кадастровая стоимость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(КС)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008688" y="4534247"/>
            <a:ext cx="2789237" cy="1039812"/>
          </a:xfrm>
          <a:prstGeom prst="roundRect">
            <a:avLst/>
          </a:prstGeom>
          <a:solidFill>
            <a:srgbClr val="FFCC99"/>
          </a:solidFill>
          <a:ln w="9525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Инвентаризационная стоимость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до 01.01.2020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!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Если субъектом РФ не установлена единая дата применения КС</a:t>
            </a: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885113" y="1588"/>
            <a:ext cx="1050925" cy="366712"/>
          </a:xfrm>
        </p:spPr>
        <p:txBody>
          <a:bodyPr/>
          <a:lstStyle/>
          <a:p>
            <a:pPr>
              <a:defRPr/>
            </a:pPr>
            <a:fld id="{DAA57EE9-0CA4-49C3-8275-90CBC9F6222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4990" y="1043541"/>
            <a:ext cx="219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(принят № 384-ФЗ)</a:t>
            </a:r>
          </a:p>
        </p:txBody>
      </p:sp>
    </p:spTree>
    <p:extLst>
      <p:ext uri="{BB962C8B-B14F-4D97-AF65-F5344CB8AC3E}">
        <p14:creationId xmlns:p14="http://schemas.microsoft.com/office/powerpoint/2010/main" val="27209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Скругленный прямоугольник 4"/>
          <p:cNvSpPr>
            <a:spLocks noChangeArrowheads="1"/>
          </p:cNvSpPr>
          <p:nvPr/>
        </p:nvSpPr>
        <p:spPr bwMode="auto">
          <a:xfrm>
            <a:off x="581025" y="1854200"/>
            <a:ext cx="3998913" cy="3017633"/>
          </a:xfrm>
          <a:prstGeom prst="roundRect">
            <a:avLst>
              <a:gd name="adj" fmla="val 8556"/>
            </a:avLst>
          </a:prstGeom>
          <a:solidFill>
            <a:srgbClr val="EAF1F6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171450" indent="-171450">
              <a:buFont typeface="Arial" charset="0"/>
              <a:buChar char="•"/>
            </a:pPr>
            <a:r>
              <a:rPr lang="ru-RU" sz="1050" dirty="0"/>
              <a:t>жилые дома;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050" dirty="0"/>
              <a:t>объекты незавершенного строительства (по проекту жилой дом);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050" dirty="0"/>
              <a:t>единые недвижимые комплексы, в состав которых входит хотя бы одно жилое помещение (жилой дом);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050" dirty="0"/>
              <a:t>гаражи и </a:t>
            </a:r>
            <a:r>
              <a:rPr lang="ru-RU" sz="1050" dirty="0" err="1"/>
              <a:t>машино</a:t>
            </a:r>
            <a:r>
              <a:rPr lang="ru-RU" sz="1050" dirty="0"/>
              <a:t>-места;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050" dirty="0"/>
              <a:t>хозяйственные строения или сооружения, </a:t>
            </a:r>
            <a:r>
              <a:rPr lang="en-US" sz="1050" dirty="0"/>
              <a:t>S ≤</a:t>
            </a:r>
            <a:r>
              <a:rPr lang="ru-RU" sz="1050" dirty="0"/>
              <a:t>50 кв. метров, расположенные на земельный участках, предоставленных для ведения личного-подсобного, дачного хозяйства, огородничества, садоводства или инд. строительства </a:t>
            </a:r>
            <a:endParaRPr lang="ru-RU" sz="1050" b="1" dirty="0">
              <a:cs typeface="Times New Roman" pitchFamily="18" charset="0"/>
            </a:endParaRPr>
          </a:p>
        </p:txBody>
      </p:sp>
      <p:sp>
        <p:nvSpPr>
          <p:cNvPr id="216067" name="Объект 5"/>
          <p:cNvSpPr>
            <a:spLocks noGrp="1"/>
          </p:cNvSpPr>
          <p:nvPr>
            <p:ph idx="1"/>
          </p:nvPr>
        </p:nvSpPr>
        <p:spPr>
          <a:xfrm>
            <a:off x="207169" y="548680"/>
            <a:ext cx="8745537" cy="404812"/>
          </a:xfrm>
        </p:spPr>
        <p:txBody>
          <a:bodyPr lIns="36000" tIns="36000" rIns="36000" bIns="36000"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НАЛОГ </a:t>
            </a:r>
            <a:r>
              <a:rPr lang="ru-RU" sz="1200" b="1" dirty="0">
                <a:solidFill>
                  <a:srgbClr val="002060"/>
                </a:solidFill>
              </a:rPr>
              <a:t>НА ИМУЩЕСТВО ФИЗИЧЕСКИХ </a:t>
            </a:r>
            <a:r>
              <a:rPr lang="ru-RU" sz="1200" b="1" dirty="0" smtClean="0">
                <a:solidFill>
                  <a:srgbClr val="002060"/>
                </a:solidFill>
              </a:rPr>
              <a:t>ЛИЦ </a:t>
            </a:r>
            <a:r>
              <a:rPr lang="ru-RU" sz="1600" b="1" dirty="0" smtClean="0">
                <a:solidFill>
                  <a:srgbClr val="002060"/>
                </a:solidFill>
              </a:rPr>
              <a:t>– </a:t>
            </a:r>
            <a:r>
              <a:rPr lang="ru-RU" sz="1600" b="1" dirty="0" smtClean="0">
                <a:solidFill>
                  <a:srgbClr val="FF0000"/>
                </a:solidFill>
              </a:rPr>
              <a:t>НАЛОГОВЫЕ СТАВКИ</a:t>
            </a:r>
            <a:endParaRPr lang="ru-RU" sz="1600" b="1" dirty="0">
              <a:solidFill>
                <a:srgbClr val="FF0000"/>
              </a:solidFill>
            </a:endParaRPr>
          </a:p>
          <a:p>
            <a:pPr marL="107950" indent="0" algn="just">
              <a:buFont typeface="Georgia" pitchFamily="18" charset="0"/>
              <a:buNone/>
              <a:defRPr/>
            </a:pPr>
            <a:endParaRPr lang="ru-RU" sz="1200" dirty="0" smtClean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5100" y="1458913"/>
            <a:ext cx="4343400" cy="360362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</a:rPr>
              <a:t>КАДАСТРОВАЯ СТОИМОСТЬ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40275" y="1477963"/>
            <a:ext cx="4187825" cy="360362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</a:rPr>
              <a:t>ИНВЕНТАРИЗАЦИОННАЯ СТОИМОСТЬ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843463" y="1882775"/>
            <a:ext cx="4084637" cy="3963988"/>
          </a:xfrm>
          <a:prstGeom prst="roundRect">
            <a:avLst>
              <a:gd name="adj" fmla="val 12017"/>
            </a:avLst>
          </a:prstGeom>
          <a:solidFill>
            <a:srgbClr val="FFF2E5"/>
          </a:solidFill>
          <a:ln w="9525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/>
          <a:lstStyle/>
          <a:p>
            <a:pPr algn="ctr">
              <a:defRPr/>
            </a:pP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Налоговые ставки соответствуют тем, </a:t>
            </a:r>
            <a:br>
              <a:rPr lang="ru-RU" sz="105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</a:b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которые используются в настоящее время при расчете налога на имущество физических лиц в соответствии </a:t>
            </a:r>
            <a:br>
              <a:rPr lang="ru-RU" sz="105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</a:b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 Законом Российской Федерации от 9 января 1991 года </a:t>
            </a:r>
            <a:br>
              <a:rPr lang="ru-RU" sz="105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</a:b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№ 2003-1 "О налогах на имущество физических лиц".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2563" y="1079500"/>
            <a:ext cx="8750300" cy="341313"/>
          </a:xfrm>
          <a:prstGeom prst="roundRect">
            <a:avLst/>
          </a:prstGeom>
          <a:solidFill>
            <a:srgbClr val="CCFF99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НАЛОГОВАЯ БАЗА</a:t>
            </a:r>
          </a:p>
        </p:txBody>
      </p:sp>
      <p:sp>
        <p:nvSpPr>
          <p:cNvPr id="4" name="Овал 3"/>
          <p:cNvSpPr/>
          <p:nvPr/>
        </p:nvSpPr>
        <p:spPr>
          <a:xfrm>
            <a:off x="103188" y="1836738"/>
            <a:ext cx="541337" cy="539750"/>
          </a:xfrm>
          <a:prstGeom prst="ellipse">
            <a:avLst/>
          </a:prstGeom>
          <a:solidFill>
            <a:srgbClr val="FFC000"/>
          </a:solidFill>
          <a:ln w="3175">
            <a:solidFill>
              <a:srgbClr val="FC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1200" b="1" dirty="0"/>
          </a:p>
        </p:txBody>
      </p:sp>
      <p:sp>
        <p:nvSpPr>
          <p:cNvPr id="75785" name="Прямоугольник 8"/>
          <p:cNvSpPr>
            <a:spLocks noChangeArrowheads="1"/>
          </p:cNvSpPr>
          <p:nvPr/>
        </p:nvSpPr>
        <p:spPr bwMode="auto">
          <a:xfrm>
            <a:off x="39688" y="1924050"/>
            <a:ext cx="593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>
                <a:cs typeface="Times New Roman" pitchFamily="18" charset="0"/>
              </a:rPr>
              <a:t>0,1%</a:t>
            </a:r>
          </a:p>
        </p:txBody>
      </p:sp>
      <p:sp>
        <p:nvSpPr>
          <p:cNvPr id="75786" name="Скругленный прямоугольник 26"/>
          <p:cNvSpPr>
            <a:spLocks noChangeArrowheads="1"/>
          </p:cNvSpPr>
          <p:nvPr/>
        </p:nvSpPr>
        <p:spPr bwMode="auto">
          <a:xfrm>
            <a:off x="609600" y="4440238"/>
            <a:ext cx="3998913" cy="1249326"/>
          </a:xfrm>
          <a:prstGeom prst="roundRect">
            <a:avLst>
              <a:gd name="adj" fmla="val 17875"/>
            </a:avLst>
          </a:prstGeom>
          <a:solidFill>
            <a:srgbClr val="EAF1F6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171450" indent="-171450">
              <a:buFont typeface="Arial" charset="0"/>
              <a:buChar char="•"/>
            </a:pPr>
            <a:r>
              <a:rPr lang="ru-RU" sz="1050"/>
              <a:t>административно-деловые и торговые центры (комплексы) </a:t>
            </a:r>
            <a:br>
              <a:rPr lang="ru-RU" sz="1050"/>
            </a:br>
            <a:r>
              <a:rPr lang="ru-RU" sz="1050"/>
              <a:t>и помещения в них,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050"/>
              <a:t>нежилые помещения, с назначением под размещение офисов, торговых объектов, объектов общественного питания и бытового обслуживания;</a:t>
            </a:r>
            <a:endParaRPr lang="ru-RU" sz="1050" b="1"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33350" y="4421188"/>
            <a:ext cx="539750" cy="541337"/>
          </a:xfrm>
          <a:prstGeom prst="ellipse">
            <a:avLst/>
          </a:prstGeom>
          <a:solidFill>
            <a:srgbClr val="FFC000"/>
          </a:solidFill>
          <a:ln w="3175">
            <a:solidFill>
              <a:srgbClr val="FC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1200" b="1" dirty="0"/>
          </a:p>
        </p:txBody>
      </p:sp>
      <p:sp>
        <p:nvSpPr>
          <p:cNvPr id="75788" name="Прямоугольник 28"/>
          <p:cNvSpPr>
            <a:spLocks noChangeArrowheads="1"/>
          </p:cNvSpPr>
          <p:nvPr/>
        </p:nvSpPr>
        <p:spPr bwMode="auto">
          <a:xfrm>
            <a:off x="177874" y="4510088"/>
            <a:ext cx="4443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cs typeface="Times New Roman" pitchFamily="18" charset="0"/>
              </a:rPr>
              <a:t>2%</a:t>
            </a:r>
          </a:p>
        </p:txBody>
      </p:sp>
      <p:sp>
        <p:nvSpPr>
          <p:cNvPr id="75789" name="Скругленный прямоугольник 29"/>
          <p:cNvSpPr>
            <a:spLocks noChangeArrowheads="1"/>
          </p:cNvSpPr>
          <p:nvPr/>
        </p:nvSpPr>
        <p:spPr bwMode="auto">
          <a:xfrm>
            <a:off x="614363" y="5551488"/>
            <a:ext cx="3998912" cy="374650"/>
          </a:xfrm>
          <a:prstGeom prst="roundRect">
            <a:avLst>
              <a:gd name="adj" fmla="val 21148"/>
            </a:avLst>
          </a:prstGeom>
          <a:solidFill>
            <a:srgbClr val="EAF1F6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71450" indent="-171450">
              <a:buFont typeface="Arial" charset="0"/>
              <a:buChar char="•"/>
            </a:pPr>
            <a:r>
              <a:rPr lang="ru-RU" sz="1000"/>
              <a:t>прочие объекты налогообложения</a:t>
            </a:r>
            <a:endParaRPr lang="ru-RU" sz="1000" b="1"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36525" y="5432425"/>
            <a:ext cx="539750" cy="539750"/>
          </a:xfrm>
          <a:prstGeom prst="ellipse">
            <a:avLst/>
          </a:prstGeom>
          <a:solidFill>
            <a:srgbClr val="FFC000"/>
          </a:solidFill>
          <a:ln w="3175">
            <a:solidFill>
              <a:srgbClr val="FC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1200" b="1" dirty="0"/>
          </a:p>
        </p:txBody>
      </p:sp>
      <p:sp>
        <p:nvSpPr>
          <p:cNvPr id="75791" name="Прямоугольник 31"/>
          <p:cNvSpPr>
            <a:spLocks noChangeArrowheads="1"/>
          </p:cNvSpPr>
          <p:nvPr/>
        </p:nvSpPr>
        <p:spPr bwMode="auto">
          <a:xfrm>
            <a:off x="129527" y="5507038"/>
            <a:ext cx="593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cs typeface="Times New Roman" pitchFamily="18" charset="0"/>
              </a:rPr>
              <a:t>0,5%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81038" y="3717032"/>
            <a:ext cx="382746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lIns="36000" rIns="36000">
            <a:spAutoFit/>
          </a:bodyPr>
          <a:lstStyle/>
          <a:p>
            <a:pPr>
              <a:defRPr/>
            </a:pPr>
            <a:r>
              <a:rPr lang="ru-RU" sz="900" b="1" u="sng" dirty="0">
                <a:solidFill>
                  <a:srgbClr val="FF0000"/>
                </a:solidFill>
                <a:latin typeface="+mn-lt"/>
              </a:rPr>
              <a:t>ВАЖНО:</a:t>
            </a:r>
            <a:r>
              <a:rPr lang="ru-RU" sz="900" dirty="0">
                <a:latin typeface="+mn-lt"/>
              </a:rPr>
              <a:t> налоговая ставка, может быть </a:t>
            </a:r>
            <a:r>
              <a:rPr lang="ru-RU" sz="900" b="1" dirty="0">
                <a:latin typeface="+mn-lt"/>
              </a:rPr>
              <a:t>уменьшена </a:t>
            </a:r>
            <a:r>
              <a:rPr lang="ru-RU" sz="900" b="1" u="sng" dirty="0">
                <a:solidFill>
                  <a:srgbClr val="FF0000"/>
                </a:solidFill>
                <a:latin typeface="+mn-lt"/>
              </a:rPr>
              <a:t>до НУЛЯ </a:t>
            </a:r>
            <a:r>
              <a:rPr lang="ru-RU" sz="9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900" b="1" dirty="0">
                <a:solidFill>
                  <a:srgbClr val="FF0000"/>
                </a:solidFill>
                <a:latin typeface="+mn-lt"/>
              </a:rPr>
            </a:br>
            <a:r>
              <a:rPr lang="ru-RU" sz="900" dirty="0">
                <a:latin typeface="+mn-lt"/>
              </a:rPr>
              <a:t>или</a:t>
            </a:r>
            <a:r>
              <a:rPr lang="ru-RU" sz="900" b="1" dirty="0">
                <a:latin typeface="+mn-lt"/>
              </a:rPr>
              <a:t> увеличена, но не более чем в </a:t>
            </a:r>
            <a:r>
              <a:rPr lang="ru-RU" sz="900" b="1" u="sng" dirty="0">
                <a:solidFill>
                  <a:srgbClr val="FF0000"/>
                </a:solidFill>
                <a:latin typeface="+mn-lt"/>
              </a:rPr>
              <a:t>3 РАЗА</a:t>
            </a:r>
            <a:r>
              <a:rPr lang="ru-RU" sz="900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900" dirty="0">
                <a:latin typeface="+mn-lt"/>
              </a:rPr>
              <a:t>нормативными правовыми актами представительных органов муниципальных образований (законами городов федерального значения)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069838"/>
              </p:ext>
            </p:extLst>
          </p:nvPr>
        </p:nvGraphicFramePr>
        <p:xfrm>
          <a:off x="4941888" y="3184525"/>
          <a:ext cx="3890962" cy="2190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9953"/>
                <a:gridCol w="1921009"/>
              </a:tblGrid>
              <a:tr h="7607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∑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01.03.2013)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 Коэффициент-дефлятор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FFCC99"/>
                    </a:solidFill>
                  </a:tcPr>
                </a:tc>
              </a:tr>
              <a:tr h="4348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До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300 000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рублей (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вкл.)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До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0,1%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(вкл.)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5845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Свыше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</a:rPr>
                        <a:t>300 000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рублей 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до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500 000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рублей (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вкл.)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Свыше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0,1%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до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0,3%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вкл.)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410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Свыше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500 000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рублей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Свыше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0,3%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до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2,0%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вкл.)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</a:tbl>
          </a:graphicData>
        </a:graphic>
      </p:graphicFrame>
      <p:sp>
        <p:nvSpPr>
          <p:cNvPr id="75810" name="Прямоугольник 36"/>
          <p:cNvSpPr>
            <a:spLocks noChangeArrowheads="1"/>
          </p:cNvSpPr>
          <p:nvPr/>
        </p:nvSpPr>
        <p:spPr bwMode="auto">
          <a:xfrm>
            <a:off x="652463" y="5995988"/>
            <a:ext cx="81057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u="sng"/>
              <a:t>ДОПУСКАЕТСЯ</a:t>
            </a:r>
            <a:r>
              <a:rPr lang="ru-RU" sz="800" b="1"/>
              <a:t>  установление </a:t>
            </a:r>
            <a:r>
              <a:rPr lang="ru-RU" sz="800" b="1">
                <a:solidFill>
                  <a:srgbClr val="0070C0"/>
                </a:solidFill>
              </a:rPr>
              <a:t>дифференцированных </a:t>
            </a:r>
            <a:r>
              <a:rPr lang="ru-RU" sz="800" b="1"/>
              <a:t>НС  </a:t>
            </a:r>
            <a:r>
              <a:rPr lang="ru-RU" sz="800"/>
              <a:t>в зависимости от: </a:t>
            </a:r>
          </a:p>
        </p:txBody>
      </p:sp>
      <p:sp>
        <p:nvSpPr>
          <p:cNvPr id="75811" name="Прямоугольник 16"/>
          <p:cNvSpPr>
            <a:spLocks noChangeArrowheads="1"/>
          </p:cNvSpPr>
          <p:nvPr/>
        </p:nvSpPr>
        <p:spPr bwMode="auto">
          <a:xfrm>
            <a:off x="5727700" y="6089650"/>
            <a:ext cx="3140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5738" indent="-185738"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900" b="1">
                <a:solidFill>
                  <a:srgbClr val="000000"/>
                </a:solidFill>
              </a:rPr>
              <a:t>вида объекта</a:t>
            </a:r>
            <a:r>
              <a:rPr lang="ru-RU" sz="900">
                <a:solidFill>
                  <a:srgbClr val="000000"/>
                </a:solidFill>
              </a:rPr>
              <a:t> налогообложения; </a:t>
            </a:r>
          </a:p>
          <a:p>
            <a:pPr marL="185738" indent="-185738"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900" b="1">
                <a:solidFill>
                  <a:srgbClr val="000000"/>
                </a:solidFill>
              </a:rPr>
              <a:t>места нахождения объекта</a:t>
            </a:r>
            <a:r>
              <a:rPr lang="ru-RU" sz="900">
                <a:solidFill>
                  <a:srgbClr val="000000"/>
                </a:solidFill>
              </a:rPr>
              <a:t> налогообложения; </a:t>
            </a:r>
          </a:p>
          <a:p>
            <a:pPr marL="185738" indent="-185738"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900" b="1">
                <a:solidFill>
                  <a:srgbClr val="000000"/>
                </a:solidFill>
              </a:rPr>
              <a:t>видов территориальных зон</a:t>
            </a:r>
            <a:r>
              <a:rPr lang="ru-RU" sz="900">
                <a:solidFill>
                  <a:srgbClr val="000000"/>
                </a:solidFill>
              </a:rPr>
              <a:t>, в границах которых расположен объект налогообложения.</a:t>
            </a:r>
          </a:p>
        </p:txBody>
      </p:sp>
      <p:sp>
        <p:nvSpPr>
          <p:cNvPr id="75812" name="Прямоугольник 17"/>
          <p:cNvSpPr>
            <a:spLocks noChangeArrowheads="1"/>
          </p:cNvSpPr>
          <p:nvPr/>
        </p:nvSpPr>
        <p:spPr bwMode="auto">
          <a:xfrm>
            <a:off x="804863" y="6210300"/>
            <a:ext cx="49434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5738" indent="-185738"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900">
                <a:solidFill>
                  <a:srgbClr val="000000"/>
                </a:solidFill>
              </a:rPr>
              <a:t>кадастровой </a:t>
            </a:r>
            <a:r>
              <a:rPr lang="ru-RU" sz="900" b="1">
                <a:solidFill>
                  <a:srgbClr val="000000"/>
                </a:solidFill>
              </a:rPr>
              <a:t>стоимости объекта</a:t>
            </a:r>
            <a:r>
              <a:rPr lang="ru-RU" sz="900">
                <a:solidFill>
                  <a:srgbClr val="000000"/>
                </a:solidFill>
              </a:rPr>
              <a:t> налогообложения (∑-й инвентаризационной стоимости, умноженной на коэффициент-дефлятор (с учетом доли налогоплательщика в праве общей собственности на каждый из таких объектов);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42938" y="6026150"/>
            <a:ext cx="8253412" cy="75723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400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885113" y="1588"/>
            <a:ext cx="1050925" cy="366712"/>
          </a:xfrm>
        </p:spPr>
        <p:txBody>
          <a:bodyPr/>
          <a:lstStyle/>
          <a:p>
            <a:pPr>
              <a:defRPr/>
            </a:pPr>
            <a:fld id="{DAA57EE9-0CA4-49C3-8275-90CBC9F6222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4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A57EE9-0CA4-49C3-8275-90CBC9F6222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2563" y="985243"/>
            <a:ext cx="8750300" cy="4608512"/>
          </a:xfrm>
          <a:prstGeom prst="roundRect">
            <a:avLst>
              <a:gd name="adj" fmla="val 2902"/>
            </a:avLst>
          </a:prstGeom>
          <a:solidFill>
            <a:srgbClr val="F5FFE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</a:rPr>
              <a:t>НАЛОГОВЫЕ ЛЬГОТЫ</a:t>
            </a:r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" y="5706468"/>
            <a:ext cx="8718550" cy="9636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600"/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203200" y="548680"/>
            <a:ext cx="8653463" cy="396875"/>
          </a:xfrm>
          <a:prstGeom prst="rect">
            <a:avLst/>
          </a:prstGeom>
        </p:spPr>
        <p:txBody>
          <a:bodyPr lIns="36000" tIns="36000" rIns="36000" bIns="36000"/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+mn-lt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+mn-lt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+mn-lt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+mn-lt"/>
              </a:defRPr>
            </a:lvl5pPr>
            <a:lvl6pPr marL="1846263" indent="-182563" algn="l" rtl="0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+mn-lt"/>
              </a:defRPr>
            </a:lvl6pPr>
            <a:lvl7pPr marL="2303463" indent="-182563" algn="l" rtl="0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+mn-lt"/>
              </a:defRPr>
            </a:lvl7pPr>
            <a:lvl8pPr marL="2760663" indent="-182563" algn="l" rtl="0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+mn-lt"/>
              </a:defRPr>
            </a:lvl8pPr>
            <a:lvl9pPr marL="3217863" indent="-182563" algn="l" rtl="0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+mn-lt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НАЛОГ </a:t>
            </a:r>
            <a:r>
              <a:rPr lang="ru-RU" sz="1200" b="1" dirty="0" smtClean="0">
                <a:solidFill>
                  <a:srgbClr val="002060"/>
                </a:solidFill>
              </a:rPr>
              <a:t>НА ИМУЩЕСТВО ФИЗИЧЕСКИХ ЛИЦ</a:t>
            </a:r>
            <a:endParaRPr lang="ru-RU" sz="1200" dirty="0" smtClean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963" y="1396405"/>
            <a:ext cx="4344987" cy="360363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</a:rPr>
              <a:t>Налоговый вычет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91100" y="1396405"/>
            <a:ext cx="3789363" cy="360363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</a:rPr>
              <a:t>Налоговая льгота</a:t>
            </a:r>
          </a:p>
        </p:txBody>
      </p:sp>
      <p:sp>
        <p:nvSpPr>
          <p:cNvPr id="8" name="Скругленный прямоугольник 38"/>
          <p:cNvSpPr>
            <a:spLocks noChangeArrowheads="1"/>
          </p:cNvSpPr>
          <p:nvPr/>
        </p:nvSpPr>
        <p:spPr bwMode="auto">
          <a:xfrm>
            <a:off x="5119688" y="2642593"/>
            <a:ext cx="3686175" cy="1123950"/>
          </a:xfrm>
          <a:prstGeom prst="roundRect">
            <a:avLst>
              <a:gd name="adj" fmla="val 12019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85725"/>
            <a:endParaRPr lang="ru-RU" sz="1200"/>
          </a:p>
        </p:txBody>
      </p:sp>
      <p:sp>
        <p:nvSpPr>
          <p:cNvPr id="9" name="Прямоугольник 8"/>
          <p:cNvSpPr/>
          <p:nvPr/>
        </p:nvSpPr>
        <p:spPr>
          <a:xfrm>
            <a:off x="334963" y="2248893"/>
            <a:ext cx="4511675" cy="1954212"/>
          </a:xfrm>
          <a:prstGeom prst="rect">
            <a:avLst/>
          </a:prstGeom>
          <a:noFill/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963" y="4277718"/>
            <a:ext cx="4511675" cy="1189037"/>
          </a:xfrm>
          <a:prstGeom prst="rect">
            <a:avLst/>
          </a:prstGeom>
          <a:noFill/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312738" y="1704380"/>
            <a:ext cx="4370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u="sng">
                <a:solidFill>
                  <a:srgbClr val="000000"/>
                </a:solidFill>
              </a:rPr>
              <a:t>ВАЖНО</a:t>
            </a:r>
            <a:r>
              <a:rPr lang="ru-RU" sz="1200" b="1">
                <a:solidFill>
                  <a:srgbClr val="000000"/>
                </a:solidFill>
              </a:rPr>
              <a:t>: </a:t>
            </a:r>
            <a:r>
              <a:rPr lang="ru-RU" sz="1200">
                <a:solidFill>
                  <a:srgbClr val="000000"/>
                </a:solidFill>
              </a:rPr>
              <a:t>Льготы предусмотрены на </a:t>
            </a:r>
            <a:r>
              <a:rPr lang="ru-RU" sz="1200" b="1">
                <a:solidFill>
                  <a:srgbClr val="000000"/>
                </a:solidFill>
              </a:rPr>
              <a:t>один</a:t>
            </a:r>
            <a:r>
              <a:rPr lang="ru-RU" sz="1200">
                <a:solidFill>
                  <a:srgbClr val="000000"/>
                </a:solidFill>
              </a:rPr>
              <a:t> </a:t>
            </a:r>
            <a:r>
              <a:rPr lang="ru-RU" sz="1200" b="1">
                <a:solidFill>
                  <a:srgbClr val="000000"/>
                </a:solidFill>
              </a:rPr>
              <a:t>объект</a:t>
            </a:r>
            <a:r>
              <a:rPr lang="ru-RU" sz="1200">
                <a:solidFill>
                  <a:srgbClr val="000000"/>
                </a:solidFill>
              </a:rPr>
              <a:t> из каждой группы по выбору налогоплательщика</a:t>
            </a:r>
          </a:p>
        </p:txBody>
      </p:sp>
      <p:sp>
        <p:nvSpPr>
          <p:cNvPr id="12" name="Прямоугольник 36"/>
          <p:cNvSpPr>
            <a:spLocks noChangeArrowheads="1"/>
          </p:cNvSpPr>
          <p:nvPr/>
        </p:nvSpPr>
        <p:spPr bwMode="auto">
          <a:xfrm>
            <a:off x="5062538" y="1731368"/>
            <a:ext cx="3794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u="sng">
                <a:solidFill>
                  <a:srgbClr val="000000"/>
                </a:solidFill>
              </a:rPr>
              <a:t>ВАЖНО</a:t>
            </a:r>
            <a:r>
              <a:rPr lang="ru-RU" sz="1200" b="1">
                <a:solidFill>
                  <a:srgbClr val="000000"/>
                </a:solidFill>
              </a:rPr>
              <a:t>:  </a:t>
            </a:r>
            <a:r>
              <a:rPr lang="ru-RU" sz="1200"/>
              <a:t>Налоговая льгота представляется в отношении</a:t>
            </a:r>
            <a:r>
              <a:rPr lang="ru-RU" sz="1200" b="1"/>
              <a:t> одного объекта</a:t>
            </a:r>
            <a:r>
              <a:rPr lang="ru-RU" sz="1200"/>
              <a:t> </a:t>
            </a:r>
            <a:r>
              <a:rPr lang="ru-RU" sz="1200" b="1"/>
              <a:t>налогообложения</a:t>
            </a:r>
            <a:r>
              <a:rPr lang="ru-RU" sz="1200"/>
              <a:t> каждого вида по выбору налогоплательщика. 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65700" y="2436218"/>
            <a:ext cx="3505200" cy="287337"/>
          </a:xfrm>
          <a:prstGeom prst="roundRect">
            <a:avLst/>
          </a:prstGeom>
          <a:solidFill>
            <a:srgbClr val="CCFF99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</a:rPr>
              <a:t>Объекты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39"/>
          <p:cNvSpPr>
            <a:spLocks noChangeArrowheads="1"/>
          </p:cNvSpPr>
          <p:nvPr/>
        </p:nvSpPr>
        <p:spPr bwMode="auto">
          <a:xfrm>
            <a:off x="177800" y="5692180"/>
            <a:ext cx="8737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0000"/>
                </a:solidFill>
              </a:rPr>
              <a:t>! </a:t>
            </a:r>
            <a:r>
              <a:rPr lang="ru-RU" sz="1200"/>
              <a:t>Представительные органы МО, законодательные (представительные) органы государственной власти городов федерального значения </a:t>
            </a:r>
            <a:r>
              <a:rPr lang="ru-RU" sz="1200" b="1"/>
              <a:t>ВПРАВЕ:</a:t>
            </a:r>
            <a:r>
              <a:rPr lang="ru-RU" sz="1200"/>
              <a:t> </a:t>
            </a:r>
          </a:p>
        </p:txBody>
      </p:sp>
      <p:sp>
        <p:nvSpPr>
          <p:cNvPr id="15" name="Прямоугольник 13"/>
          <p:cNvSpPr>
            <a:spLocks noChangeArrowheads="1"/>
          </p:cNvSpPr>
          <p:nvPr/>
        </p:nvSpPr>
        <p:spPr bwMode="auto">
          <a:xfrm>
            <a:off x="847725" y="6197005"/>
            <a:ext cx="3698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200" b="1">
                <a:solidFill>
                  <a:srgbClr val="000000"/>
                </a:solidFill>
              </a:rPr>
              <a:t>УВЕЛИЧИВАТЬ </a:t>
            </a:r>
            <a:r>
              <a:rPr lang="ru-RU" sz="1200">
                <a:solidFill>
                  <a:srgbClr val="000000"/>
                </a:solidFill>
              </a:rPr>
              <a:t>размеры</a:t>
            </a:r>
            <a:r>
              <a:rPr lang="ru-RU" sz="1200" b="1">
                <a:solidFill>
                  <a:srgbClr val="000000"/>
                </a:solidFill>
              </a:rPr>
              <a:t> </a:t>
            </a:r>
            <a:r>
              <a:rPr lang="ru-RU" sz="1200">
                <a:solidFill>
                  <a:srgbClr val="000000"/>
                </a:solidFill>
              </a:rPr>
              <a:t>налоговых вычетов.</a:t>
            </a:r>
          </a:p>
        </p:txBody>
      </p:sp>
      <p:sp>
        <p:nvSpPr>
          <p:cNvPr id="16" name="Прямоугольник 14"/>
          <p:cNvSpPr>
            <a:spLocks noChangeArrowheads="1"/>
          </p:cNvSpPr>
          <p:nvPr/>
        </p:nvSpPr>
        <p:spPr bwMode="auto">
          <a:xfrm>
            <a:off x="4557713" y="6208118"/>
            <a:ext cx="437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200" b="1">
                <a:solidFill>
                  <a:srgbClr val="000000"/>
                </a:solidFill>
              </a:rPr>
              <a:t>СОХРАНЯТЬ</a:t>
            </a:r>
            <a:r>
              <a:rPr lang="ru-RU" sz="1200">
                <a:solidFill>
                  <a:srgbClr val="000000"/>
                </a:solidFill>
              </a:rPr>
              <a:t> перечень категорий налогоплательщиков, </a:t>
            </a:r>
            <a:br>
              <a:rPr lang="ru-RU" sz="1200">
                <a:solidFill>
                  <a:srgbClr val="000000"/>
                </a:solidFill>
              </a:rPr>
            </a:br>
            <a:r>
              <a:rPr lang="ru-RU" sz="1200">
                <a:solidFill>
                  <a:srgbClr val="000000"/>
                </a:solidFill>
              </a:rPr>
              <a:t>в отношении которых применяются льготы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75238" y="2679105"/>
            <a:ext cx="406876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 algn="just" eaLnBrk="0" hangingPunct="0">
              <a:buFont typeface="+mj-lt"/>
              <a:buAutoNum type="arabicPeriod"/>
              <a:defRPr/>
            </a:pPr>
            <a:r>
              <a:rPr lang="ru-RU" sz="1200" dirty="0"/>
              <a:t>квартира или комната;</a:t>
            </a:r>
          </a:p>
          <a:p>
            <a:pPr marL="177800" indent="-177800" eaLnBrk="0" hangingPunct="0">
              <a:buFont typeface="+mj-lt"/>
              <a:buAutoNum type="arabicPeriod"/>
              <a:defRPr/>
            </a:pPr>
            <a:r>
              <a:rPr lang="ru-RU" sz="1200" dirty="0"/>
              <a:t>жилой дом;</a:t>
            </a:r>
          </a:p>
          <a:p>
            <a:pPr marL="177800" indent="-177800" eaLnBrk="0" hangingPunct="0">
              <a:buFont typeface="+mj-lt"/>
              <a:buAutoNum type="arabicPeriod"/>
              <a:defRPr/>
            </a:pPr>
            <a:r>
              <a:rPr lang="ru-RU" sz="1200" dirty="0"/>
              <a:t>помещение или сооружение (пп.14 п. 1 ст. 407);</a:t>
            </a:r>
          </a:p>
          <a:p>
            <a:pPr marL="177800" indent="-177800" eaLnBrk="0" hangingPunct="0">
              <a:buFont typeface="+mj-lt"/>
              <a:buAutoNum type="arabicPeriod"/>
              <a:defRPr/>
            </a:pPr>
            <a:r>
              <a:rPr lang="ru-RU" sz="1200" dirty="0"/>
              <a:t>хоз. строение или сооружение (</a:t>
            </a:r>
            <a:r>
              <a:rPr lang="ru-RU" sz="1200" spc="-110" dirty="0"/>
              <a:t>пп.15, п.1, ст.407);</a:t>
            </a:r>
          </a:p>
          <a:p>
            <a:pPr marL="177800" indent="-177800" eaLnBrk="0" hangingPunct="0">
              <a:buFont typeface="+mj-lt"/>
              <a:buAutoNum type="arabicPeriod"/>
              <a:defRPr/>
            </a:pPr>
            <a:r>
              <a:rPr lang="ru-RU" sz="1200" dirty="0"/>
              <a:t>гараж или </a:t>
            </a:r>
            <a:r>
              <a:rPr lang="ru-RU" sz="1200" dirty="0" err="1"/>
              <a:t>машино</a:t>
            </a:r>
            <a:r>
              <a:rPr lang="ru-RU" sz="1200" dirty="0"/>
              <a:t>-место.</a:t>
            </a:r>
          </a:p>
        </p:txBody>
      </p:sp>
      <p:sp>
        <p:nvSpPr>
          <p:cNvPr id="18" name="Скругленный прямоугольник 44"/>
          <p:cNvSpPr>
            <a:spLocks noChangeArrowheads="1"/>
          </p:cNvSpPr>
          <p:nvPr/>
        </p:nvSpPr>
        <p:spPr bwMode="auto">
          <a:xfrm>
            <a:off x="5145088" y="4599980"/>
            <a:ext cx="3686175" cy="944563"/>
          </a:xfrm>
          <a:prstGeom prst="roundRect">
            <a:avLst>
              <a:gd name="adj" fmla="val 12019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85725"/>
            <a:r>
              <a:rPr lang="ru-RU" sz="1100" b="1"/>
              <a:t>В размере суммы налога </a:t>
            </a:r>
            <a:r>
              <a:rPr lang="ru-RU" sz="1100"/>
              <a:t>в отношении объекта налогообложения, находящегося в собственности налогоплательщика и не используемого налого-плательщиком в предпринимательской деятельности.</a:t>
            </a:r>
          </a:p>
        </p:txBody>
      </p:sp>
      <p:grpSp>
        <p:nvGrpSpPr>
          <p:cNvPr id="19" name="Группа 47"/>
          <p:cNvGrpSpPr>
            <a:grpSpLocks/>
          </p:cNvGrpSpPr>
          <p:nvPr/>
        </p:nvGrpSpPr>
        <p:grpSpPr bwMode="auto">
          <a:xfrm>
            <a:off x="533400" y="2358430"/>
            <a:ext cx="3937000" cy="1773238"/>
            <a:chOff x="533398" y="2495631"/>
            <a:chExt cx="3937686" cy="1773180"/>
          </a:xfrm>
        </p:grpSpPr>
        <p:sp>
          <p:nvSpPr>
            <p:cNvPr id="20" name="Скругленный прямоугольник 4"/>
            <p:cNvSpPr>
              <a:spLocks noChangeArrowheads="1"/>
            </p:cNvSpPr>
            <p:nvPr/>
          </p:nvSpPr>
          <p:spPr bwMode="auto">
            <a:xfrm>
              <a:off x="1180362" y="2669245"/>
              <a:ext cx="3290722" cy="360000"/>
            </a:xfrm>
            <a:prstGeom prst="roundRect">
              <a:avLst>
                <a:gd name="adj" fmla="val 8556"/>
              </a:avLst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marL="285750" indent="-200025">
                <a:buFont typeface="Wingdings" pitchFamily="2" charset="2"/>
                <a:buChar char="ü"/>
              </a:pPr>
              <a:r>
                <a:rPr lang="ru-RU" sz="1200"/>
                <a:t>в размере КС  </a:t>
              </a:r>
              <a:r>
                <a:rPr lang="ru-RU" sz="1200" b="1"/>
                <a:t>20 кв. метров</a:t>
              </a:r>
              <a:r>
                <a:rPr lang="ru-RU" sz="1200"/>
                <a:t> общей </a:t>
              </a:r>
              <a:r>
                <a:rPr lang="en-US" sz="1200"/>
                <a:t>S</a:t>
              </a:r>
              <a:endParaRPr lang="ru-RU" sz="120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781091" y="2495631"/>
              <a:ext cx="2918333" cy="287329"/>
            </a:xfrm>
            <a:prstGeom prst="roundRect">
              <a:avLst/>
            </a:prstGeom>
            <a:solidFill>
              <a:srgbClr val="CCFF99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Times New Roman" pitchFamily="18" charset="0"/>
                </a:rPr>
                <a:t>Квартира – жилое помещение</a:t>
              </a:r>
            </a:p>
          </p:txBody>
        </p:sp>
        <p:sp>
          <p:nvSpPr>
            <p:cNvPr id="22" name="Скругленный прямоугольник 23"/>
            <p:cNvSpPr>
              <a:spLocks noChangeArrowheads="1"/>
            </p:cNvSpPr>
            <p:nvPr/>
          </p:nvSpPr>
          <p:spPr bwMode="auto">
            <a:xfrm>
              <a:off x="1180362" y="3281727"/>
              <a:ext cx="3290722" cy="360000"/>
            </a:xfrm>
            <a:prstGeom prst="roundRect">
              <a:avLst>
                <a:gd name="adj" fmla="val 8556"/>
              </a:avLst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marL="285750" indent="-200025">
                <a:buFont typeface="Wingdings" pitchFamily="2" charset="2"/>
                <a:buChar char="ü"/>
              </a:pPr>
              <a:r>
                <a:rPr lang="ru-RU" sz="1200"/>
                <a:t>в размере КС  </a:t>
              </a:r>
              <a:r>
                <a:rPr lang="ru-RU" sz="1200" b="1"/>
                <a:t>10 кв. метров</a:t>
              </a:r>
              <a:r>
                <a:rPr lang="ru-RU" sz="1200"/>
                <a:t> </a:t>
              </a:r>
              <a:r>
                <a:rPr lang="en-US" sz="1200"/>
                <a:t>S</a:t>
              </a:r>
              <a:endParaRPr lang="ru-RU" sz="120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771564" y="3119499"/>
              <a:ext cx="2918333" cy="288916"/>
            </a:xfrm>
            <a:prstGeom prst="roundRect">
              <a:avLst/>
            </a:prstGeom>
            <a:solidFill>
              <a:srgbClr val="CCFF99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Times New Roman" pitchFamily="18" charset="0"/>
                </a:rPr>
                <a:t>Жилое строение - комната</a:t>
              </a:r>
            </a:p>
          </p:txBody>
        </p:sp>
        <p:sp>
          <p:nvSpPr>
            <p:cNvPr id="24" name="Скругленный прямоугольник 24"/>
            <p:cNvSpPr>
              <a:spLocks noChangeArrowheads="1"/>
            </p:cNvSpPr>
            <p:nvPr/>
          </p:nvSpPr>
          <p:spPr bwMode="auto">
            <a:xfrm>
              <a:off x="1180362" y="3908811"/>
              <a:ext cx="3290722" cy="360000"/>
            </a:xfrm>
            <a:prstGeom prst="roundRect">
              <a:avLst>
                <a:gd name="adj" fmla="val 8556"/>
              </a:avLst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36000" tIns="0" rIns="0" bIns="0" anchor="b"/>
            <a:lstStyle/>
            <a:p>
              <a:pPr marL="285750" indent="-200025">
                <a:buFont typeface="Wingdings" pitchFamily="2" charset="2"/>
                <a:buChar char="ü"/>
              </a:pPr>
              <a:r>
                <a:rPr lang="ru-RU" sz="1200"/>
                <a:t>в размере  КС  </a:t>
              </a:r>
              <a:r>
                <a:rPr lang="ru-RU" sz="1200" b="1"/>
                <a:t>50 кв. метров </a:t>
              </a:r>
              <a:r>
                <a:rPr lang="en-US" sz="1200"/>
                <a:t>S</a:t>
              </a:r>
              <a:endParaRPr lang="ru-RU" sz="120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781091" y="3743365"/>
              <a:ext cx="2918333" cy="287329"/>
            </a:xfrm>
            <a:prstGeom prst="roundRect">
              <a:avLst/>
            </a:prstGeom>
            <a:solidFill>
              <a:srgbClr val="CCFF99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Times New Roman" pitchFamily="18" charset="0"/>
                </a:rPr>
                <a:t>Жилой дом</a:t>
              </a:r>
            </a:p>
          </p:txBody>
        </p:sp>
        <p:sp>
          <p:nvSpPr>
            <p:cNvPr id="26" name="Левая фигурная скобка 25"/>
            <p:cNvSpPr/>
            <p:nvPr/>
          </p:nvSpPr>
          <p:spPr>
            <a:xfrm>
              <a:off x="533398" y="2535318"/>
              <a:ext cx="252457" cy="16953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grpSp>
        <p:nvGrpSpPr>
          <p:cNvPr id="27" name="Группа 48"/>
          <p:cNvGrpSpPr>
            <a:grpSpLocks/>
          </p:cNvGrpSpPr>
          <p:nvPr/>
        </p:nvGrpSpPr>
        <p:grpSpPr bwMode="auto">
          <a:xfrm>
            <a:off x="527050" y="4338043"/>
            <a:ext cx="3929063" cy="1042987"/>
            <a:chOff x="527408" y="4474708"/>
            <a:chExt cx="3929162" cy="1043529"/>
          </a:xfrm>
        </p:grpSpPr>
        <p:sp>
          <p:nvSpPr>
            <p:cNvPr id="28" name="Скругленный прямоугольник 34"/>
            <p:cNvSpPr>
              <a:spLocks noChangeArrowheads="1"/>
            </p:cNvSpPr>
            <p:nvPr/>
          </p:nvSpPr>
          <p:spPr bwMode="auto">
            <a:xfrm>
              <a:off x="1165848" y="4983762"/>
              <a:ext cx="3290722" cy="534475"/>
            </a:xfrm>
            <a:prstGeom prst="roundRect">
              <a:avLst>
                <a:gd name="adj" fmla="val 8556"/>
              </a:avLst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36000" tIns="0" rIns="0" bIns="0" anchor="b"/>
            <a:lstStyle/>
            <a:p>
              <a:pPr marL="285750" indent="-200025">
                <a:buFont typeface="Wingdings" pitchFamily="2" charset="2"/>
                <a:buChar char="ü"/>
              </a:pPr>
              <a:r>
                <a:rPr lang="ru-RU" sz="1200">
                  <a:solidFill>
                    <a:srgbClr val="000000"/>
                  </a:solidFill>
                </a:rPr>
                <a:t>налоговая база уменьшается на </a:t>
              </a:r>
              <a:br>
                <a:rPr lang="ru-RU" sz="1200">
                  <a:solidFill>
                    <a:srgbClr val="000000"/>
                  </a:solidFill>
                </a:rPr>
              </a:br>
              <a:r>
                <a:rPr lang="ru-RU" sz="1200" b="1">
                  <a:solidFill>
                    <a:srgbClr val="000000"/>
                  </a:solidFill>
                </a:rPr>
                <a:t>один миллион рублей </a:t>
              </a:r>
              <a:endParaRPr lang="ru-RU" sz="120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767127" y="4474708"/>
              <a:ext cx="3332246" cy="611505"/>
            </a:xfrm>
            <a:prstGeom prst="roundRect">
              <a:avLst/>
            </a:prstGeom>
            <a:solidFill>
              <a:srgbClr val="CCFF99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Times New Roman" pitchFamily="18" charset="0"/>
                </a:rPr>
                <a:t>Единый недвижимый комплекс</a:t>
              </a:r>
              <a:r>
                <a:rPr lang="ru-RU" sz="1100" dirty="0">
                  <a:solidFill>
                    <a:schemeClr val="tx1"/>
                  </a:solidFill>
                  <a:cs typeface="Times New Roman" pitchFamily="18" charset="0"/>
                </a:rPr>
                <a:t>, </a:t>
              </a:r>
              <a:br>
                <a:rPr lang="ru-RU" sz="1100" dirty="0">
                  <a:solidFill>
                    <a:schemeClr val="tx1"/>
                  </a:solidFill>
                  <a:cs typeface="Times New Roman" pitchFamily="18" charset="0"/>
                </a:rPr>
              </a:br>
              <a:r>
                <a:rPr lang="ru-RU" sz="1100" dirty="0">
                  <a:solidFill>
                    <a:schemeClr val="tx1"/>
                  </a:solidFill>
                  <a:cs typeface="Times New Roman" pitchFamily="18" charset="0"/>
                </a:rPr>
                <a:t>в состав которого входит хотя бы одно жилое помещение (жилой дом)</a:t>
              </a:r>
            </a:p>
          </p:txBody>
        </p:sp>
        <p:sp>
          <p:nvSpPr>
            <p:cNvPr id="30" name="Левая фигурная скобка 29"/>
            <p:cNvSpPr/>
            <p:nvPr/>
          </p:nvSpPr>
          <p:spPr>
            <a:xfrm>
              <a:off x="527408" y="4479472"/>
              <a:ext cx="252419" cy="100858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31" name="Скругленный прямоугольник 52"/>
          <p:cNvSpPr>
            <a:spLocks noChangeArrowheads="1"/>
          </p:cNvSpPr>
          <p:nvPr/>
        </p:nvSpPr>
        <p:spPr bwMode="auto">
          <a:xfrm>
            <a:off x="5145088" y="4038005"/>
            <a:ext cx="3686175" cy="315913"/>
          </a:xfrm>
          <a:prstGeom prst="roundRect">
            <a:avLst>
              <a:gd name="adj" fmla="val 32079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85725"/>
            <a:r>
              <a:rPr lang="ru-RU" sz="1100"/>
              <a:t>Ст. 407, пункт 1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91100" y="3801468"/>
            <a:ext cx="3505200" cy="307975"/>
          </a:xfrm>
          <a:prstGeom prst="roundRect">
            <a:avLst/>
          </a:prstGeom>
          <a:solidFill>
            <a:srgbClr val="CCFF99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</a:rPr>
              <a:t>Перечень категорий</a:t>
            </a:r>
            <a:r>
              <a:rPr lang="ru-RU" sz="1100" dirty="0">
                <a:solidFill>
                  <a:schemeClr val="tx1"/>
                </a:solidFill>
              </a:rPr>
              <a:t> налогоплательщиков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992688" y="4374555"/>
            <a:ext cx="3505200" cy="288925"/>
          </a:xfrm>
          <a:prstGeom prst="roundRect">
            <a:avLst/>
          </a:prstGeom>
          <a:solidFill>
            <a:srgbClr val="CCFF99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</a:rPr>
              <a:t>Размер льготы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3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A57EE9-0CA4-49C3-8275-90CBC9F6222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3802102"/>
            <a:ext cx="8718550" cy="1103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600"/>
          </a:p>
        </p:txBody>
      </p:sp>
      <p:sp>
        <p:nvSpPr>
          <p:cNvPr id="4" name="Скругленный прямоугольник 4"/>
          <p:cNvSpPr>
            <a:spLocks noChangeArrowheads="1"/>
          </p:cNvSpPr>
          <p:nvPr/>
        </p:nvSpPr>
        <p:spPr bwMode="auto">
          <a:xfrm>
            <a:off x="490538" y="2478063"/>
            <a:ext cx="1870075" cy="685800"/>
          </a:xfrm>
          <a:prstGeom prst="roundRect">
            <a:avLst>
              <a:gd name="adj" fmla="val 8556"/>
            </a:avLst>
          </a:prstGeom>
          <a:solidFill>
            <a:srgbClr val="EAF1F6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lIns="108000" tIns="0" rIns="108000" bIns="36000" anchor="b"/>
          <a:lstStyle/>
          <a:p>
            <a:pPr algn="ctr"/>
            <a:r>
              <a:rPr lang="ru-RU" sz="1050"/>
              <a:t>ПЕРВЫЙ  ГОД</a:t>
            </a:r>
            <a:endParaRPr lang="ru-RU" sz="1050" b="1">
              <a:cs typeface="Times New Roman" pitchFamily="18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82563" y="620688"/>
            <a:ext cx="8745537" cy="404812"/>
          </a:xfrm>
          <a:prstGeom prst="rect">
            <a:avLst/>
          </a:prstGeom>
        </p:spPr>
        <p:txBody>
          <a:bodyPr lIns="36000" tIns="36000" rIns="36000" bIns="36000"/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+mn-lt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+mn-lt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+mn-lt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+mn-lt"/>
              </a:defRPr>
            </a:lvl5pPr>
            <a:lvl6pPr marL="1846263" indent="-182563" algn="l" rtl="0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+mn-lt"/>
              </a:defRPr>
            </a:lvl6pPr>
            <a:lvl7pPr marL="2303463" indent="-182563" algn="l" rtl="0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+mn-lt"/>
              </a:defRPr>
            </a:lvl7pPr>
            <a:lvl8pPr marL="2760663" indent="-182563" algn="l" rtl="0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+mn-lt"/>
              </a:defRPr>
            </a:lvl8pPr>
            <a:lvl9pPr marL="3217863" indent="-182563" algn="l" rtl="0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+mn-lt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1600" b="1" smtClean="0">
                <a:solidFill>
                  <a:srgbClr val="002060"/>
                </a:solidFill>
              </a:rPr>
              <a:t>НАЛОГ </a:t>
            </a:r>
            <a:r>
              <a:rPr lang="ru-RU" sz="1200" b="1" smtClean="0">
                <a:solidFill>
                  <a:srgbClr val="002060"/>
                </a:solidFill>
              </a:rPr>
              <a:t>НА ИМУЩЕСТВО ФИЗИЧЕСКИХ ЛИЦ</a:t>
            </a:r>
            <a:endParaRPr lang="ru-RU" sz="1200" smtClean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338" y="1612875"/>
            <a:ext cx="4343400" cy="360363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200" b="1" dirty="0">
                <a:solidFill>
                  <a:srgbClr val="0070C0"/>
                </a:solidFill>
              </a:rPr>
              <a:t>ПОНИЖАЮЩИЕ КОЭФФИЦИЕНТЫ: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2563" y="974700"/>
            <a:ext cx="8750300" cy="469900"/>
          </a:xfrm>
          <a:prstGeom prst="roundRect">
            <a:avLst/>
          </a:prstGeom>
          <a:solidFill>
            <a:srgbClr val="CCFF99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ПЕРЕХОДНЫЕ ПОЛОЖЕНИЯ ПО СНИЖЕНИЮ НАЛОГОВОЙ НАГРУЗКИ</a:t>
            </a:r>
            <a:r>
              <a:rPr lang="ru-RU" sz="1400" dirty="0">
                <a:solidFill>
                  <a:schemeClr val="tx1"/>
                </a:solidFill>
              </a:rPr>
              <a:t>  </a:t>
            </a:r>
            <a:endParaRPr lang="ru-RU" sz="1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1052513" y="2444725"/>
            <a:ext cx="750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cs typeface="Times New Roman" pitchFamily="18" charset="0"/>
              </a:rPr>
              <a:t>0,2</a:t>
            </a:r>
          </a:p>
        </p:txBody>
      </p:sp>
      <p:sp>
        <p:nvSpPr>
          <p:cNvPr id="9" name="Скругленный прямоугольник 24"/>
          <p:cNvSpPr>
            <a:spLocks noChangeArrowheads="1"/>
          </p:cNvSpPr>
          <p:nvPr/>
        </p:nvSpPr>
        <p:spPr bwMode="auto">
          <a:xfrm>
            <a:off x="2386013" y="2258988"/>
            <a:ext cx="1870075" cy="904875"/>
          </a:xfrm>
          <a:prstGeom prst="roundRect">
            <a:avLst>
              <a:gd name="adj" fmla="val 8556"/>
            </a:avLst>
          </a:prstGeom>
          <a:solidFill>
            <a:srgbClr val="EAF1F6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lIns="108000" tIns="0" rIns="108000" bIns="36000" anchor="b"/>
          <a:lstStyle/>
          <a:p>
            <a:pPr algn="ctr"/>
            <a:r>
              <a:rPr lang="ru-RU" sz="1050"/>
              <a:t>ВТОРОЙ  ГОД</a:t>
            </a:r>
            <a:endParaRPr lang="ru-RU" sz="1050" b="1">
              <a:cs typeface="Times New Roman" pitchFamily="18" charset="0"/>
            </a:endParaRPr>
          </a:p>
        </p:txBody>
      </p:sp>
      <p:sp>
        <p:nvSpPr>
          <p:cNvPr id="10" name="Прямоугольник 33"/>
          <p:cNvSpPr>
            <a:spLocks noChangeArrowheads="1"/>
          </p:cNvSpPr>
          <p:nvPr/>
        </p:nvSpPr>
        <p:spPr bwMode="auto">
          <a:xfrm>
            <a:off x="2849563" y="2271688"/>
            <a:ext cx="1004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cs typeface="Times New Roman" pitchFamily="18" charset="0"/>
              </a:rPr>
              <a:t>0,4</a:t>
            </a:r>
          </a:p>
        </p:txBody>
      </p:sp>
      <p:sp>
        <p:nvSpPr>
          <p:cNvPr id="11" name="Скругленный прямоугольник 34"/>
          <p:cNvSpPr>
            <a:spLocks noChangeArrowheads="1"/>
          </p:cNvSpPr>
          <p:nvPr/>
        </p:nvSpPr>
        <p:spPr bwMode="auto">
          <a:xfrm>
            <a:off x="4276725" y="2014513"/>
            <a:ext cx="1870075" cy="1149350"/>
          </a:xfrm>
          <a:prstGeom prst="roundRect">
            <a:avLst>
              <a:gd name="adj" fmla="val 8556"/>
            </a:avLst>
          </a:prstGeom>
          <a:solidFill>
            <a:srgbClr val="EAF1F6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lIns="108000" tIns="0" rIns="108000" bIns="36000" anchor="b"/>
          <a:lstStyle/>
          <a:p>
            <a:pPr algn="ctr"/>
            <a:r>
              <a:rPr lang="ru-RU" sz="1050"/>
              <a:t>ТРЕТИЙ  ГОД</a:t>
            </a:r>
            <a:endParaRPr lang="ru-RU" sz="1050" b="1">
              <a:cs typeface="Times New Roman" pitchFamily="18" charset="0"/>
            </a:endParaRPr>
          </a:p>
        </p:txBody>
      </p:sp>
      <p:sp>
        <p:nvSpPr>
          <p:cNvPr id="12" name="Прямоугольник 37"/>
          <p:cNvSpPr>
            <a:spLocks noChangeArrowheads="1"/>
          </p:cNvSpPr>
          <p:nvPr/>
        </p:nvSpPr>
        <p:spPr bwMode="auto">
          <a:xfrm>
            <a:off x="4868863" y="2000225"/>
            <a:ext cx="769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cs typeface="Times New Roman" pitchFamily="18" charset="0"/>
              </a:rPr>
              <a:t>0,6</a:t>
            </a:r>
          </a:p>
        </p:txBody>
      </p:sp>
      <p:sp>
        <p:nvSpPr>
          <p:cNvPr id="13" name="Скругленный прямоугольник 40"/>
          <p:cNvSpPr>
            <a:spLocks noChangeArrowheads="1"/>
          </p:cNvSpPr>
          <p:nvPr/>
        </p:nvSpPr>
        <p:spPr bwMode="auto">
          <a:xfrm>
            <a:off x="6169025" y="1754163"/>
            <a:ext cx="1870075" cy="1409700"/>
          </a:xfrm>
          <a:prstGeom prst="roundRect">
            <a:avLst>
              <a:gd name="adj" fmla="val 8556"/>
            </a:avLst>
          </a:prstGeom>
          <a:solidFill>
            <a:srgbClr val="EAF1F6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lIns="108000" tIns="0" rIns="108000" bIns="36000" anchor="b"/>
          <a:lstStyle/>
          <a:p>
            <a:pPr algn="ctr"/>
            <a:r>
              <a:rPr lang="ru-RU" sz="1050"/>
              <a:t>ЧЕТВЕРТЫ  ГОД</a:t>
            </a:r>
            <a:endParaRPr lang="ru-RU" sz="1050" b="1">
              <a:cs typeface="Times New Roman" pitchFamily="18" charset="0"/>
            </a:endParaRPr>
          </a:p>
        </p:txBody>
      </p:sp>
      <p:sp>
        <p:nvSpPr>
          <p:cNvPr id="14" name="Прямоугольник 42"/>
          <p:cNvSpPr>
            <a:spLocks noChangeArrowheads="1"/>
          </p:cNvSpPr>
          <p:nvPr/>
        </p:nvSpPr>
        <p:spPr bwMode="auto">
          <a:xfrm>
            <a:off x="6834188" y="1706538"/>
            <a:ext cx="784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cs typeface="Times New Roman" pitchFamily="18" charset="0"/>
              </a:rPr>
              <a:t>0,8</a:t>
            </a:r>
          </a:p>
        </p:txBody>
      </p:sp>
      <p:sp>
        <p:nvSpPr>
          <p:cNvPr id="15" name="Прямоугольник 49"/>
          <p:cNvSpPr>
            <a:spLocks noChangeArrowheads="1"/>
          </p:cNvSpPr>
          <p:nvPr/>
        </p:nvSpPr>
        <p:spPr bwMode="auto">
          <a:xfrm>
            <a:off x="352425" y="5045114"/>
            <a:ext cx="8524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! </a:t>
            </a:r>
            <a:r>
              <a:rPr lang="ru-RU" sz="1400" b="1">
                <a:solidFill>
                  <a:srgbClr val="FF0000"/>
                </a:solidFill>
              </a:rPr>
              <a:t>ПРАВА</a:t>
            </a:r>
            <a:r>
              <a:rPr lang="ru-RU" sz="1400"/>
              <a:t>, </a:t>
            </a:r>
            <a:r>
              <a:rPr lang="ru-RU" sz="1200"/>
              <a:t>установленные законом для</a:t>
            </a:r>
            <a:r>
              <a:rPr lang="ru-RU" sz="1200" b="1">
                <a:solidFill>
                  <a:srgbClr val="FF0000"/>
                </a:solidFill>
              </a:rPr>
              <a:t> </a:t>
            </a:r>
            <a:r>
              <a:rPr lang="ru-RU" sz="1200" b="1">
                <a:solidFill>
                  <a:srgbClr val="0070C0"/>
                </a:solidFill>
              </a:rPr>
              <a:t>представительных органов МО, законодательных (представительных) органов государственной власти городов федерального значения </a:t>
            </a:r>
            <a:r>
              <a:rPr lang="ru-RU" sz="1200" b="1"/>
              <a:t>:</a:t>
            </a:r>
            <a:r>
              <a:rPr lang="ru-RU" sz="1200"/>
              <a:t> </a:t>
            </a:r>
          </a:p>
        </p:txBody>
      </p:sp>
      <p:sp>
        <p:nvSpPr>
          <p:cNvPr id="16" name="Прямоугольник 50"/>
          <p:cNvSpPr>
            <a:spLocks noChangeArrowheads="1"/>
          </p:cNvSpPr>
          <p:nvPr/>
        </p:nvSpPr>
        <p:spPr bwMode="auto">
          <a:xfrm>
            <a:off x="4938713" y="5581689"/>
            <a:ext cx="184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200" b="1">
                <a:solidFill>
                  <a:srgbClr val="000000"/>
                </a:solidFill>
              </a:rPr>
              <a:t>УВЕЛИЧИВАТЬ </a:t>
            </a:r>
            <a:r>
              <a:rPr lang="ru-RU" sz="1200">
                <a:solidFill>
                  <a:srgbClr val="000000"/>
                </a:solidFill>
              </a:rPr>
              <a:t>размеры</a:t>
            </a:r>
            <a:r>
              <a:rPr lang="ru-RU" sz="1200" b="1">
                <a:solidFill>
                  <a:srgbClr val="000000"/>
                </a:solidFill>
              </a:rPr>
              <a:t> </a:t>
            </a:r>
            <a:r>
              <a:rPr lang="ru-RU" sz="1200">
                <a:solidFill>
                  <a:srgbClr val="000000"/>
                </a:solidFill>
              </a:rPr>
              <a:t>налоговых вычетов.</a:t>
            </a:r>
          </a:p>
        </p:txBody>
      </p:sp>
      <p:sp>
        <p:nvSpPr>
          <p:cNvPr id="17" name="Прямоугольник 51"/>
          <p:cNvSpPr>
            <a:spLocks noChangeArrowheads="1"/>
          </p:cNvSpPr>
          <p:nvPr/>
        </p:nvSpPr>
        <p:spPr bwMode="auto">
          <a:xfrm>
            <a:off x="6908800" y="5581689"/>
            <a:ext cx="20240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200" b="1">
                <a:solidFill>
                  <a:srgbClr val="000000"/>
                </a:solidFill>
              </a:rPr>
              <a:t>СОХРАНЯТЬ </a:t>
            </a:r>
            <a:r>
              <a:rPr lang="ru-RU" sz="1200">
                <a:solidFill>
                  <a:srgbClr val="000000"/>
                </a:solidFill>
              </a:rPr>
              <a:t>перечень категорий налогоплательщиков, </a:t>
            </a:r>
            <a:br>
              <a:rPr lang="ru-RU" sz="1200">
                <a:solidFill>
                  <a:srgbClr val="000000"/>
                </a:solidFill>
              </a:rPr>
            </a:br>
            <a:r>
              <a:rPr lang="ru-RU" sz="1200">
                <a:solidFill>
                  <a:srgbClr val="000000"/>
                </a:solidFill>
              </a:rPr>
              <a:t>в отношении которых применяются льготы</a:t>
            </a:r>
          </a:p>
        </p:txBody>
      </p:sp>
      <p:sp>
        <p:nvSpPr>
          <p:cNvPr id="18" name="Прямоугольник 52"/>
          <p:cNvSpPr>
            <a:spLocks noChangeArrowheads="1"/>
          </p:cNvSpPr>
          <p:nvPr/>
        </p:nvSpPr>
        <p:spPr bwMode="auto">
          <a:xfrm>
            <a:off x="2628900" y="5581689"/>
            <a:ext cx="2181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200" b="1">
                <a:solidFill>
                  <a:srgbClr val="000000"/>
                </a:solidFill>
              </a:rPr>
              <a:t>УСТАНАВЛИВАТЬ </a:t>
            </a:r>
            <a:r>
              <a:rPr lang="ru-RU" sz="1200" b="1"/>
              <a:t> </a:t>
            </a:r>
            <a:r>
              <a:rPr lang="ru-RU" sz="1200"/>
              <a:t>дифференцированные налоговые ставки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9" name="Прямоугольник 13"/>
          <p:cNvSpPr>
            <a:spLocks noChangeArrowheads="1"/>
          </p:cNvSpPr>
          <p:nvPr/>
        </p:nvSpPr>
        <p:spPr bwMode="auto">
          <a:xfrm>
            <a:off x="614363" y="5581689"/>
            <a:ext cx="2014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>
              <a:buClr>
                <a:srgbClr val="FF0000"/>
              </a:buClr>
              <a:buSzPct val="150000"/>
              <a:buFont typeface="Wingdings" pitchFamily="2" charset="2"/>
              <a:buChar char="ü"/>
              <a:tabLst>
                <a:tab pos="88900" algn="l"/>
              </a:tabLst>
            </a:pPr>
            <a:r>
              <a:rPr lang="ru-RU" sz="1200" b="1">
                <a:solidFill>
                  <a:srgbClr val="000000"/>
                </a:solidFill>
              </a:rPr>
              <a:t>ИЗМЕНЯТЬ </a:t>
            </a:r>
            <a:r>
              <a:rPr lang="ru-RU" sz="1200">
                <a:solidFill>
                  <a:srgbClr val="000000"/>
                </a:solidFill>
              </a:rPr>
              <a:t>ставки налога в пределах, установленных НК РФ</a:t>
            </a:r>
          </a:p>
        </p:txBody>
      </p:sp>
      <p:sp>
        <p:nvSpPr>
          <p:cNvPr id="20" name="Прямоугольник 49"/>
          <p:cNvSpPr>
            <a:spLocks noChangeArrowheads="1"/>
          </p:cNvSpPr>
          <p:nvPr/>
        </p:nvSpPr>
        <p:spPr bwMode="auto">
          <a:xfrm>
            <a:off x="427038" y="3830677"/>
            <a:ext cx="858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! </a:t>
            </a:r>
            <a:r>
              <a:rPr lang="ru-RU" sz="1400" b="1">
                <a:solidFill>
                  <a:srgbClr val="FF0000"/>
                </a:solidFill>
              </a:rPr>
              <a:t>ОБЯЗАННОСТЬ</a:t>
            </a:r>
            <a:r>
              <a:rPr lang="ru-RU" sz="1400"/>
              <a:t>, </a:t>
            </a:r>
            <a:r>
              <a:rPr lang="ru-RU" sz="1200"/>
              <a:t>установленная для</a:t>
            </a:r>
            <a:r>
              <a:rPr lang="ru-RU" sz="1200" b="1">
                <a:solidFill>
                  <a:srgbClr val="FF0000"/>
                </a:solidFill>
              </a:rPr>
              <a:t> </a:t>
            </a:r>
            <a:r>
              <a:rPr lang="ru-RU" sz="1200" b="1">
                <a:solidFill>
                  <a:srgbClr val="0070C0"/>
                </a:solidFill>
              </a:rPr>
              <a:t>представительных органов МО, законодательных (представительных) органов государственной власти городов федерального значения </a:t>
            </a:r>
            <a:r>
              <a:rPr lang="ru-RU" sz="1200" b="1"/>
              <a:t>:</a:t>
            </a:r>
            <a:r>
              <a:rPr lang="ru-RU" sz="1200"/>
              <a:t> </a:t>
            </a:r>
          </a:p>
        </p:txBody>
      </p:sp>
      <p:sp>
        <p:nvSpPr>
          <p:cNvPr id="21" name="Прямоугольник 13"/>
          <p:cNvSpPr>
            <a:spLocks noChangeArrowheads="1"/>
          </p:cNvSpPr>
          <p:nvPr/>
        </p:nvSpPr>
        <p:spPr bwMode="auto">
          <a:xfrm>
            <a:off x="660400" y="4333914"/>
            <a:ext cx="821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6700" indent="-266700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ru-RU" sz="1200" b="1">
                <a:solidFill>
                  <a:srgbClr val="000000"/>
                </a:solidFill>
              </a:rPr>
              <a:t>ПРИНЯТЬ </a:t>
            </a:r>
            <a:r>
              <a:rPr lang="ru-RU" sz="1200"/>
              <a:t>нормативные правовые акты о введении на своих территориях с 1 января 2015 года </a:t>
            </a:r>
            <a:br>
              <a:rPr lang="ru-RU" sz="1200"/>
            </a:br>
            <a:r>
              <a:rPr lang="ru-RU" sz="1200"/>
              <a:t>налога на имущество физических лиц и </a:t>
            </a:r>
            <a:r>
              <a:rPr lang="ru-RU" sz="1200" b="1"/>
              <a:t>ОПУБЛИКОВАТЬ</a:t>
            </a:r>
            <a:r>
              <a:rPr lang="ru-RU" sz="1200"/>
              <a:t>  </a:t>
            </a:r>
            <a:r>
              <a:rPr lang="ru-RU" sz="1200" b="1">
                <a:solidFill>
                  <a:srgbClr val="FF0000"/>
                </a:solidFill>
              </a:rPr>
              <a:t>не позднее  1  ДЕКАБРЯ  2014  года</a:t>
            </a:r>
            <a:endParaRPr lang="ru-RU" sz="1200">
              <a:solidFill>
                <a:srgbClr val="FF00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20700" y="3227363"/>
            <a:ext cx="77898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890713" y="3208313"/>
            <a:ext cx="57658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b="1" spc="600" dirty="0">
                <a:solidFill>
                  <a:srgbClr val="0070C0"/>
                </a:solidFill>
                <a:latin typeface="Arial"/>
                <a:cs typeface="Times New Roman" pitchFamily="18" charset="0"/>
              </a:rPr>
              <a:t>4-Х ЛЕТНИЙ </a:t>
            </a:r>
            <a:r>
              <a:rPr lang="ru-RU" sz="1050" spc="60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ПЕРЕХОДНЫЙ ПЕРИОД</a:t>
            </a:r>
            <a:endParaRPr lang="ru-RU" sz="1050" b="1" spc="600" dirty="0">
              <a:solidFill>
                <a:srgbClr val="FF0000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26419"/>
      </p:ext>
    </p:extLst>
  </p:cSld>
  <p:clrMapOvr>
    <a:masterClrMapping/>
  </p:clrMapOvr>
</p:sld>
</file>

<file path=ppt/theme/theme1.xml><?xml version="1.0" encoding="utf-8"?>
<a:theme xmlns:a="http://schemas.openxmlformats.org/drawingml/2006/main" name="13_Городская">
  <a:themeElements>
    <a:clrScheme name="13_Городская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13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3_Городская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Городская">
  <a:themeElements>
    <a:clrScheme name="9_Городская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9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Городская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6_Городская">
  <a:themeElements>
    <a:clrScheme name="9_Городская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9_Городская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Городская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775</Words>
  <Application>Microsoft Office PowerPoint</Application>
  <PresentationFormat>Экран (4:3)</PresentationFormat>
  <Paragraphs>137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13_Городская</vt:lpstr>
      <vt:lpstr>10_Городская</vt:lpstr>
      <vt:lpstr>26_Городская</vt:lpstr>
      <vt:lpstr>Презентация PowerPoint</vt:lpstr>
      <vt:lpstr>Планируемое ограничение полномочий по регулированию местных налогов на территориях внутригородских районов</vt:lpstr>
      <vt:lpstr>Изменения в налоговых доходах местных бюджетов        (изменения НК РФ ч.2)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ГУРЬЕВ ИВАН АНДРЕЕВИЧ</dc:creator>
  <cp:lastModifiedBy>СОРОКИНА ЛАРИСА ПЕТРОВНА</cp:lastModifiedBy>
  <cp:revision>132</cp:revision>
  <cp:lastPrinted>2015-02-06T18:04:25Z</cp:lastPrinted>
  <dcterms:created xsi:type="dcterms:W3CDTF">2013-12-04T06:00:39Z</dcterms:created>
  <dcterms:modified xsi:type="dcterms:W3CDTF">2015-02-09T17:26:36Z</dcterms:modified>
</cp:coreProperties>
</file>