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</p:sldMasterIdLst>
  <p:notesMasterIdLst>
    <p:notesMasterId r:id="rId27"/>
  </p:notesMasterIdLst>
  <p:sldIdLst>
    <p:sldId id="286" r:id="rId4"/>
    <p:sldId id="296" r:id="rId5"/>
    <p:sldId id="335" r:id="rId6"/>
    <p:sldId id="287" r:id="rId7"/>
    <p:sldId id="344" r:id="rId8"/>
    <p:sldId id="285" r:id="rId9"/>
    <p:sldId id="298" r:id="rId10"/>
    <p:sldId id="339" r:id="rId11"/>
    <p:sldId id="341" r:id="rId12"/>
    <p:sldId id="340" r:id="rId13"/>
    <p:sldId id="342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4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1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6E393-B871-4AC7-9E76-48328230C103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91939-DA0F-4893-9331-283BC0160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19172" y="3264408"/>
            <a:ext cx="5494841" cy="1051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ПРЕЗЕНТАЦИИ.</a:t>
            </a:r>
            <a:br>
              <a:rPr lang="ru-RU" dirty="0" smtClean="0"/>
            </a:br>
            <a:r>
              <a:rPr lang="ru-RU" dirty="0" smtClean="0"/>
              <a:t>ПРЕЗЕНТАЦИЯ. Все буквы заглавные.</a:t>
            </a:r>
            <a:br>
              <a:rPr lang="ru-RU" dirty="0" smtClean="0"/>
            </a:br>
            <a:r>
              <a:rPr lang="ru-RU" dirty="0" smtClean="0"/>
              <a:t>«ARIAL 20, полужирный (</a:t>
            </a:r>
            <a:r>
              <a:rPr lang="ru-RU" dirty="0" err="1" smtClean="0"/>
              <a:t>п</a:t>
            </a:r>
            <a:r>
              <a:rPr lang="ru-RU" dirty="0" smtClean="0"/>
              <a:t>/ж)»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19174" y="5897880"/>
            <a:ext cx="2675675" cy="31089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ФИО, </a:t>
            </a:r>
            <a:r>
              <a:rPr lang="en-US" dirty="0" smtClean="0"/>
              <a:t>Arial 14, </a:t>
            </a:r>
            <a:r>
              <a:rPr lang="ru-RU" dirty="0" err="1" smtClean="0"/>
              <a:t>п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958362" y="5419344"/>
            <a:ext cx="23446" cy="900112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851031" y="5699537"/>
            <a:ext cx="23446" cy="395288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018084" y="5897880"/>
            <a:ext cx="2363372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B3FC5BD3-9B04-4502-893A-5BC77DB23FEA}" type="datetime1">
              <a:rPr lang="ru-RU" sz="1400" b="1">
                <a:solidFill>
                  <a:srgbClr val="FF0000"/>
                </a:solidFill>
              </a:rPr>
              <a:pPr/>
              <a:t>14.05.2014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9174" y="6217920"/>
            <a:ext cx="2675675" cy="310896"/>
          </a:xfrm>
        </p:spPr>
        <p:txBody>
          <a:bodyPr lIns="0" tIns="0" rIns="0" bIns="0" anchor="ctr"/>
          <a:lstStyle>
            <a:lvl1pPr marL="0" algn="l" defTabSz="914400" rtl="0" eaLnBrk="1" latinLnBrk="0" hangingPunct="1">
              <a:buNone/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Должность, </a:t>
            </a:r>
            <a:r>
              <a:rPr lang="en-US" dirty="0" smtClean="0"/>
              <a:t>Arial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9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7609742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6" y="4837036"/>
            <a:ext cx="7609743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1456" y="4191000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6" y="1531147"/>
            <a:ext cx="7609743" cy="1195385"/>
          </a:xfrm>
        </p:spPr>
        <p:txBody>
          <a:bodyPr tIns="0" bIns="0" anchor="ctr">
            <a:normAutofit/>
          </a:bodyPr>
          <a:lstStyle>
            <a:lvl1pPr>
              <a:spcAft>
                <a:spcPts val="3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 hasCustomPrompt="1"/>
          </p:nvPr>
        </p:nvSpPr>
        <p:spPr>
          <a:xfrm>
            <a:off x="1080402" y="2907792"/>
            <a:ext cx="7613435" cy="367588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65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 hasCustomPrompt="1"/>
          </p:nvPr>
        </p:nvSpPr>
        <p:spPr>
          <a:xfrm>
            <a:off x="1081457" y="1536192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 hasCustomPrompt="1"/>
          </p:nvPr>
        </p:nvSpPr>
        <p:spPr>
          <a:xfrm>
            <a:off x="4262514" y="2423020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3485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081457" y="3615300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081457" y="5145634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4976" y="2178843"/>
            <a:ext cx="6146729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40627" y="3709177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40627" y="5239512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081454" y="2178843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084385" y="3709177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081454" y="5239512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3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7" y="4471276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4407408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704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3722311" cy="4407408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268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4471276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689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364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785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880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6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6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492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655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низ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4471276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658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1080401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7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1080401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94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 userDrawn="1"/>
        </p:nvGrpSpPr>
        <p:grpSpPr>
          <a:xfrm>
            <a:off x="1119697" y="2973173"/>
            <a:ext cx="1036278" cy="786360"/>
            <a:chOff x="1127276" y="2786743"/>
            <a:chExt cx="1049867" cy="7353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7276" y="2786743"/>
              <a:ext cx="1049867" cy="73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C:\Данила\БФТ\ФИРМЕННЫЙ СТИЛЬ\лого БФТ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8" y="2817741"/>
              <a:ext cx="9874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021317" y="3931920"/>
            <a:ext cx="5039047" cy="1170432"/>
          </a:xfrm>
          <a:noFill/>
          <a:ln w="3175">
            <a:noFill/>
          </a:ln>
        </p:spPr>
        <p:txBody>
          <a:bodyPr wrap="square" lIns="91440" tIns="45720" rIns="91440" bIns="45720" rtlCol="0">
            <a:noAutofit/>
          </a:bodyPr>
          <a:lstStyle>
            <a:lvl1pPr marL="0" algn="l" defTabSz="914400" rtl="0" eaLnBrk="1" latinLnBrk="0" hangingPunct="1">
              <a:spcAft>
                <a:spcPts val="0"/>
              </a:spcAft>
              <a:buNone/>
              <a:defRPr lang="ru-RU" sz="14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1012874" y="960120"/>
            <a:ext cx="2768522" cy="740664"/>
          </a:xfr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484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19172" y="3264408"/>
            <a:ext cx="5494841" cy="1051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ПРЕЗЕНТАЦИИ.</a:t>
            </a:r>
            <a:br>
              <a:rPr lang="ru-RU" dirty="0" smtClean="0"/>
            </a:br>
            <a:r>
              <a:rPr lang="ru-RU" dirty="0" smtClean="0"/>
              <a:t>ПРЕЗЕНТАЦИЯ. Все буквы заглавные.</a:t>
            </a:r>
            <a:br>
              <a:rPr lang="ru-RU" dirty="0" smtClean="0"/>
            </a:br>
            <a:r>
              <a:rPr lang="ru-RU" dirty="0" smtClean="0"/>
              <a:t>«ARIAL 20, полужирный (</a:t>
            </a:r>
            <a:r>
              <a:rPr lang="ru-RU" dirty="0" err="1" smtClean="0"/>
              <a:t>п</a:t>
            </a:r>
            <a:r>
              <a:rPr lang="ru-RU" dirty="0" smtClean="0"/>
              <a:t>/ж)»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19174" y="5897880"/>
            <a:ext cx="2675675" cy="31089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ФИО, </a:t>
            </a:r>
            <a:r>
              <a:rPr lang="en-US" dirty="0" smtClean="0"/>
              <a:t>Arial 14, </a:t>
            </a:r>
            <a:r>
              <a:rPr lang="ru-RU" dirty="0" err="1" smtClean="0"/>
              <a:t>п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958362" y="5419344"/>
            <a:ext cx="23446" cy="900112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851031" y="5699537"/>
            <a:ext cx="23446" cy="395288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018084" y="5897880"/>
            <a:ext cx="2363372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B3FC5BD3-9B04-4502-893A-5BC77DB23FEA}" type="datetime1">
              <a:rPr lang="ru-RU" sz="1400" b="1">
                <a:solidFill>
                  <a:srgbClr val="FF0000"/>
                </a:solidFill>
              </a:rPr>
              <a:pPr/>
              <a:t>14.05.2014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9174" y="6217920"/>
            <a:ext cx="2675675" cy="310896"/>
          </a:xfrm>
        </p:spPr>
        <p:txBody>
          <a:bodyPr lIns="0" tIns="0" rIns="0" bIns="0" anchor="ctr"/>
          <a:lstStyle>
            <a:lvl1pPr marL="0" algn="l" defTabSz="914400" rtl="0" eaLnBrk="1" latinLnBrk="0" hangingPunct="1">
              <a:buNone/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Должность, </a:t>
            </a:r>
            <a:r>
              <a:rPr lang="en-US" dirty="0" smtClean="0"/>
              <a:t>Arial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8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6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0398" y="2178851"/>
            <a:ext cx="7610798" cy="783811"/>
          </a:xfrm>
        </p:spPr>
        <p:txBody>
          <a:bodyPr bIns="45720" anchor="b">
            <a:normAutofit/>
          </a:bodyPr>
          <a:lstStyle>
            <a:lvl1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 b="1" cap="all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НАИМЕНОВАНИЕ ПОДРАЗДЕЛА.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ВСЕ БУКВЫ ЗАГЛАВНЫЕ (</a:t>
            </a:r>
            <a:r>
              <a:rPr lang="en-US" sz="2400" b="1" dirty="0" smtClean="0">
                <a:solidFill>
                  <a:srgbClr val="FF0000"/>
                </a:solidFill>
              </a:rPr>
              <a:t>Arial</a:t>
            </a:r>
            <a:r>
              <a:rPr lang="ru-RU" sz="2400" b="1" dirty="0" smtClean="0">
                <a:solidFill>
                  <a:srgbClr val="FF0000"/>
                </a:solidFill>
              </a:rPr>
              <a:t>, 24, </a:t>
            </a:r>
            <a:r>
              <a:rPr lang="ru-RU" sz="2400" b="1" dirty="0" err="1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/ж)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80401" y="3145535"/>
            <a:ext cx="7610799" cy="3438144"/>
          </a:xfrm>
        </p:spPr>
        <p:txBody>
          <a:bodyPr tIns="0" anchor="t">
            <a:normAutofit/>
          </a:bodyPr>
          <a:lstStyle>
            <a:lvl1pPr marL="274320" indent="-274320">
              <a:buFont typeface="Arial" pitchFamily="34" charset="0"/>
              <a:buChar char="•"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Font typeface="Wingdings" pitchFamily="2" charset="2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 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080401" y="3053309"/>
            <a:ext cx="7613435" cy="1587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8" y="2178845"/>
            <a:ext cx="3719145" cy="4404835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72054" y="2178845"/>
            <a:ext cx="3719146" cy="4404835"/>
          </a:xfrm>
        </p:spPr>
        <p:txBody>
          <a:bodyPr lIns="45720"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99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0398" y="2178851"/>
            <a:ext cx="7610798" cy="783811"/>
          </a:xfrm>
        </p:spPr>
        <p:txBody>
          <a:bodyPr bIns="45720" anchor="b">
            <a:normAutofit/>
          </a:bodyPr>
          <a:lstStyle>
            <a:lvl1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 b="1" cap="all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НАИМЕНОВАНИЕ ПОДРАЗДЕЛА.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ВСЕ БУКВЫ ЗАГЛАВНЫЕ (</a:t>
            </a:r>
            <a:r>
              <a:rPr lang="en-US" sz="2400" b="1" dirty="0" smtClean="0">
                <a:solidFill>
                  <a:srgbClr val="FF0000"/>
                </a:solidFill>
              </a:rPr>
              <a:t>Arial</a:t>
            </a:r>
            <a:r>
              <a:rPr lang="ru-RU" sz="2400" b="1" dirty="0" smtClean="0">
                <a:solidFill>
                  <a:srgbClr val="FF0000"/>
                </a:solidFill>
              </a:rPr>
              <a:t>, 24, </a:t>
            </a:r>
            <a:r>
              <a:rPr lang="ru-RU" sz="2400" b="1" dirty="0" err="1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/ж)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80401" y="3145535"/>
            <a:ext cx="7610799" cy="3438144"/>
          </a:xfrm>
        </p:spPr>
        <p:txBody>
          <a:bodyPr tIns="0" anchor="t">
            <a:normAutofit/>
          </a:bodyPr>
          <a:lstStyle>
            <a:lvl1pPr marL="274320" indent="-274320">
              <a:buFont typeface="Arial" pitchFamily="34" charset="0"/>
              <a:buChar char="•"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Font typeface="Wingdings" pitchFamily="2" charset="2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 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080401" y="3053309"/>
            <a:ext cx="7613435" cy="1587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4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Arial, 18, </a:t>
            </a:r>
            <a:r>
              <a:rPr lang="ru-RU" dirty="0" smtClean="0"/>
              <a:t>полужирный) </a:t>
            </a:r>
          </a:p>
        </p:txBody>
      </p:sp>
    </p:spTree>
    <p:extLst>
      <p:ext uri="{BB962C8B-B14F-4D97-AF65-F5344CB8AC3E}">
        <p14:creationId xmlns:p14="http://schemas.microsoft.com/office/powerpoint/2010/main" val="159747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01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6"/>
            <a:ext cx="7609742" cy="4404519"/>
          </a:xfrm>
          <a:ln w="635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4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070172" y="2178844"/>
            <a:ext cx="3621024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3806718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8808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648570" y="2178844"/>
            <a:ext cx="2042629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5385113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639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7609742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6" y="4837036"/>
            <a:ext cx="7609743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1456" y="4191000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7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6" y="1531147"/>
            <a:ext cx="7609743" cy="1195385"/>
          </a:xfrm>
        </p:spPr>
        <p:txBody>
          <a:bodyPr tIns="0" bIns="0" anchor="ctr">
            <a:normAutofit/>
          </a:bodyPr>
          <a:lstStyle>
            <a:lvl1pPr>
              <a:spcAft>
                <a:spcPts val="3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 hasCustomPrompt="1"/>
          </p:nvPr>
        </p:nvSpPr>
        <p:spPr>
          <a:xfrm>
            <a:off x="1080402" y="2907792"/>
            <a:ext cx="7613435" cy="367588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90715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 hasCustomPrompt="1"/>
          </p:nvPr>
        </p:nvSpPr>
        <p:spPr>
          <a:xfrm>
            <a:off x="1081457" y="1536192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 hasCustomPrompt="1"/>
          </p:nvPr>
        </p:nvSpPr>
        <p:spPr>
          <a:xfrm>
            <a:off x="4262514" y="2423020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8462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081457" y="3615300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081457" y="5145634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4976" y="2178843"/>
            <a:ext cx="6146729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40627" y="3709177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40627" y="5239512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081454" y="2178843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084385" y="3709177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081454" y="5239512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99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7" y="4471276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4407408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067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8" y="2178845"/>
            <a:ext cx="3719145" cy="4404835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72054" y="2178845"/>
            <a:ext cx="3719146" cy="4404835"/>
          </a:xfrm>
        </p:spPr>
        <p:txBody>
          <a:bodyPr lIns="45720"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8232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3722311" cy="4407408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587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4471276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774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71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143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87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904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438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низ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4471276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7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88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1080401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401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1080401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8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Arial, 18, </a:t>
            </a:r>
            <a:r>
              <a:rPr lang="ru-RU" dirty="0" smtClean="0"/>
              <a:t>полужирный) </a:t>
            </a:r>
          </a:p>
        </p:txBody>
      </p:sp>
    </p:spTree>
    <p:extLst>
      <p:ext uri="{BB962C8B-B14F-4D97-AF65-F5344CB8AC3E}">
        <p14:creationId xmlns:p14="http://schemas.microsoft.com/office/powerpoint/2010/main" val="211142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 userDrawn="1"/>
        </p:nvGrpSpPr>
        <p:grpSpPr>
          <a:xfrm>
            <a:off x="1119697" y="2973173"/>
            <a:ext cx="1036278" cy="786360"/>
            <a:chOff x="1127276" y="2786743"/>
            <a:chExt cx="1049867" cy="7353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7276" y="2786743"/>
              <a:ext cx="1049867" cy="73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C:\Данила\БФТ\ФИРМЕННЫЙ СТИЛЬ\лого БФТ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8" y="2817741"/>
              <a:ext cx="9874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021317" y="3931920"/>
            <a:ext cx="5039047" cy="1170432"/>
          </a:xfrm>
          <a:noFill/>
          <a:ln w="3175">
            <a:noFill/>
          </a:ln>
        </p:spPr>
        <p:txBody>
          <a:bodyPr wrap="square" lIns="91440" tIns="45720" rIns="91440" bIns="45720" rtlCol="0">
            <a:noAutofit/>
          </a:bodyPr>
          <a:lstStyle>
            <a:lvl1pPr marL="0" algn="l" defTabSz="914400" rtl="0" eaLnBrk="1" latinLnBrk="0" hangingPunct="1">
              <a:spcAft>
                <a:spcPts val="0"/>
              </a:spcAft>
              <a:buNone/>
              <a:defRPr lang="ru-RU" sz="14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1012874" y="960120"/>
            <a:ext cx="2768522" cy="740664"/>
          </a:xfr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264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19172" y="3264408"/>
            <a:ext cx="5494841" cy="1051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ПРЕЗЕНТАЦИИ.</a:t>
            </a:r>
            <a:br>
              <a:rPr lang="ru-RU" dirty="0" smtClean="0"/>
            </a:br>
            <a:r>
              <a:rPr lang="ru-RU" dirty="0" smtClean="0"/>
              <a:t>ПРЕЗЕНТАЦИЯ. Все буквы заглавные.</a:t>
            </a:r>
            <a:br>
              <a:rPr lang="ru-RU" dirty="0" smtClean="0"/>
            </a:br>
            <a:r>
              <a:rPr lang="ru-RU" dirty="0" smtClean="0"/>
              <a:t>«ARIAL 20, полужирный (</a:t>
            </a:r>
            <a:r>
              <a:rPr lang="ru-RU" dirty="0" err="1" smtClean="0"/>
              <a:t>п</a:t>
            </a:r>
            <a:r>
              <a:rPr lang="ru-RU" dirty="0" smtClean="0"/>
              <a:t>/ж)»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19173" y="5897880"/>
            <a:ext cx="2675675" cy="31089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ФИО, </a:t>
            </a:r>
            <a:r>
              <a:rPr lang="en-US" dirty="0" smtClean="0"/>
              <a:t>Arial 14, </a:t>
            </a:r>
            <a:r>
              <a:rPr lang="ru-RU" dirty="0" err="1" smtClean="0"/>
              <a:t>п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958362" y="5419344"/>
            <a:ext cx="23446" cy="900112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851031" y="5699537"/>
            <a:ext cx="23446" cy="395288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018084" y="5897880"/>
            <a:ext cx="2363372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B3FC5BD3-9B04-4502-893A-5BC77DB23FEA}" type="datetime1">
              <a:rPr lang="ru-RU" sz="1400" b="1">
                <a:solidFill>
                  <a:srgbClr val="FF0000"/>
                </a:solidFill>
              </a:rPr>
              <a:pPr/>
              <a:t>14.05.2014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9173" y="6217920"/>
            <a:ext cx="2675675" cy="310896"/>
          </a:xfrm>
        </p:spPr>
        <p:txBody>
          <a:bodyPr lIns="0" tIns="0" rIns="0" bIns="0" anchor="ctr"/>
          <a:lstStyle>
            <a:lvl1pPr marL="0" algn="l" defTabSz="914400" rtl="0" eaLnBrk="1" latinLnBrk="0" hangingPunct="1">
              <a:buNone/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Должность, </a:t>
            </a:r>
            <a:r>
              <a:rPr lang="en-US" dirty="0" smtClean="0"/>
              <a:t>Arial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2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7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0398" y="2178845"/>
            <a:ext cx="7610798" cy="783811"/>
          </a:xfrm>
        </p:spPr>
        <p:txBody>
          <a:bodyPr bIns="45720" anchor="b">
            <a:normAutofit/>
          </a:bodyPr>
          <a:lstStyle>
            <a:lvl1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 b="1" cap="all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НАИМЕНОВАНИЕ ПОДРАЗДЕЛА.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ВСЕ БУКВЫ ЗАГЛАВНЫЕ (</a:t>
            </a:r>
            <a:r>
              <a:rPr lang="en-US" sz="2400" b="1" dirty="0" smtClean="0">
                <a:solidFill>
                  <a:srgbClr val="FF0000"/>
                </a:solidFill>
              </a:rPr>
              <a:t>Arial</a:t>
            </a:r>
            <a:r>
              <a:rPr lang="ru-RU" sz="2400" b="1" dirty="0" smtClean="0">
                <a:solidFill>
                  <a:srgbClr val="FF0000"/>
                </a:solidFill>
              </a:rPr>
              <a:t>, 24, </a:t>
            </a:r>
            <a:r>
              <a:rPr lang="ru-RU" sz="2400" b="1" dirty="0" err="1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/ж)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80398" y="3145535"/>
            <a:ext cx="7610799" cy="3438144"/>
          </a:xfrm>
        </p:spPr>
        <p:txBody>
          <a:bodyPr tIns="0" anchor="t">
            <a:normAutofit/>
          </a:bodyPr>
          <a:lstStyle>
            <a:lvl1pPr marL="274320" indent="-274320">
              <a:buFont typeface="Arial" pitchFamily="34" charset="0"/>
              <a:buChar char="•"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Font typeface="Wingdings" pitchFamily="2" charset="2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 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080398" y="3053303"/>
            <a:ext cx="7613435" cy="1587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5" y="2178844"/>
            <a:ext cx="3719145" cy="4404835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72051" y="2178844"/>
            <a:ext cx="3719146" cy="4404835"/>
          </a:xfrm>
        </p:spPr>
        <p:txBody>
          <a:bodyPr lIns="45720"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850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Arial, 18, </a:t>
            </a:r>
            <a:r>
              <a:rPr lang="ru-RU" dirty="0" smtClean="0"/>
              <a:t>полужирный) </a:t>
            </a:r>
          </a:p>
        </p:txBody>
      </p:sp>
    </p:spTree>
    <p:extLst>
      <p:ext uri="{BB962C8B-B14F-4D97-AF65-F5344CB8AC3E}">
        <p14:creationId xmlns:p14="http://schemas.microsoft.com/office/powerpoint/2010/main" val="366807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92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5"/>
            <a:ext cx="7609742" cy="4404519"/>
          </a:xfrm>
          <a:ln w="635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070172" y="2178844"/>
            <a:ext cx="3621024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3806718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8282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648567" y="2178844"/>
            <a:ext cx="2042629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5385113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7609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3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7609742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4" y="4837036"/>
            <a:ext cx="7609743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1454" y="4191000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5" y="1531146"/>
            <a:ext cx="7609743" cy="1195385"/>
          </a:xfrm>
        </p:spPr>
        <p:txBody>
          <a:bodyPr tIns="0" bIns="0" anchor="ctr">
            <a:normAutofit/>
          </a:bodyPr>
          <a:lstStyle>
            <a:lvl1pPr>
              <a:spcAft>
                <a:spcPts val="3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 hasCustomPrompt="1"/>
          </p:nvPr>
        </p:nvSpPr>
        <p:spPr>
          <a:xfrm>
            <a:off x="1080399" y="2907792"/>
            <a:ext cx="7613435" cy="367588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8154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 hasCustomPrompt="1"/>
          </p:nvPr>
        </p:nvSpPr>
        <p:spPr>
          <a:xfrm>
            <a:off x="1081454" y="1536192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 hasCustomPrompt="1"/>
          </p:nvPr>
        </p:nvSpPr>
        <p:spPr>
          <a:xfrm>
            <a:off x="4262511" y="2423020"/>
            <a:ext cx="4431323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854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081454" y="3615300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081454" y="5145634"/>
            <a:ext cx="7613435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4974" y="2178843"/>
            <a:ext cx="6146729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40624" y="3709177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40624" y="5239512"/>
            <a:ext cx="615107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081454" y="2178843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084385" y="3709177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081454" y="5239512"/>
            <a:ext cx="1291414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4" y="4471276"/>
            <a:ext cx="3722311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4407408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4" y="2178844"/>
            <a:ext cx="3722311" cy="4407408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894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4" y="4471276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467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4" y="2178844"/>
            <a:ext cx="7613435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499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1081454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986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398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55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6"/>
            <a:ext cx="7609742" cy="4404519"/>
          </a:xfrm>
          <a:ln w="635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531938"/>
            <a:ext cx="7609743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081454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716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398" y="2178844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4471276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820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низ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398" y="4471276"/>
            <a:ext cx="7613435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4968885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2178844"/>
            <a:ext cx="3722311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473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1080398" y="2178844"/>
            <a:ext cx="3722311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0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80398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4968885" y="2178844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1080398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5" y="4471416"/>
            <a:ext cx="3722311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9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 userDrawn="1"/>
        </p:nvGrpSpPr>
        <p:grpSpPr>
          <a:xfrm>
            <a:off x="1119694" y="2973173"/>
            <a:ext cx="1036278" cy="786360"/>
            <a:chOff x="1127276" y="2786743"/>
            <a:chExt cx="1049867" cy="7353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7276" y="2786743"/>
              <a:ext cx="1049867" cy="73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C:\Данила\БФТ\ФИРМЕННЫЙ СТИЛЬ\лого БФТ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8" y="2817741"/>
              <a:ext cx="9874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021315" y="3931920"/>
            <a:ext cx="5039047" cy="1170432"/>
          </a:xfrm>
          <a:noFill/>
          <a:ln w="3175">
            <a:noFill/>
          </a:ln>
        </p:spPr>
        <p:txBody>
          <a:bodyPr wrap="square" lIns="91440" tIns="45720" rIns="91440" bIns="45720" rtlCol="0">
            <a:noAutofit/>
          </a:bodyPr>
          <a:lstStyle>
            <a:lvl1pPr marL="0" algn="l" defTabSz="914400" rtl="0" eaLnBrk="1" latinLnBrk="0" hangingPunct="1">
              <a:spcAft>
                <a:spcPts val="0"/>
              </a:spcAft>
              <a:buNone/>
              <a:defRPr lang="ru-RU" sz="14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1012874" y="960120"/>
            <a:ext cx="2768522" cy="740664"/>
          </a:xfr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116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070172" y="2178844"/>
            <a:ext cx="3621024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3806718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1160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531938"/>
            <a:ext cx="7609742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648570" y="2178844"/>
            <a:ext cx="2042629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2176272"/>
            <a:ext cx="5385113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0075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2335"/>
            <a:ext cx="6707652" cy="8595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455" y="2178846"/>
            <a:ext cx="7609038" cy="4404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663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1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30000"/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2335"/>
            <a:ext cx="6707652" cy="8595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455" y="2178846"/>
            <a:ext cx="7609038" cy="4404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24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1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30000"/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2335"/>
            <a:ext cx="6707652" cy="8595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455" y="2178844"/>
            <a:ext cx="7609038" cy="4404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22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1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30000"/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19172" y="3573016"/>
            <a:ext cx="5494841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автоматизированного инструментария при формировании муниципальных программ: практическая помощь муниципальным образованиям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83836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Гарин Дмитрий Вячеславович,</a:t>
            </a:r>
          </a:p>
          <a:p>
            <a:r>
              <a:rPr lang="ru-RU" sz="1200" b="1" dirty="0" smtClean="0"/>
              <a:t>Руководитель направления</a:t>
            </a:r>
          </a:p>
          <a:p>
            <a:r>
              <a:rPr lang="ru-RU" sz="1200" b="1" dirty="0" smtClean="0"/>
              <a:t>Департамента развития комплексных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24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 конструктора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259632" y="1215914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1.	Сформировать: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59632" y="1592394"/>
            <a:ext cx="7560840" cy="412484"/>
          </a:xfrm>
          <a:custGeom>
            <a:avLst/>
            <a:gdLst>
              <a:gd name="connsiteX0" fmla="*/ 0 w 8352928"/>
              <a:gd name="connsiteY0" fmla="*/ 0 h 412484"/>
              <a:gd name="connsiteX1" fmla="*/ 8352928 w 8352928"/>
              <a:gd name="connsiteY1" fmla="*/ 0 h 412484"/>
              <a:gd name="connsiteX2" fmla="*/ 8352928 w 8352928"/>
              <a:gd name="connsiteY2" fmla="*/ 412484 h 412484"/>
              <a:gd name="connsiteX3" fmla="*/ 0 w 8352928"/>
              <a:gd name="connsiteY3" fmla="*/ 412484 h 412484"/>
              <a:gd name="connsiteX4" fmla="*/ 0 w 8352928"/>
              <a:gd name="connsiteY4" fmla="*/ 0 h 41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412484">
                <a:moveTo>
                  <a:pt x="0" y="0"/>
                </a:moveTo>
                <a:lnTo>
                  <a:pt x="8352928" y="0"/>
                </a:lnTo>
                <a:lnTo>
                  <a:pt x="8352928" y="412484"/>
                </a:lnTo>
                <a:lnTo>
                  <a:pt x="0" y="412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перечень подпрограмм в каждой из программ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перечень основных мероприятий в каждой из подпрограмм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259632" y="2099950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2.	Определить для каждой программы: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259632" y="2471169"/>
            <a:ext cx="7560840" cy="844155"/>
          </a:xfrm>
          <a:custGeom>
            <a:avLst/>
            <a:gdLst>
              <a:gd name="connsiteX0" fmla="*/ 0 w 8352928"/>
              <a:gd name="connsiteY0" fmla="*/ 0 h 844155"/>
              <a:gd name="connsiteX1" fmla="*/ 8352928 w 8352928"/>
              <a:gd name="connsiteY1" fmla="*/ 0 h 844155"/>
              <a:gd name="connsiteX2" fmla="*/ 8352928 w 8352928"/>
              <a:gd name="connsiteY2" fmla="*/ 844155 h 844155"/>
              <a:gd name="connsiteX3" fmla="*/ 0 w 8352928"/>
              <a:gd name="connsiteY3" fmla="*/ 844155 h 844155"/>
              <a:gd name="connsiteX4" fmla="*/ 0 w 8352928"/>
              <a:gd name="connsiteY4" fmla="*/ 0 h 8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844155">
                <a:moveTo>
                  <a:pt x="0" y="0"/>
                </a:moveTo>
                <a:lnTo>
                  <a:pt x="8352928" y="0"/>
                </a:lnTo>
                <a:lnTo>
                  <a:pt x="8352928" y="844155"/>
                </a:lnTo>
                <a:lnTo>
                  <a:pt x="0" y="844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основные проблемы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цель и задачи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конечные показатели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риски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259632" y="3412411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3.	Определить для каждой подпрограммы: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259632" y="3842619"/>
            <a:ext cx="7560840" cy="882525"/>
          </a:xfrm>
          <a:custGeom>
            <a:avLst/>
            <a:gdLst>
              <a:gd name="connsiteX0" fmla="*/ 0 w 8352928"/>
              <a:gd name="connsiteY0" fmla="*/ 0 h 882525"/>
              <a:gd name="connsiteX1" fmla="*/ 8352928 w 8352928"/>
              <a:gd name="connsiteY1" fmla="*/ 0 h 882525"/>
              <a:gd name="connsiteX2" fmla="*/ 8352928 w 8352928"/>
              <a:gd name="connsiteY2" fmla="*/ 882525 h 882525"/>
              <a:gd name="connsiteX3" fmla="*/ 0 w 8352928"/>
              <a:gd name="connsiteY3" fmla="*/ 882525 h 882525"/>
              <a:gd name="connsiteX4" fmla="*/ 0 w 8352928"/>
              <a:gd name="connsiteY4" fmla="*/ 0 h 88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882525">
                <a:moveTo>
                  <a:pt x="0" y="0"/>
                </a:moveTo>
                <a:lnTo>
                  <a:pt x="8352928" y="0"/>
                </a:lnTo>
                <a:lnTo>
                  <a:pt x="8352928" y="882525"/>
                </a:lnTo>
                <a:lnTo>
                  <a:pt x="0" y="8825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детализированные проблемы</a:t>
            </a:r>
          </a:p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задачи</a:t>
            </a:r>
          </a:p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основные мероприятия                                                                                    </a:t>
            </a:r>
          </a:p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конечные показатели</a:t>
            </a:r>
            <a:endParaRPr lang="ru-RU" sz="1800" b="1" kern="1200" dirty="0" smtClean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259632" y="4725144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4.	Определить для каждого основного мероприятия: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259632" y="5115524"/>
            <a:ext cx="7560840" cy="206242"/>
          </a:xfrm>
          <a:custGeom>
            <a:avLst/>
            <a:gdLst>
              <a:gd name="connsiteX0" fmla="*/ 0 w 8352928"/>
              <a:gd name="connsiteY0" fmla="*/ 0 h 206242"/>
              <a:gd name="connsiteX1" fmla="*/ 8352928 w 8352928"/>
              <a:gd name="connsiteY1" fmla="*/ 0 h 206242"/>
              <a:gd name="connsiteX2" fmla="*/ 8352928 w 8352928"/>
              <a:gd name="connsiteY2" fmla="*/ 206242 h 206242"/>
              <a:gd name="connsiteX3" fmla="*/ 0 w 8352928"/>
              <a:gd name="connsiteY3" fmla="*/ 206242 h 206242"/>
              <a:gd name="connsiteX4" fmla="*/ 0 w 8352928"/>
              <a:gd name="connsiteY4" fmla="*/ 0 h 20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206242">
                <a:moveTo>
                  <a:pt x="0" y="0"/>
                </a:moveTo>
                <a:lnTo>
                  <a:pt x="8352928" y="0"/>
                </a:lnTo>
                <a:lnTo>
                  <a:pt x="8352928" y="206242"/>
                </a:lnTo>
                <a:lnTo>
                  <a:pt x="0" y="2062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400" b="1" kern="1200" dirty="0" smtClean="0">
                <a:solidFill>
                  <a:schemeClr val="tx1"/>
                </a:solidFill>
              </a:rPr>
              <a:t>непосредственные показатели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1259632" y="5393775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5.	Сформировать и сохранить структуру программы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259632" y="5873413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6.	Сформировать текстовую часть программы.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1259632" y="6349147"/>
            <a:ext cx="7560840" cy="390380"/>
          </a:xfrm>
          <a:custGeom>
            <a:avLst/>
            <a:gdLst>
              <a:gd name="connsiteX0" fmla="*/ 0 w 8352928"/>
              <a:gd name="connsiteY0" fmla="*/ 65065 h 390380"/>
              <a:gd name="connsiteX1" fmla="*/ 65065 w 8352928"/>
              <a:gd name="connsiteY1" fmla="*/ 0 h 390380"/>
              <a:gd name="connsiteX2" fmla="*/ 8287863 w 8352928"/>
              <a:gd name="connsiteY2" fmla="*/ 0 h 390380"/>
              <a:gd name="connsiteX3" fmla="*/ 8352928 w 8352928"/>
              <a:gd name="connsiteY3" fmla="*/ 65065 h 390380"/>
              <a:gd name="connsiteX4" fmla="*/ 8352928 w 8352928"/>
              <a:gd name="connsiteY4" fmla="*/ 325315 h 390380"/>
              <a:gd name="connsiteX5" fmla="*/ 8287863 w 8352928"/>
              <a:gd name="connsiteY5" fmla="*/ 390380 h 390380"/>
              <a:gd name="connsiteX6" fmla="*/ 65065 w 8352928"/>
              <a:gd name="connsiteY6" fmla="*/ 390380 h 390380"/>
              <a:gd name="connsiteX7" fmla="*/ 0 w 8352928"/>
              <a:gd name="connsiteY7" fmla="*/ 325315 h 390380"/>
              <a:gd name="connsiteX8" fmla="*/ 0 w 8352928"/>
              <a:gd name="connsiteY8" fmla="*/ 65065 h 3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390380">
                <a:moveTo>
                  <a:pt x="0" y="65065"/>
                </a:moveTo>
                <a:cubicBezTo>
                  <a:pt x="0" y="29131"/>
                  <a:pt x="29131" y="0"/>
                  <a:pt x="65065" y="0"/>
                </a:cubicBezTo>
                <a:lnTo>
                  <a:pt x="8287863" y="0"/>
                </a:lnTo>
                <a:cubicBezTo>
                  <a:pt x="8323797" y="0"/>
                  <a:pt x="8352928" y="29131"/>
                  <a:pt x="8352928" y="65065"/>
                </a:cubicBezTo>
                <a:lnTo>
                  <a:pt x="8352928" y="325315"/>
                </a:lnTo>
                <a:cubicBezTo>
                  <a:pt x="8352928" y="361249"/>
                  <a:pt x="8323797" y="390380"/>
                  <a:pt x="8287863" y="390380"/>
                </a:cubicBezTo>
                <a:lnTo>
                  <a:pt x="65065" y="390380"/>
                </a:lnTo>
                <a:cubicBezTo>
                  <a:pt x="29131" y="390380"/>
                  <a:pt x="0" y="361249"/>
                  <a:pt x="0" y="325315"/>
                </a:cubicBezTo>
                <a:lnTo>
                  <a:pt x="0" y="6506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637" tIns="87637" rIns="87637" bIns="87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7.	Автоматически сформировать табличные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7898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81232"/>
            <a:ext cx="6707652" cy="859536"/>
          </a:xfrm>
        </p:spPr>
        <p:txBody>
          <a:bodyPr/>
          <a:lstStyle/>
          <a:p>
            <a:r>
              <a:rPr lang="ru-RU" dirty="0" smtClean="0"/>
              <a:t>Возможности пользователя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67544" y="1211792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1. Редактировать и сохранить новый вариант наименования :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67544" y="1844824"/>
            <a:ext cx="8352928" cy="670073"/>
          </a:xfrm>
          <a:custGeom>
            <a:avLst/>
            <a:gdLst>
              <a:gd name="connsiteX0" fmla="*/ 0 w 8352928"/>
              <a:gd name="connsiteY0" fmla="*/ 0 h 670073"/>
              <a:gd name="connsiteX1" fmla="*/ 8352928 w 8352928"/>
              <a:gd name="connsiteY1" fmla="*/ 0 h 670073"/>
              <a:gd name="connsiteX2" fmla="*/ 8352928 w 8352928"/>
              <a:gd name="connsiteY2" fmla="*/ 670073 h 670073"/>
              <a:gd name="connsiteX3" fmla="*/ 0 w 8352928"/>
              <a:gd name="connsiteY3" fmla="*/ 670073 h 670073"/>
              <a:gd name="connsiteX4" fmla="*/ 0 w 8352928"/>
              <a:gd name="connsiteY4" fmla="*/ 0 h 67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670073">
                <a:moveTo>
                  <a:pt x="0" y="0"/>
                </a:moveTo>
                <a:lnTo>
                  <a:pt x="8352928" y="0"/>
                </a:lnTo>
                <a:lnTo>
                  <a:pt x="8352928" y="670073"/>
                </a:lnTo>
                <a:lnTo>
                  <a:pt x="0" y="6700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9050" rIns="106680" bIns="1905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любой программы, подпрограммы основного мероприятия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любой проблемы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любого показателя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67544" y="2590046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2. Добавить и сохранить наименование варианта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67544" y="3223078"/>
            <a:ext cx="8352928" cy="670073"/>
          </a:xfrm>
          <a:custGeom>
            <a:avLst/>
            <a:gdLst>
              <a:gd name="connsiteX0" fmla="*/ 0 w 8352928"/>
              <a:gd name="connsiteY0" fmla="*/ 0 h 670073"/>
              <a:gd name="connsiteX1" fmla="*/ 8352928 w 8352928"/>
              <a:gd name="connsiteY1" fmla="*/ 0 h 670073"/>
              <a:gd name="connsiteX2" fmla="*/ 8352928 w 8352928"/>
              <a:gd name="connsiteY2" fmla="*/ 670073 h 670073"/>
              <a:gd name="connsiteX3" fmla="*/ 0 w 8352928"/>
              <a:gd name="connsiteY3" fmla="*/ 670073 h 670073"/>
              <a:gd name="connsiteX4" fmla="*/ 0 w 8352928"/>
              <a:gd name="connsiteY4" fmla="*/ 0 h 67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8" h="670073">
                <a:moveTo>
                  <a:pt x="0" y="0"/>
                </a:moveTo>
                <a:lnTo>
                  <a:pt x="8352928" y="0"/>
                </a:lnTo>
                <a:lnTo>
                  <a:pt x="8352928" y="670073"/>
                </a:lnTo>
                <a:lnTo>
                  <a:pt x="0" y="6700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205" tIns="19050" rIns="106680" bIns="1905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программы, подпрограммы основного мероприятия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проблемы (основной или детализированной)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500" b="1" kern="1200" dirty="0" smtClean="0">
                <a:solidFill>
                  <a:schemeClr val="tx1"/>
                </a:solidFill>
              </a:rPr>
              <a:t>показателя конечного или непосредственного результата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67544" y="3965159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3. Сохранять несколько версий структуры одной программы.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67544" y="4668176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4. Включать элементы из разных программ (сфер), создавая комплексные программы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67544" y="5388256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5. Редактировать и сохранить шаблон типовой программы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67544" y="6108336"/>
            <a:ext cx="8352928" cy="633032"/>
          </a:xfrm>
          <a:custGeom>
            <a:avLst/>
            <a:gdLst>
              <a:gd name="connsiteX0" fmla="*/ 0 w 8352928"/>
              <a:gd name="connsiteY0" fmla="*/ 105507 h 633032"/>
              <a:gd name="connsiteX1" fmla="*/ 105507 w 8352928"/>
              <a:gd name="connsiteY1" fmla="*/ 0 h 633032"/>
              <a:gd name="connsiteX2" fmla="*/ 8247421 w 8352928"/>
              <a:gd name="connsiteY2" fmla="*/ 0 h 633032"/>
              <a:gd name="connsiteX3" fmla="*/ 8352928 w 8352928"/>
              <a:gd name="connsiteY3" fmla="*/ 105507 h 633032"/>
              <a:gd name="connsiteX4" fmla="*/ 8352928 w 8352928"/>
              <a:gd name="connsiteY4" fmla="*/ 527525 h 633032"/>
              <a:gd name="connsiteX5" fmla="*/ 8247421 w 8352928"/>
              <a:gd name="connsiteY5" fmla="*/ 633032 h 633032"/>
              <a:gd name="connsiteX6" fmla="*/ 105507 w 8352928"/>
              <a:gd name="connsiteY6" fmla="*/ 633032 h 633032"/>
              <a:gd name="connsiteX7" fmla="*/ 0 w 8352928"/>
              <a:gd name="connsiteY7" fmla="*/ 527525 h 633032"/>
              <a:gd name="connsiteX8" fmla="*/ 0 w 8352928"/>
              <a:gd name="connsiteY8" fmla="*/ 105507 h 6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633032">
                <a:moveTo>
                  <a:pt x="0" y="105507"/>
                </a:moveTo>
                <a:cubicBezTo>
                  <a:pt x="0" y="47237"/>
                  <a:pt x="47237" y="0"/>
                  <a:pt x="105507" y="0"/>
                </a:cubicBezTo>
                <a:lnTo>
                  <a:pt x="8247421" y="0"/>
                </a:lnTo>
                <a:cubicBezTo>
                  <a:pt x="8305691" y="0"/>
                  <a:pt x="8352928" y="47237"/>
                  <a:pt x="8352928" y="105507"/>
                </a:cubicBezTo>
                <a:lnTo>
                  <a:pt x="8352928" y="527525"/>
                </a:lnTo>
                <a:cubicBezTo>
                  <a:pt x="8352928" y="585795"/>
                  <a:pt x="8305691" y="633032"/>
                  <a:pt x="8247421" y="633032"/>
                </a:cubicBezTo>
                <a:lnTo>
                  <a:pt x="105507" y="633032"/>
                </a:lnTo>
                <a:cubicBezTo>
                  <a:pt x="47237" y="633032"/>
                  <a:pt x="0" y="585795"/>
                  <a:pt x="0" y="527525"/>
                </a:cubicBezTo>
                <a:lnTo>
                  <a:pt x="0" y="10550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482" tIns="99482" rIns="99482" bIns="9948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6. Экспорт в текстовый редактор или АЦК-Планирование</a:t>
            </a:r>
            <a:r>
              <a:rPr lang="en-US" sz="1800" b="1" kern="1200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</a:t>
            </a:r>
            <a:r>
              <a:rPr lang="en-US" sz="1800" b="1" kern="1200" dirty="0" smtClean="0">
                <a:solidFill>
                  <a:srgbClr val="002060"/>
                </a:solidFill>
              </a:rPr>
              <a:t>(</a:t>
            </a:r>
            <a:r>
              <a:rPr lang="ru-RU" sz="1800" b="1" kern="1200" dirty="0" smtClean="0">
                <a:solidFill>
                  <a:srgbClr val="002060"/>
                </a:solidFill>
              </a:rPr>
              <a:t>модуль «Программный бюджет»)</a:t>
            </a:r>
          </a:p>
        </p:txBody>
      </p:sp>
    </p:spTree>
    <p:extLst>
      <p:ext uri="{BB962C8B-B14F-4D97-AF65-F5344CB8AC3E}">
        <p14:creationId xmlns:p14="http://schemas.microsoft.com/office/powerpoint/2010/main" val="4089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наименования программы и срока действия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691563" cy="6404269"/>
          </a:xfrm>
        </p:spPr>
      </p:pic>
    </p:spTree>
    <p:extLst>
      <p:ext uri="{BB962C8B-B14F-4D97-AF65-F5344CB8AC3E}">
        <p14:creationId xmlns:p14="http://schemas.microsoft.com/office/powerpoint/2010/main" val="14961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основных проблем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5938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7999"/>
          </a:xfrm>
        </p:spPr>
      </p:pic>
    </p:spTree>
    <p:extLst>
      <p:ext uri="{BB962C8B-B14F-4D97-AF65-F5344CB8AC3E}">
        <p14:creationId xmlns:p14="http://schemas.microsoft.com/office/powerpoint/2010/main" val="5290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5031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27817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028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6226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8735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549055"/>
            <a:ext cx="6707652" cy="359665"/>
          </a:xfrm>
        </p:spPr>
        <p:txBody>
          <a:bodyPr/>
          <a:lstStyle/>
          <a:p>
            <a:r>
              <a:rPr lang="ru-RU" dirty="0" smtClean="0"/>
              <a:t>Темпы перехода на программный бюджет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056597" y="4941168"/>
            <a:ext cx="4623255" cy="1394786"/>
          </a:xfrm>
          <a:custGeom>
            <a:avLst/>
            <a:gdLst>
              <a:gd name="connsiteX0" fmla="*/ 0 w 4623255"/>
              <a:gd name="connsiteY0" fmla="*/ 232469 h 1394786"/>
              <a:gd name="connsiteX1" fmla="*/ 232469 w 4623255"/>
              <a:gd name="connsiteY1" fmla="*/ 0 h 1394786"/>
              <a:gd name="connsiteX2" fmla="*/ 4390786 w 4623255"/>
              <a:gd name="connsiteY2" fmla="*/ 0 h 1394786"/>
              <a:gd name="connsiteX3" fmla="*/ 4623255 w 4623255"/>
              <a:gd name="connsiteY3" fmla="*/ 232469 h 1394786"/>
              <a:gd name="connsiteX4" fmla="*/ 4623255 w 4623255"/>
              <a:gd name="connsiteY4" fmla="*/ 1162317 h 1394786"/>
              <a:gd name="connsiteX5" fmla="*/ 4390786 w 4623255"/>
              <a:gd name="connsiteY5" fmla="*/ 1394786 h 1394786"/>
              <a:gd name="connsiteX6" fmla="*/ 232469 w 4623255"/>
              <a:gd name="connsiteY6" fmla="*/ 1394786 h 1394786"/>
              <a:gd name="connsiteX7" fmla="*/ 0 w 4623255"/>
              <a:gd name="connsiteY7" fmla="*/ 1162317 h 1394786"/>
              <a:gd name="connsiteX8" fmla="*/ 0 w 4623255"/>
              <a:gd name="connsiteY8" fmla="*/ 232469 h 139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255" h="1394786">
                <a:moveTo>
                  <a:pt x="0" y="232469"/>
                </a:moveTo>
                <a:cubicBezTo>
                  <a:pt x="0" y="104080"/>
                  <a:pt x="104080" y="0"/>
                  <a:pt x="232469" y="0"/>
                </a:cubicBezTo>
                <a:lnTo>
                  <a:pt x="4390786" y="0"/>
                </a:lnTo>
                <a:cubicBezTo>
                  <a:pt x="4519175" y="0"/>
                  <a:pt x="4623255" y="104080"/>
                  <a:pt x="4623255" y="232469"/>
                </a:cubicBezTo>
                <a:lnTo>
                  <a:pt x="4623255" y="1162317"/>
                </a:lnTo>
                <a:cubicBezTo>
                  <a:pt x="4623255" y="1290706"/>
                  <a:pt x="4519175" y="1394786"/>
                  <a:pt x="4390786" y="1394786"/>
                </a:cubicBezTo>
                <a:lnTo>
                  <a:pt x="232469" y="1394786"/>
                </a:lnTo>
                <a:cubicBezTo>
                  <a:pt x="104080" y="1394786"/>
                  <a:pt x="0" y="1290706"/>
                  <a:pt x="0" y="1162317"/>
                </a:cubicBezTo>
                <a:lnTo>
                  <a:pt x="0" y="23246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97628" tIns="197628" rIns="197628" bIns="19762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400" b="1" kern="1200" dirty="0" smtClean="0">
                <a:solidFill>
                  <a:schemeClr val="bg1"/>
                </a:solidFill>
              </a:rPr>
              <a:t>Российская Федерация</a:t>
            </a:r>
            <a:endParaRPr lang="ru-RU" sz="3400" b="1" kern="1200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056597" y="3356992"/>
            <a:ext cx="4623255" cy="1394786"/>
          </a:xfrm>
          <a:custGeom>
            <a:avLst/>
            <a:gdLst>
              <a:gd name="connsiteX0" fmla="*/ 0 w 4623255"/>
              <a:gd name="connsiteY0" fmla="*/ 232469 h 1394786"/>
              <a:gd name="connsiteX1" fmla="*/ 232469 w 4623255"/>
              <a:gd name="connsiteY1" fmla="*/ 0 h 1394786"/>
              <a:gd name="connsiteX2" fmla="*/ 4390786 w 4623255"/>
              <a:gd name="connsiteY2" fmla="*/ 0 h 1394786"/>
              <a:gd name="connsiteX3" fmla="*/ 4623255 w 4623255"/>
              <a:gd name="connsiteY3" fmla="*/ 232469 h 1394786"/>
              <a:gd name="connsiteX4" fmla="*/ 4623255 w 4623255"/>
              <a:gd name="connsiteY4" fmla="*/ 1162317 h 1394786"/>
              <a:gd name="connsiteX5" fmla="*/ 4390786 w 4623255"/>
              <a:gd name="connsiteY5" fmla="*/ 1394786 h 1394786"/>
              <a:gd name="connsiteX6" fmla="*/ 232469 w 4623255"/>
              <a:gd name="connsiteY6" fmla="*/ 1394786 h 1394786"/>
              <a:gd name="connsiteX7" fmla="*/ 0 w 4623255"/>
              <a:gd name="connsiteY7" fmla="*/ 1162317 h 1394786"/>
              <a:gd name="connsiteX8" fmla="*/ 0 w 4623255"/>
              <a:gd name="connsiteY8" fmla="*/ 232469 h 139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255" h="1394786">
                <a:moveTo>
                  <a:pt x="0" y="232469"/>
                </a:moveTo>
                <a:cubicBezTo>
                  <a:pt x="0" y="104080"/>
                  <a:pt x="104080" y="0"/>
                  <a:pt x="232469" y="0"/>
                </a:cubicBezTo>
                <a:lnTo>
                  <a:pt x="4390786" y="0"/>
                </a:lnTo>
                <a:cubicBezTo>
                  <a:pt x="4519175" y="0"/>
                  <a:pt x="4623255" y="104080"/>
                  <a:pt x="4623255" y="232469"/>
                </a:cubicBezTo>
                <a:lnTo>
                  <a:pt x="4623255" y="1162317"/>
                </a:lnTo>
                <a:cubicBezTo>
                  <a:pt x="4623255" y="1290706"/>
                  <a:pt x="4519175" y="1394786"/>
                  <a:pt x="4390786" y="1394786"/>
                </a:cubicBezTo>
                <a:lnTo>
                  <a:pt x="232469" y="1394786"/>
                </a:lnTo>
                <a:cubicBezTo>
                  <a:pt x="104080" y="1394786"/>
                  <a:pt x="0" y="1290706"/>
                  <a:pt x="0" y="1162317"/>
                </a:cubicBezTo>
                <a:lnTo>
                  <a:pt x="0" y="23246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97628" tIns="197628" rIns="197628" bIns="197628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kern="1200" dirty="0" smtClean="0">
                <a:solidFill>
                  <a:schemeClr val="bg1"/>
                </a:solidFill>
              </a:rPr>
              <a:t>Субъекты РФ</a:t>
            </a:r>
            <a:endParaRPr lang="ru-RU" sz="3400" b="1" kern="1200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056597" y="1772816"/>
            <a:ext cx="4623255" cy="1394786"/>
          </a:xfrm>
          <a:custGeom>
            <a:avLst/>
            <a:gdLst>
              <a:gd name="connsiteX0" fmla="*/ 0 w 4623255"/>
              <a:gd name="connsiteY0" fmla="*/ 232469 h 1394786"/>
              <a:gd name="connsiteX1" fmla="*/ 232469 w 4623255"/>
              <a:gd name="connsiteY1" fmla="*/ 0 h 1394786"/>
              <a:gd name="connsiteX2" fmla="*/ 4390786 w 4623255"/>
              <a:gd name="connsiteY2" fmla="*/ 0 h 1394786"/>
              <a:gd name="connsiteX3" fmla="*/ 4623255 w 4623255"/>
              <a:gd name="connsiteY3" fmla="*/ 232469 h 1394786"/>
              <a:gd name="connsiteX4" fmla="*/ 4623255 w 4623255"/>
              <a:gd name="connsiteY4" fmla="*/ 1162317 h 1394786"/>
              <a:gd name="connsiteX5" fmla="*/ 4390786 w 4623255"/>
              <a:gd name="connsiteY5" fmla="*/ 1394786 h 1394786"/>
              <a:gd name="connsiteX6" fmla="*/ 232469 w 4623255"/>
              <a:gd name="connsiteY6" fmla="*/ 1394786 h 1394786"/>
              <a:gd name="connsiteX7" fmla="*/ 0 w 4623255"/>
              <a:gd name="connsiteY7" fmla="*/ 1162317 h 1394786"/>
              <a:gd name="connsiteX8" fmla="*/ 0 w 4623255"/>
              <a:gd name="connsiteY8" fmla="*/ 232469 h 139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255" h="1394786">
                <a:moveTo>
                  <a:pt x="0" y="232469"/>
                </a:moveTo>
                <a:cubicBezTo>
                  <a:pt x="0" y="104080"/>
                  <a:pt x="104080" y="0"/>
                  <a:pt x="232469" y="0"/>
                </a:cubicBezTo>
                <a:lnTo>
                  <a:pt x="4390786" y="0"/>
                </a:lnTo>
                <a:cubicBezTo>
                  <a:pt x="4519175" y="0"/>
                  <a:pt x="4623255" y="104080"/>
                  <a:pt x="4623255" y="232469"/>
                </a:cubicBezTo>
                <a:lnTo>
                  <a:pt x="4623255" y="1162317"/>
                </a:lnTo>
                <a:cubicBezTo>
                  <a:pt x="4623255" y="1290706"/>
                  <a:pt x="4519175" y="1394786"/>
                  <a:pt x="4390786" y="1394786"/>
                </a:cubicBezTo>
                <a:lnTo>
                  <a:pt x="232469" y="1394786"/>
                </a:lnTo>
                <a:cubicBezTo>
                  <a:pt x="104080" y="1394786"/>
                  <a:pt x="0" y="1290706"/>
                  <a:pt x="0" y="1162317"/>
                </a:cubicBezTo>
                <a:lnTo>
                  <a:pt x="0" y="23246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97628" tIns="197628" rIns="197628" bIns="197628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kern="1200" dirty="0" smtClean="0">
                <a:solidFill>
                  <a:schemeClr val="bg1"/>
                </a:solidFill>
              </a:rPr>
              <a:t>Муниципальные образования</a:t>
            </a:r>
            <a:endParaRPr lang="ru-RU" sz="3400" b="1" kern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БФТ\2014\Презентация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699357"/>
            <a:ext cx="4825988" cy="48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60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33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625248"/>
            <a:ext cx="6707652" cy="859536"/>
          </a:xfrm>
        </p:spPr>
        <p:txBody>
          <a:bodyPr/>
          <a:lstStyle/>
          <a:p>
            <a:r>
              <a:rPr lang="ru-RU" dirty="0" smtClean="0"/>
              <a:t>Конструктор программ – это: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683568" y="1883374"/>
            <a:ext cx="8064896" cy="797595"/>
          </a:xfrm>
          <a:custGeom>
            <a:avLst/>
            <a:gdLst>
              <a:gd name="connsiteX0" fmla="*/ 0 w 7695523"/>
              <a:gd name="connsiteY0" fmla="*/ 0 h 797595"/>
              <a:gd name="connsiteX1" fmla="*/ 7695523 w 7695523"/>
              <a:gd name="connsiteY1" fmla="*/ 0 h 797595"/>
              <a:gd name="connsiteX2" fmla="*/ 7695523 w 7695523"/>
              <a:gd name="connsiteY2" fmla="*/ 797595 h 797595"/>
              <a:gd name="connsiteX3" fmla="*/ 0 w 7695523"/>
              <a:gd name="connsiteY3" fmla="*/ 797595 h 797595"/>
              <a:gd name="connsiteX4" fmla="*/ 0 w 7695523"/>
              <a:gd name="connsiteY4" fmla="*/ 0 h 7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523" h="797595">
                <a:moveTo>
                  <a:pt x="0" y="0"/>
                </a:moveTo>
                <a:lnTo>
                  <a:pt x="7695523" y="0"/>
                </a:lnTo>
                <a:lnTo>
                  <a:pt x="7695523" y="797595"/>
                </a:lnTo>
                <a:lnTo>
                  <a:pt x="0" y="7975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3091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Инструмент формирования системы муниципальных программ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83568" y="3079974"/>
            <a:ext cx="8064896" cy="797595"/>
          </a:xfrm>
          <a:custGeom>
            <a:avLst/>
            <a:gdLst>
              <a:gd name="connsiteX0" fmla="*/ 0 w 7238244"/>
              <a:gd name="connsiteY0" fmla="*/ 0 h 797595"/>
              <a:gd name="connsiteX1" fmla="*/ 7238244 w 7238244"/>
              <a:gd name="connsiteY1" fmla="*/ 0 h 797595"/>
              <a:gd name="connsiteX2" fmla="*/ 7238244 w 7238244"/>
              <a:gd name="connsiteY2" fmla="*/ 797595 h 797595"/>
              <a:gd name="connsiteX3" fmla="*/ 0 w 7238244"/>
              <a:gd name="connsiteY3" fmla="*/ 797595 h 797595"/>
              <a:gd name="connsiteX4" fmla="*/ 0 w 7238244"/>
              <a:gd name="connsiteY4" fmla="*/ 0 h 7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44" h="797595">
                <a:moveTo>
                  <a:pt x="0" y="0"/>
                </a:moveTo>
                <a:lnTo>
                  <a:pt x="7238244" y="0"/>
                </a:lnTo>
                <a:lnTo>
                  <a:pt x="7238244" y="797595"/>
                </a:lnTo>
                <a:lnTo>
                  <a:pt x="0" y="7975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3091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Инструмент контроля целеполагания программ на предмет дублирования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83568" y="4276574"/>
            <a:ext cx="8064896" cy="797595"/>
          </a:xfrm>
          <a:custGeom>
            <a:avLst/>
            <a:gdLst>
              <a:gd name="connsiteX0" fmla="*/ 0 w 7238244"/>
              <a:gd name="connsiteY0" fmla="*/ 0 h 797595"/>
              <a:gd name="connsiteX1" fmla="*/ 7238244 w 7238244"/>
              <a:gd name="connsiteY1" fmla="*/ 0 h 797595"/>
              <a:gd name="connsiteX2" fmla="*/ 7238244 w 7238244"/>
              <a:gd name="connsiteY2" fmla="*/ 797595 h 797595"/>
              <a:gd name="connsiteX3" fmla="*/ 0 w 7238244"/>
              <a:gd name="connsiteY3" fmla="*/ 797595 h 797595"/>
              <a:gd name="connsiteX4" fmla="*/ 0 w 7238244"/>
              <a:gd name="connsiteY4" fmla="*/ 0 h 7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44" h="797595">
                <a:moveTo>
                  <a:pt x="0" y="0"/>
                </a:moveTo>
                <a:lnTo>
                  <a:pt x="7238244" y="0"/>
                </a:lnTo>
                <a:lnTo>
                  <a:pt x="7238244" y="797595"/>
                </a:lnTo>
                <a:lnTo>
                  <a:pt x="0" y="7975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3091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«База знаний», содержащая типовые формулировки проблем, целей, задач, показателей, мероприятий и проекты программ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83568" y="5473174"/>
            <a:ext cx="8064896" cy="797595"/>
          </a:xfrm>
          <a:custGeom>
            <a:avLst/>
            <a:gdLst>
              <a:gd name="connsiteX0" fmla="*/ 0 w 7695523"/>
              <a:gd name="connsiteY0" fmla="*/ 0 h 797595"/>
              <a:gd name="connsiteX1" fmla="*/ 7695523 w 7695523"/>
              <a:gd name="connsiteY1" fmla="*/ 0 h 797595"/>
              <a:gd name="connsiteX2" fmla="*/ 7695523 w 7695523"/>
              <a:gd name="connsiteY2" fmla="*/ 797595 h 797595"/>
              <a:gd name="connsiteX3" fmla="*/ 0 w 7695523"/>
              <a:gd name="connsiteY3" fmla="*/ 797595 h 797595"/>
              <a:gd name="connsiteX4" fmla="*/ 0 w 7695523"/>
              <a:gd name="connsiteY4" fmla="*/ 0 h 7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523" h="797595">
                <a:moveTo>
                  <a:pt x="0" y="0"/>
                </a:moveTo>
                <a:lnTo>
                  <a:pt x="7695523" y="0"/>
                </a:lnTo>
                <a:lnTo>
                  <a:pt x="7695523" y="797595"/>
                </a:lnTo>
                <a:lnTo>
                  <a:pt x="0" y="7975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33091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Инструмент обучения навыкам формирования программ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2338"/>
            <a:ext cx="6707652" cy="866422"/>
          </a:xfrm>
        </p:spPr>
        <p:txBody>
          <a:bodyPr>
            <a:normAutofit/>
          </a:bodyPr>
          <a:lstStyle/>
          <a:p>
            <a:r>
              <a:rPr lang="ru-RU" dirty="0" smtClean="0"/>
              <a:t>Специфика стартовых условий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перехода на программный бюджет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муниципальных образований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635896" y="1772816"/>
            <a:ext cx="5055303" cy="1382062"/>
          </a:xfrm>
          <a:custGeom>
            <a:avLst/>
            <a:gdLst>
              <a:gd name="connsiteX0" fmla="*/ 0 w 6279439"/>
              <a:gd name="connsiteY0" fmla="*/ 230348 h 1382062"/>
              <a:gd name="connsiteX1" fmla="*/ 230348 w 6279439"/>
              <a:gd name="connsiteY1" fmla="*/ 0 h 1382062"/>
              <a:gd name="connsiteX2" fmla="*/ 6049091 w 6279439"/>
              <a:gd name="connsiteY2" fmla="*/ 0 h 1382062"/>
              <a:gd name="connsiteX3" fmla="*/ 6279439 w 6279439"/>
              <a:gd name="connsiteY3" fmla="*/ 230348 h 1382062"/>
              <a:gd name="connsiteX4" fmla="*/ 6279439 w 6279439"/>
              <a:gd name="connsiteY4" fmla="*/ 1151714 h 1382062"/>
              <a:gd name="connsiteX5" fmla="*/ 6049091 w 6279439"/>
              <a:gd name="connsiteY5" fmla="*/ 1382062 h 1382062"/>
              <a:gd name="connsiteX6" fmla="*/ 230348 w 6279439"/>
              <a:gd name="connsiteY6" fmla="*/ 1382062 h 1382062"/>
              <a:gd name="connsiteX7" fmla="*/ 0 w 6279439"/>
              <a:gd name="connsiteY7" fmla="*/ 1151714 h 1382062"/>
              <a:gd name="connsiteX8" fmla="*/ 0 w 6279439"/>
              <a:gd name="connsiteY8" fmla="*/ 230348 h 138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9439" h="1382062">
                <a:moveTo>
                  <a:pt x="0" y="230348"/>
                </a:moveTo>
                <a:cubicBezTo>
                  <a:pt x="0" y="103130"/>
                  <a:pt x="103130" y="0"/>
                  <a:pt x="230348" y="0"/>
                </a:cubicBezTo>
                <a:lnTo>
                  <a:pt x="6049091" y="0"/>
                </a:lnTo>
                <a:cubicBezTo>
                  <a:pt x="6176309" y="0"/>
                  <a:pt x="6279439" y="103130"/>
                  <a:pt x="6279439" y="230348"/>
                </a:cubicBezTo>
                <a:lnTo>
                  <a:pt x="6279439" y="1151714"/>
                </a:lnTo>
                <a:cubicBezTo>
                  <a:pt x="6279439" y="1278932"/>
                  <a:pt x="6176309" y="1382062"/>
                  <a:pt x="6049091" y="1382062"/>
                </a:cubicBezTo>
                <a:lnTo>
                  <a:pt x="230348" y="1382062"/>
                </a:lnTo>
                <a:cubicBezTo>
                  <a:pt x="103130" y="1382062"/>
                  <a:pt x="0" y="1278932"/>
                  <a:pt x="0" y="1151714"/>
                </a:cubicBezTo>
                <a:lnTo>
                  <a:pt x="0" y="23034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58907" tIns="158907" rIns="158907" bIns="15890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kern="1200" dirty="0" smtClean="0">
                <a:solidFill>
                  <a:schemeClr val="tx1"/>
                </a:solidFill>
              </a:rPr>
              <a:t>Меньший объем полномочий, целей</a:t>
            </a:r>
            <a:r>
              <a:rPr lang="ru-RU" sz="1900" b="1" dirty="0">
                <a:solidFill>
                  <a:schemeClr val="tx1"/>
                </a:solidFill>
              </a:rPr>
              <a:t>,</a:t>
            </a:r>
            <a:r>
              <a:rPr lang="ru-RU" sz="1900" b="1" kern="1200" dirty="0" smtClean="0">
                <a:solidFill>
                  <a:schemeClr val="tx1"/>
                </a:solidFill>
              </a:rPr>
              <a:t> социально-экономического развития, простота структуры управления</a:t>
            </a:r>
            <a:endParaRPr lang="ru-RU" sz="1900" b="1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635896" y="3348018"/>
            <a:ext cx="5055303" cy="1382062"/>
          </a:xfrm>
          <a:custGeom>
            <a:avLst/>
            <a:gdLst>
              <a:gd name="connsiteX0" fmla="*/ 0 w 6279439"/>
              <a:gd name="connsiteY0" fmla="*/ 230348 h 1382062"/>
              <a:gd name="connsiteX1" fmla="*/ 230348 w 6279439"/>
              <a:gd name="connsiteY1" fmla="*/ 0 h 1382062"/>
              <a:gd name="connsiteX2" fmla="*/ 6049091 w 6279439"/>
              <a:gd name="connsiteY2" fmla="*/ 0 h 1382062"/>
              <a:gd name="connsiteX3" fmla="*/ 6279439 w 6279439"/>
              <a:gd name="connsiteY3" fmla="*/ 230348 h 1382062"/>
              <a:gd name="connsiteX4" fmla="*/ 6279439 w 6279439"/>
              <a:gd name="connsiteY4" fmla="*/ 1151714 h 1382062"/>
              <a:gd name="connsiteX5" fmla="*/ 6049091 w 6279439"/>
              <a:gd name="connsiteY5" fmla="*/ 1382062 h 1382062"/>
              <a:gd name="connsiteX6" fmla="*/ 230348 w 6279439"/>
              <a:gd name="connsiteY6" fmla="*/ 1382062 h 1382062"/>
              <a:gd name="connsiteX7" fmla="*/ 0 w 6279439"/>
              <a:gd name="connsiteY7" fmla="*/ 1151714 h 1382062"/>
              <a:gd name="connsiteX8" fmla="*/ 0 w 6279439"/>
              <a:gd name="connsiteY8" fmla="*/ 230348 h 138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9439" h="1382062">
                <a:moveTo>
                  <a:pt x="0" y="230348"/>
                </a:moveTo>
                <a:cubicBezTo>
                  <a:pt x="0" y="103130"/>
                  <a:pt x="103130" y="0"/>
                  <a:pt x="230348" y="0"/>
                </a:cubicBezTo>
                <a:lnTo>
                  <a:pt x="6049091" y="0"/>
                </a:lnTo>
                <a:cubicBezTo>
                  <a:pt x="6176309" y="0"/>
                  <a:pt x="6279439" y="103130"/>
                  <a:pt x="6279439" y="230348"/>
                </a:cubicBezTo>
                <a:lnTo>
                  <a:pt x="6279439" y="1151714"/>
                </a:lnTo>
                <a:cubicBezTo>
                  <a:pt x="6279439" y="1278932"/>
                  <a:pt x="6176309" y="1382062"/>
                  <a:pt x="6049091" y="1382062"/>
                </a:cubicBezTo>
                <a:lnTo>
                  <a:pt x="230348" y="1382062"/>
                </a:lnTo>
                <a:cubicBezTo>
                  <a:pt x="103130" y="1382062"/>
                  <a:pt x="0" y="1278932"/>
                  <a:pt x="0" y="1151714"/>
                </a:cubicBezTo>
                <a:lnTo>
                  <a:pt x="0" y="23034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58907" tIns="158907" rIns="158907" bIns="158907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1200" dirty="0" smtClean="0">
                <a:solidFill>
                  <a:schemeClr val="tx1"/>
                </a:solidFill>
              </a:rPr>
              <a:t>Выраженная неэффективность или неисполнение целевых программ </a:t>
            </a:r>
            <a:endParaRPr lang="en-US" sz="1900" b="1" kern="1200" dirty="0" smtClean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1200" dirty="0" smtClean="0">
                <a:solidFill>
                  <a:schemeClr val="tx1"/>
                </a:solidFill>
              </a:rPr>
              <a:t>по сравнению с РФ и субъектами</a:t>
            </a:r>
            <a:endParaRPr lang="ru-RU" sz="1900" b="1" kern="1200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635896" y="4943216"/>
            <a:ext cx="5055303" cy="1382062"/>
          </a:xfrm>
          <a:custGeom>
            <a:avLst/>
            <a:gdLst>
              <a:gd name="connsiteX0" fmla="*/ 0 w 6279439"/>
              <a:gd name="connsiteY0" fmla="*/ 230348 h 1382062"/>
              <a:gd name="connsiteX1" fmla="*/ 230348 w 6279439"/>
              <a:gd name="connsiteY1" fmla="*/ 0 h 1382062"/>
              <a:gd name="connsiteX2" fmla="*/ 6049091 w 6279439"/>
              <a:gd name="connsiteY2" fmla="*/ 0 h 1382062"/>
              <a:gd name="connsiteX3" fmla="*/ 6279439 w 6279439"/>
              <a:gd name="connsiteY3" fmla="*/ 230348 h 1382062"/>
              <a:gd name="connsiteX4" fmla="*/ 6279439 w 6279439"/>
              <a:gd name="connsiteY4" fmla="*/ 1151714 h 1382062"/>
              <a:gd name="connsiteX5" fmla="*/ 6049091 w 6279439"/>
              <a:gd name="connsiteY5" fmla="*/ 1382062 h 1382062"/>
              <a:gd name="connsiteX6" fmla="*/ 230348 w 6279439"/>
              <a:gd name="connsiteY6" fmla="*/ 1382062 h 1382062"/>
              <a:gd name="connsiteX7" fmla="*/ 0 w 6279439"/>
              <a:gd name="connsiteY7" fmla="*/ 1151714 h 1382062"/>
              <a:gd name="connsiteX8" fmla="*/ 0 w 6279439"/>
              <a:gd name="connsiteY8" fmla="*/ 230348 h 138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9439" h="1382062">
                <a:moveTo>
                  <a:pt x="0" y="230348"/>
                </a:moveTo>
                <a:cubicBezTo>
                  <a:pt x="0" y="103130"/>
                  <a:pt x="103130" y="0"/>
                  <a:pt x="230348" y="0"/>
                </a:cubicBezTo>
                <a:lnTo>
                  <a:pt x="6049091" y="0"/>
                </a:lnTo>
                <a:cubicBezTo>
                  <a:pt x="6176309" y="0"/>
                  <a:pt x="6279439" y="103130"/>
                  <a:pt x="6279439" y="230348"/>
                </a:cubicBezTo>
                <a:lnTo>
                  <a:pt x="6279439" y="1151714"/>
                </a:lnTo>
                <a:cubicBezTo>
                  <a:pt x="6279439" y="1278932"/>
                  <a:pt x="6176309" y="1382062"/>
                  <a:pt x="6049091" y="1382062"/>
                </a:cubicBezTo>
                <a:lnTo>
                  <a:pt x="230348" y="1382062"/>
                </a:lnTo>
                <a:cubicBezTo>
                  <a:pt x="103130" y="1382062"/>
                  <a:pt x="0" y="1278932"/>
                  <a:pt x="0" y="1151714"/>
                </a:cubicBezTo>
                <a:lnTo>
                  <a:pt x="0" y="23034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58907" tIns="158907" rIns="158907" bIns="158907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1200" dirty="0" smtClean="0">
                <a:solidFill>
                  <a:schemeClr val="tx1"/>
                </a:solidFill>
              </a:rPr>
              <a:t>Зависимость от выбранного </a:t>
            </a:r>
            <a:endParaRPr lang="en-US" sz="1900" b="1" kern="1200" dirty="0" smtClean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1200" dirty="0" smtClean="0">
                <a:solidFill>
                  <a:schemeClr val="tx1"/>
                </a:solidFill>
              </a:rPr>
              <a:t>субъектом РФ варианта перехода </a:t>
            </a:r>
            <a:endParaRPr lang="en-US" sz="1900" b="1" kern="1200" dirty="0" smtClean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1200" dirty="0" smtClean="0">
                <a:solidFill>
                  <a:schemeClr val="tx1"/>
                </a:solidFill>
              </a:rPr>
              <a:t>на программный бюджет</a:t>
            </a:r>
            <a:endParaRPr lang="ru-RU" sz="1900" b="1" kern="12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86" y="1700808"/>
            <a:ext cx="4834970" cy="48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2338"/>
            <a:ext cx="6707652" cy="3596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</a:t>
            </a:r>
            <a:r>
              <a:rPr lang="ru-RU" dirty="0" err="1" smtClean="0"/>
              <a:t>бфт</a:t>
            </a:r>
            <a:r>
              <a:rPr lang="ru-RU" dirty="0" smtClean="0"/>
              <a:t> по консультационному сопровождению перехода на программный  бюджет в муниципальных образованиях республики </a:t>
            </a:r>
            <a:r>
              <a:rPr lang="ru-RU" dirty="0" err="1" smtClean="0"/>
              <a:t>коми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475642" y="1671939"/>
            <a:ext cx="3485918" cy="316901"/>
          </a:xfrm>
          <a:custGeom>
            <a:avLst/>
            <a:gdLst>
              <a:gd name="connsiteX0" fmla="*/ 0 w 3485918"/>
              <a:gd name="connsiteY0" fmla="*/ 0 h 316901"/>
              <a:gd name="connsiteX1" fmla="*/ 3485918 w 3485918"/>
              <a:gd name="connsiteY1" fmla="*/ 0 h 316901"/>
              <a:gd name="connsiteX2" fmla="*/ 3485918 w 3485918"/>
              <a:gd name="connsiteY2" fmla="*/ 316901 h 316901"/>
              <a:gd name="connsiteX3" fmla="*/ 0 w 3485918"/>
              <a:gd name="connsiteY3" fmla="*/ 316901 h 316901"/>
              <a:gd name="connsiteX4" fmla="*/ 0 w 3485918"/>
              <a:gd name="connsiteY4" fmla="*/ 0 h 3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18" h="316901">
                <a:moveTo>
                  <a:pt x="0" y="0"/>
                </a:moveTo>
                <a:lnTo>
                  <a:pt x="3485918" y="0"/>
                </a:lnTo>
                <a:lnTo>
                  <a:pt x="3485918" y="316901"/>
                </a:lnTo>
                <a:lnTo>
                  <a:pt x="0" y="31690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Реализовано</a:t>
            </a:r>
            <a:endParaRPr lang="ru-RU" sz="1600" b="1" kern="1200" dirty="0">
              <a:solidFill>
                <a:srgbClr val="FF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475642" y="1946974"/>
            <a:ext cx="7344828" cy="516432"/>
          </a:xfrm>
          <a:custGeom>
            <a:avLst/>
            <a:gdLst>
              <a:gd name="connsiteX0" fmla="*/ 0 w 7344828"/>
              <a:gd name="connsiteY0" fmla="*/ 0 h 516432"/>
              <a:gd name="connsiteX1" fmla="*/ 7344828 w 7344828"/>
              <a:gd name="connsiteY1" fmla="*/ 0 h 516432"/>
              <a:gd name="connsiteX2" fmla="*/ 7344828 w 7344828"/>
              <a:gd name="connsiteY2" fmla="*/ 516432 h 516432"/>
              <a:gd name="connsiteX3" fmla="*/ 0 w 7344828"/>
              <a:gd name="connsiteY3" fmla="*/ 516432 h 516432"/>
              <a:gd name="connsiteX4" fmla="*/ 0 w 7344828"/>
              <a:gd name="connsiteY4" fmla="*/ 0 h 5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28" h="516432">
                <a:moveTo>
                  <a:pt x="0" y="0"/>
                </a:moveTo>
                <a:lnTo>
                  <a:pt x="7344828" y="0"/>
                </a:lnTo>
                <a:lnTo>
                  <a:pt x="7344828" y="516432"/>
                </a:lnTo>
                <a:lnTo>
                  <a:pt x="0" y="51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4</a:t>
            </a:r>
            <a:r>
              <a:rPr lang="ru-RU" sz="1600" b="1" kern="1200" dirty="0" smtClean="0"/>
              <a:t> комплексных проекта </a:t>
            </a: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        </a:t>
            </a:r>
            <a:r>
              <a:rPr lang="ru-RU" sz="1600" b="1" kern="1200" dirty="0" smtClean="0"/>
              <a:t>(г. Сыктывкар, г. Инта, Печорский район, </a:t>
            </a:r>
            <a:r>
              <a:rPr lang="ru-RU" sz="1600" b="1" kern="1200" dirty="0" err="1" smtClean="0"/>
              <a:t>Усть-Куломский</a:t>
            </a:r>
            <a:r>
              <a:rPr lang="ru-RU" sz="1600" b="1" kern="1200" dirty="0" smtClean="0"/>
              <a:t> район)</a:t>
            </a:r>
            <a:endParaRPr lang="ru-RU" sz="1600" b="1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1475642" y="2680051"/>
            <a:ext cx="7344830" cy="316901"/>
          </a:xfrm>
          <a:custGeom>
            <a:avLst/>
            <a:gdLst>
              <a:gd name="connsiteX0" fmla="*/ 0 w 7344830"/>
              <a:gd name="connsiteY0" fmla="*/ 0 h 316901"/>
              <a:gd name="connsiteX1" fmla="*/ 7344830 w 7344830"/>
              <a:gd name="connsiteY1" fmla="*/ 0 h 316901"/>
              <a:gd name="connsiteX2" fmla="*/ 7344830 w 7344830"/>
              <a:gd name="connsiteY2" fmla="*/ 316901 h 316901"/>
              <a:gd name="connsiteX3" fmla="*/ 0 w 7344830"/>
              <a:gd name="connsiteY3" fmla="*/ 316901 h 316901"/>
              <a:gd name="connsiteX4" fmla="*/ 0 w 7344830"/>
              <a:gd name="connsiteY4" fmla="*/ 0 h 3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30" h="316901">
                <a:moveTo>
                  <a:pt x="0" y="0"/>
                </a:moveTo>
                <a:lnTo>
                  <a:pt x="7344830" y="0"/>
                </a:lnTo>
                <a:lnTo>
                  <a:pt x="7344830" y="316901"/>
                </a:lnTo>
                <a:lnTo>
                  <a:pt x="0" y="3169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Разработаны</a:t>
            </a:r>
            <a:endParaRPr lang="ru-RU" sz="1600" b="1" kern="1200" dirty="0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475642" y="2962459"/>
            <a:ext cx="7344828" cy="516432"/>
          </a:xfrm>
          <a:custGeom>
            <a:avLst/>
            <a:gdLst>
              <a:gd name="connsiteX0" fmla="*/ 0 w 7344828"/>
              <a:gd name="connsiteY0" fmla="*/ 0 h 516432"/>
              <a:gd name="connsiteX1" fmla="*/ 7344828 w 7344828"/>
              <a:gd name="connsiteY1" fmla="*/ 0 h 516432"/>
              <a:gd name="connsiteX2" fmla="*/ 7344828 w 7344828"/>
              <a:gd name="connsiteY2" fmla="*/ 516432 h 516432"/>
              <a:gd name="connsiteX3" fmla="*/ 0 w 7344828"/>
              <a:gd name="connsiteY3" fmla="*/ 516432 h 516432"/>
              <a:gd name="connsiteX4" fmla="*/ 0 w 7344828"/>
              <a:gd name="connsiteY4" fmla="*/ 0 h 5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28" h="516432">
                <a:moveTo>
                  <a:pt x="0" y="0"/>
                </a:moveTo>
                <a:lnTo>
                  <a:pt x="7344828" y="0"/>
                </a:lnTo>
                <a:lnTo>
                  <a:pt x="7344828" y="516432"/>
                </a:lnTo>
                <a:lnTo>
                  <a:pt x="0" y="51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Системы целеполагания для </a:t>
            </a:r>
            <a:r>
              <a:rPr lang="ru-RU" sz="2000" b="1" kern="1200" dirty="0" smtClean="0">
                <a:solidFill>
                  <a:srgbClr val="FF0000"/>
                </a:solidFill>
              </a:rPr>
              <a:t>10</a:t>
            </a:r>
            <a:r>
              <a:rPr lang="ru-RU" sz="1600" b="1" kern="1200" dirty="0" smtClean="0">
                <a:solidFill>
                  <a:srgbClr val="FF0000"/>
                </a:solidFill>
              </a:rPr>
              <a:t> </a:t>
            </a:r>
            <a:r>
              <a:rPr lang="ru-RU" sz="1600" b="1" kern="1200" dirty="0" smtClean="0">
                <a:solidFill>
                  <a:schemeClr val="tx1"/>
                </a:solidFill>
              </a:rPr>
              <a:t>муниципальных</a:t>
            </a:r>
            <a:r>
              <a:rPr lang="ru-RU" sz="1600" b="1" kern="1200" dirty="0" smtClean="0"/>
              <a:t> программ, </a:t>
            </a:r>
            <a:r>
              <a:rPr lang="ru-RU" sz="1600" b="1" dirty="0"/>
              <a:t> </a:t>
            </a:r>
            <a:r>
              <a:rPr lang="ru-RU" sz="1600" b="1" dirty="0" smtClean="0"/>
              <a:t>                   </a:t>
            </a:r>
            <a:r>
              <a:rPr lang="ru-RU" sz="1600" b="1" kern="1200" dirty="0" smtClean="0"/>
              <a:t>а также проекты </a:t>
            </a:r>
            <a:r>
              <a:rPr lang="ru-RU" sz="2000" b="1" kern="1200" dirty="0" smtClean="0">
                <a:solidFill>
                  <a:schemeClr val="bg2"/>
                </a:solidFill>
              </a:rPr>
              <a:t>6</a:t>
            </a:r>
            <a:r>
              <a:rPr lang="ru-RU" sz="1600" b="1" kern="1200" dirty="0" smtClean="0"/>
              <a:t> муниципальных программ в различных сферах</a:t>
            </a:r>
            <a:endParaRPr lang="ru-RU" sz="1600" b="1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1475642" y="3688163"/>
            <a:ext cx="7344830" cy="316901"/>
          </a:xfrm>
          <a:custGeom>
            <a:avLst/>
            <a:gdLst>
              <a:gd name="connsiteX0" fmla="*/ 0 w 7344830"/>
              <a:gd name="connsiteY0" fmla="*/ 0 h 316901"/>
              <a:gd name="connsiteX1" fmla="*/ 7344830 w 7344830"/>
              <a:gd name="connsiteY1" fmla="*/ 0 h 316901"/>
              <a:gd name="connsiteX2" fmla="*/ 7344830 w 7344830"/>
              <a:gd name="connsiteY2" fmla="*/ 316901 h 316901"/>
              <a:gd name="connsiteX3" fmla="*/ 0 w 7344830"/>
              <a:gd name="connsiteY3" fmla="*/ 316901 h 316901"/>
              <a:gd name="connsiteX4" fmla="*/ 0 w 7344830"/>
              <a:gd name="connsiteY4" fmla="*/ 0 h 3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30" h="316901">
                <a:moveTo>
                  <a:pt x="0" y="0"/>
                </a:moveTo>
                <a:lnTo>
                  <a:pt x="7344830" y="0"/>
                </a:lnTo>
                <a:lnTo>
                  <a:pt x="7344830" y="316901"/>
                </a:lnTo>
                <a:lnTo>
                  <a:pt x="0" y="3169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Проведено  </a:t>
            </a:r>
            <a:endParaRPr lang="ru-RU" sz="1600" b="1" kern="1200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1475642" y="4077072"/>
            <a:ext cx="7344828" cy="516432"/>
          </a:xfrm>
          <a:custGeom>
            <a:avLst/>
            <a:gdLst>
              <a:gd name="connsiteX0" fmla="*/ 0 w 7344828"/>
              <a:gd name="connsiteY0" fmla="*/ 0 h 516432"/>
              <a:gd name="connsiteX1" fmla="*/ 7344828 w 7344828"/>
              <a:gd name="connsiteY1" fmla="*/ 0 h 516432"/>
              <a:gd name="connsiteX2" fmla="*/ 7344828 w 7344828"/>
              <a:gd name="connsiteY2" fmla="*/ 516432 h 516432"/>
              <a:gd name="connsiteX3" fmla="*/ 0 w 7344828"/>
              <a:gd name="connsiteY3" fmla="*/ 516432 h 516432"/>
              <a:gd name="connsiteX4" fmla="*/ 0 w 7344828"/>
              <a:gd name="connsiteY4" fmla="*/ 0 h 5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28" h="516432">
                <a:moveTo>
                  <a:pt x="0" y="0"/>
                </a:moveTo>
                <a:lnTo>
                  <a:pt x="7344828" y="0"/>
                </a:lnTo>
                <a:lnTo>
                  <a:pt x="7344828" y="516432"/>
                </a:lnTo>
                <a:lnTo>
                  <a:pt x="0" y="51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FF0000"/>
                </a:solidFill>
              </a:rPr>
              <a:t>7</a:t>
            </a:r>
            <a:r>
              <a:rPr lang="ru-RU" sz="1600" b="1" kern="1200" dirty="0" smtClean="0"/>
              <a:t> обучающих семинаров и консультационных сессий по </a:t>
            </a:r>
            <a:r>
              <a:rPr lang="ru-RU" sz="1600" b="1" kern="1200" dirty="0" err="1" smtClean="0"/>
              <a:t>стратегированию</a:t>
            </a:r>
            <a:r>
              <a:rPr lang="ru-RU" sz="1600" b="1" kern="1200" dirty="0" smtClean="0"/>
              <a:t> и программному бюджетированию                      (около 400 участников)</a:t>
            </a:r>
            <a:endParaRPr lang="ru-RU" sz="1600" b="1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1475642" y="4869160"/>
            <a:ext cx="7344830" cy="316901"/>
          </a:xfrm>
          <a:custGeom>
            <a:avLst/>
            <a:gdLst>
              <a:gd name="connsiteX0" fmla="*/ 0 w 7344830"/>
              <a:gd name="connsiteY0" fmla="*/ 0 h 316901"/>
              <a:gd name="connsiteX1" fmla="*/ 7344830 w 7344830"/>
              <a:gd name="connsiteY1" fmla="*/ 0 h 316901"/>
              <a:gd name="connsiteX2" fmla="*/ 7344830 w 7344830"/>
              <a:gd name="connsiteY2" fmla="*/ 316901 h 316901"/>
              <a:gd name="connsiteX3" fmla="*/ 0 w 7344830"/>
              <a:gd name="connsiteY3" fmla="*/ 316901 h 316901"/>
              <a:gd name="connsiteX4" fmla="*/ 0 w 7344830"/>
              <a:gd name="connsiteY4" fmla="*/ 0 h 3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30" h="316901">
                <a:moveTo>
                  <a:pt x="0" y="0"/>
                </a:moveTo>
                <a:lnTo>
                  <a:pt x="7344830" y="0"/>
                </a:lnTo>
                <a:lnTo>
                  <a:pt x="7344830" y="316901"/>
                </a:lnTo>
                <a:lnTo>
                  <a:pt x="0" y="3169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Проведена</a:t>
            </a:r>
            <a:endParaRPr lang="ru-RU" sz="1600" b="1" kern="1200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475642" y="5013176"/>
            <a:ext cx="7344828" cy="516432"/>
          </a:xfrm>
          <a:custGeom>
            <a:avLst/>
            <a:gdLst>
              <a:gd name="connsiteX0" fmla="*/ 0 w 7344828"/>
              <a:gd name="connsiteY0" fmla="*/ 0 h 516432"/>
              <a:gd name="connsiteX1" fmla="*/ 7344828 w 7344828"/>
              <a:gd name="connsiteY1" fmla="*/ 0 h 516432"/>
              <a:gd name="connsiteX2" fmla="*/ 7344828 w 7344828"/>
              <a:gd name="connsiteY2" fmla="*/ 516432 h 516432"/>
              <a:gd name="connsiteX3" fmla="*/ 0 w 7344828"/>
              <a:gd name="connsiteY3" fmla="*/ 516432 h 516432"/>
              <a:gd name="connsiteX4" fmla="*/ 0 w 7344828"/>
              <a:gd name="connsiteY4" fmla="*/ 0 h 5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28" h="516432">
                <a:moveTo>
                  <a:pt x="0" y="0"/>
                </a:moveTo>
                <a:lnTo>
                  <a:pt x="7344828" y="0"/>
                </a:lnTo>
                <a:lnTo>
                  <a:pt x="7344828" y="516432"/>
                </a:lnTo>
                <a:lnTo>
                  <a:pt x="0" y="51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Экспертиза </a:t>
            </a:r>
            <a:r>
              <a:rPr lang="ru-RU" sz="2000" b="1" kern="1200" dirty="0" smtClean="0">
                <a:solidFill>
                  <a:srgbClr val="FF0000"/>
                </a:solidFill>
              </a:rPr>
              <a:t>7</a:t>
            </a:r>
            <a:r>
              <a:rPr lang="ru-RU" sz="1600" b="1" kern="1200" dirty="0" smtClean="0">
                <a:solidFill>
                  <a:srgbClr val="FF0000"/>
                </a:solidFill>
              </a:rPr>
              <a:t> </a:t>
            </a:r>
            <a:r>
              <a:rPr lang="ru-RU" sz="1600" b="1" kern="1200" dirty="0" smtClean="0"/>
              <a:t>программ</a:t>
            </a:r>
            <a:endParaRPr lang="ru-RU" sz="1600" b="1" kern="1200" dirty="0"/>
          </a:p>
        </p:txBody>
      </p:sp>
      <p:sp>
        <p:nvSpPr>
          <p:cNvPr id="41" name="Полилиния 40"/>
          <p:cNvSpPr/>
          <p:nvPr/>
        </p:nvSpPr>
        <p:spPr>
          <a:xfrm>
            <a:off x="1475642" y="5589240"/>
            <a:ext cx="7344830" cy="316901"/>
          </a:xfrm>
          <a:custGeom>
            <a:avLst/>
            <a:gdLst>
              <a:gd name="connsiteX0" fmla="*/ 0 w 7344830"/>
              <a:gd name="connsiteY0" fmla="*/ 0 h 316901"/>
              <a:gd name="connsiteX1" fmla="*/ 7344830 w 7344830"/>
              <a:gd name="connsiteY1" fmla="*/ 0 h 316901"/>
              <a:gd name="connsiteX2" fmla="*/ 7344830 w 7344830"/>
              <a:gd name="connsiteY2" fmla="*/ 316901 h 316901"/>
              <a:gd name="connsiteX3" fmla="*/ 0 w 7344830"/>
              <a:gd name="connsiteY3" fmla="*/ 316901 h 316901"/>
              <a:gd name="connsiteX4" fmla="*/ 0 w 7344830"/>
              <a:gd name="connsiteY4" fmla="*/ 0 h 3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30" h="316901">
                <a:moveTo>
                  <a:pt x="0" y="0"/>
                </a:moveTo>
                <a:lnTo>
                  <a:pt x="7344830" y="0"/>
                </a:lnTo>
                <a:lnTo>
                  <a:pt x="7344830" y="316901"/>
                </a:lnTo>
                <a:lnTo>
                  <a:pt x="0" y="3169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0000"/>
                </a:solidFill>
              </a:rPr>
              <a:t>Разработана и апробирована</a:t>
            </a:r>
            <a:endParaRPr lang="ru-RU" sz="1600" b="1" kern="1200" dirty="0">
              <a:solidFill>
                <a:srgbClr val="FF0000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1475642" y="5893765"/>
            <a:ext cx="7344828" cy="516432"/>
          </a:xfrm>
          <a:custGeom>
            <a:avLst/>
            <a:gdLst>
              <a:gd name="connsiteX0" fmla="*/ 0 w 7344828"/>
              <a:gd name="connsiteY0" fmla="*/ 0 h 516432"/>
              <a:gd name="connsiteX1" fmla="*/ 7344828 w 7344828"/>
              <a:gd name="connsiteY1" fmla="*/ 0 h 516432"/>
              <a:gd name="connsiteX2" fmla="*/ 7344828 w 7344828"/>
              <a:gd name="connsiteY2" fmla="*/ 516432 h 516432"/>
              <a:gd name="connsiteX3" fmla="*/ 0 w 7344828"/>
              <a:gd name="connsiteY3" fmla="*/ 516432 h 516432"/>
              <a:gd name="connsiteX4" fmla="*/ 0 w 7344828"/>
              <a:gd name="connsiteY4" fmla="*/ 0 h 5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28" h="516432">
                <a:moveTo>
                  <a:pt x="0" y="0"/>
                </a:moveTo>
                <a:lnTo>
                  <a:pt x="7344828" y="0"/>
                </a:lnTo>
                <a:lnTo>
                  <a:pt x="7344828" y="516432"/>
                </a:lnTo>
                <a:lnTo>
                  <a:pt x="0" y="51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Единая система кодировки программных расходов для уровня муниципального образования</a:t>
            </a:r>
            <a:endParaRPr lang="ru-RU" sz="1600" b="1" kern="1200" dirty="0"/>
          </a:p>
        </p:txBody>
      </p:sp>
      <p:pic>
        <p:nvPicPr>
          <p:cNvPr id="3074" name="Picture 2" descr="D:\БФТ\2014\Презентация\га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8" y="1671938"/>
            <a:ext cx="296000" cy="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БФТ\2014\Презентация\га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8" y="2681356"/>
            <a:ext cx="296000" cy="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БФТ\2014\Презентация\га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8" y="3688163"/>
            <a:ext cx="296000" cy="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БФТ\2014\Презентация\га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8" y="4869160"/>
            <a:ext cx="296000" cy="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БФТ\2014\Презентация\га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8" y="5596169"/>
            <a:ext cx="296000" cy="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409224"/>
            <a:ext cx="6707652" cy="859536"/>
          </a:xfrm>
        </p:spPr>
        <p:txBody>
          <a:bodyPr/>
          <a:lstStyle/>
          <a:p>
            <a:r>
              <a:rPr lang="ru-RU" dirty="0" smtClean="0"/>
              <a:t>Факторы, необходимые для перехода муниципальных образований </a:t>
            </a:r>
            <a:br>
              <a:rPr lang="ru-RU" dirty="0" smtClean="0"/>
            </a:br>
            <a:r>
              <a:rPr lang="ru-RU" dirty="0" smtClean="0"/>
              <a:t>на программный бюджет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971600" y="1725493"/>
            <a:ext cx="7719963" cy="911419"/>
          </a:xfrm>
          <a:custGeom>
            <a:avLst/>
            <a:gdLst>
              <a:gd name="connsiteX0" fmla="*/ 0 w 7610475"/>
              <a:gd name="connsiteY0" fmla="*/ 194663 h 1167952"/>
              <a:gd name="connsiteX1" fmla="*/ 194663 w 7610475"/>
              <a:gd name="connsiteY1" fmla="*/ 0 h 1167952"/>
              <a:gd name="connsiteX2" fmla="*/ 7415812 w 7610475"/>
              <a:gd name="connsiteY2" fmla="*/ 0 h 1167952"/>
              <a:gd name="connsiteX3" fmla="*/ 7610475 w 7610475"/>
              <a:gd name="connsiteY3" fmla="*/ 194663 h 1167952"/>
              <a:gd name="connsiteX4" fmla="*/ 7610475 w 7610475"/>
              <a:gd name="connsiteY4" fmla="*/ 973289 h 1167952"/>
              <a:gd name="connsiteX5" fmla="*/ 7415812 w 7610475"/>
              <a:gd name="connsiteY5" fmla="*/ 1167952 h 1167952"/>
              <a:gd name="connsiteX6" fmla="*/ 194663 w 7610475"/>
              <a:gd name="connsiteY6" fmla="*/ 1167952 h 1167952"/>
              <a:gd name="connsiteX7" fmla="*/ 0 w 7610475"/>
              <a:gd name="connsiteY7" fmla="*/ 973289 h 1167952"/>
              <a:gd name="connsiteX8" fmla="*/ 0 w 7610475"/>
              <a:gd name="connsiteY8" fmla="*/ 194663 h 116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475" h="1167952">
                <a:moveTo>
                  <a:pt x="0" y="194663"/>
                </a:moveTo>
                <a:cubicBezTo>
                  <a:pt x="0" y="87154"/>
                  <a:pt x="87154" y="0"/>
                  <a:pt x="194663" y="0"/>
                </a:cubicBezTo>
                <a:lnTo>
                  <a:pt x="7415812" y="0"/>
                </a:lnTo>
                <a:cubicBezTo>
                  <a:pt x="7523321" y="0"/>
                  <a:pt x="7610475" y="87154"/>
                  <a:pt x="7610475" y="194663"/>
                </a:cubicBezTo>
                <a:lnTo>
                  <a:pt x="7610475" y="973289"/>
                </a:lnTo>
                <a:cubicBezTo>
                  <a:pt x="7610475" y="1080798"/>
                  <a:pt x="7523321" y="1167952"/>
                  <a:pt x="7415812" y="1167952"/>
                </a:cubicBezTo>
                <a:lnTo>
                  <a:pt x="194663" y="1167952"/>
                </a:lnTo>
                <a:cubicBezTo>
                  <a:pt x="87154" y="1167952"/>
                  <a:pt x="0" y="1080798"/>
                  <a:pt x="0" y="973289"/>
                </a:cubicBezTo>
                <a:lnTo>
                  <a:pt x="0" y="194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835" tIns="140835" rIns="140835" bIns="14083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</a:rPr>
              <a:t>Наличие актуальной Стратегии, соответствующей Стратегии и государственным программам региона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71600" y="2842508"/>
            <a:ext cx="7719963" cy="1167952"/>
          </a:xfrm>
          <a:custGeom>
            <a:avLst/>
            <a:gdLst>
              <a:gd name="connsiteX0" fmla="*/ 0 w 7610475"/>
              <a:gd name="connsiteY0" fmla="*/ 194663 h 1167952"/>
              <a:gd name="connsiteX1" fmla="*/ 194663 w 7610475"/>
              <a:gd name="connsiteY1" fmla="*/ 0 h 1167952"/>
              <a:gd name="connsiteX2" fmla="*/ 7415812 w 7610475"/>
              <a:gd name="connsiteY2" fmla="*/ 0 h 1167952"/>
              <a:gd name="connsiteX3" fmla="*/ 7610475 w 7610475"/>
              <a:gd name="connsiteY3" fmla="*/ 194663 h 1167952"/>
              <a:gd name="connsiteX4" fmla="*/ 7610475 w 7610475"/>
              <a:gd name="connsiteY4" fmla="*/ 973289 h 1167952"/>
              <a:gd name="connsiteX5" fmla="*/ 7415812 w 7610475"/>
              <a:gd name="connsiteY5" fmla="*/ 1167952 h 1167952"/>
              <a:gd name="connsiteX6" fmla="*/ 194663 w 7610475"/>
              <a:gd name="connsiteY6" fmla="*/ 1167952 h 1167952"/>
              <a:gd name="connsiteX7" fmla="*/ 0 w 7610475"/>
              <a:gd name="connsiteY7" fmla="*/ 973289 h 1167952"/>
              <a:gd name="connsiteX8" fmla="*/ 0 w 7610475"/>
              <a:gd name="connsiteY8" fmla="*/ 194663 h 116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475" h="1167952">
                <a:moveTo>
                  <a:pt x="0" y="194663"/>
                </a:moveTo>
                <a:cubicBezTo>
                  <a:pt x="0" y="87154"/>
                  <a:pt x="87154" y="0"/>
                  <a:pt x="194663" y="0"/>
                </a:cubicBezTo>
                <a:lnTo>
                  <a:pt x="7415812" y="0"/>
                </a:lnTo>
                <a:cubicBezTo>
                  <a:pt x="7523321" y="0"/>
                  <a:pt x="7610475" y="87154"/>
                  <a:pt x="7610475" y="194663"/>
                </a:cubicBezTo>
                <a:lnTo>
                  <a:pt x="7610475" y="973289"/>
                </a:lnTo>
                <a:cubicBezTo>
                  <a:pt x="7610475" y="1080798"/>
                  <a:pt x="7523321" y="1167952"/>
                  <a:pt x="7415812" y="1167952"/>
                </a:cubicBezTo>
                <a:lnTo>
                  <a:pt x="194663" y="1167952"/>
                </a:lnTo>
                <a:cubicBezTo>
                  <a:pt x="87154" y="1167952"/>
                  <a:pt x="0" y="1080798"/>
                  <a:pt x="0" y="973289"/>
                </a:cubicBezTo>
                <a:lnTo>
                  <a:pt x="0" y="194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835" tIns="140835" rIns="140835" bIns="14083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</a:rPr>
              <a:t>Учет подходов субъекта к формированию программного бюджета в части перечня программ 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2200" kern="1200" dirty="0" smtClean="0">
                <a:solidFill>
                  <a:schemeClr val="tx1"/>
                </a:solidFill>
              </a:rPr>
              <a:t>и программной классификации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71600" y="4216056"/>
            <a:ext cx="7719963" cy="911419"/>
          </a:xfrm>
          <a:custGeom>
            <a:avLst/>
            <a:gdLst>
              <a:gd name="connsiteX0" fmla="*/ 0 w 7610475"/>
              <a:gd name="connsiteY0" fmla="*/ 194663 h 1167952"/>
              <a:gd name="connsiteX1" fmla="*/ 194663 w 7610475"/>
              <a:gd name="connsiteY1" fmla="*/ 0 h 1167952"/>
              <a:gd name="connsiteX2" fmla="*/ 7415812 w 7610475"/>
              <a:gd name="connsiteY2" fmla="*/ 0 h 1167952"/>
              <a:gd name="connsiteX3" fmla="*/ 7610475 w 7610475"/>
              <a:gd name="connsiteY3" fmla="*/ 194663 h 1167952"/>
              <a:gd name="connsiteX4" fmla="*/ 7610475 w 7610475"/>
              <a:gd name="connsiteY4" fmla="*/ 973289 h 1167952"/>
              <a:gd name="connsiteX5" fmla="*/ 7415812 w 7610475"/>
              <a:gd name="connsiteY5" fmla="*/ 1167952 h 1167952"/>
              <a:gd name="connsiteX6" fmla="*/ 194663 w 7610475"/>
              <a:gd name="connsiteY6" fmla="*/ 1167952 h 1167952"/>
              <a:gd name="connsiteX7" fmla="*/ 0 w 7610475"/>
              <a:gd name="connsiteY7" fmla="*/ 973289 h 1167952"/>
              <a:gd name="connsiteX8" fmla="*/ 0 w 7610475"/>
              <a:gd name="connsiteY8" fmla="*/ 194663 h 116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475" h="1167952">
                <a:moveTo>
                  <a:pt x="0" y="194663"/>
                </a:moveTo>
                <a:cubicBezTo>
                  <a:pt x="0" y="87154"/>
                  <a:pt x="87154" y="0"/>
                  <a:pt x="194663" y="0"/>
                </a:cubicBezTo>
                <a:lnTo>
                  <a:pt x="7415812" y="0"/>
                </a:lnTo>
                <a:cubicBezTo>
                  <a:pt x="7523321" y="0"/>
                  <a:pt x="7610475" y="87154"/>
                  <a:pt x="7610475" y="194663"/>
                </a:cubicBezTo>
                <a:lnTo>
                  <a:pt x="7610475" y="973289"/>
                </a:lnTo>
                <a:cubicBezTo>
                  <a:pt x="7610475" y="1080798"/>
                  <a:pt x="7523321" y="1167952"/>
                  <a:pt x="7415812" y="1167952"/>
                </a:cubicBezTo>
                <a:lnTo>
                  <a:pt x="194663" y="1167952"/>
                </a:lnTo>
                <a:cubicBezTo>
                  <a:pt x="87154" y="1167952"/>
                  <a:pt x="0" y="1080798"/>
                  <a:pt x="0" y="973289"/>
                </a:cubicBezTo>
                <a:lnTo>
                  <a:pt x="0" y="194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835" tIns="140835" rIns="140835" bIns="14083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</a:rPr>
              <a:t>Проработанный порядок разработки программ и четкая схема межведомственного взаимодействия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971600" y="5333070"/>
            <a:ext cx="7719963" cy="1167952"/>
          </a:xfrm>
          <a:custGeom>
            <a:avLst/>
            <a:gdLst>
              <a:gd name="connsiteX0" fmla="*/ 0 w 7610475"/>
              <a:gd name="connsiteY0" fmla="*/ 194663 h 1167952"/>
              <a:gd name="connsiteX1" fmla="*/ 194663 w 7610475"/>
              <a:gd name="connsiteY1" fmla="*/ 0 h 1167952"/>
              <a:gd name="connsiteX2" fmla="*/ 7415812 w 7610475"/>
              <a:gd name="connsiteY2" fmla="*/ 0 h 1167952"/>
              <a:gd name="connsiteX3" fmla="*/ 7610475 w 7610475"/>
              <a:gd name="connsiteY3" fmla="*/ 194663 h 1167952"/>
              <a:gd name="connsiteX4" fmla="*/ 7610475 w 7610475"/>
              <a:gd name="connsiteY4" fmla="*/ 973289 h 1167952"/>
              <a:gd name="connsiteX5" fmla="*/ 7415812 w 7610475"/>
              <a:gd name="connsiteY5" fmla="*/ 1167952 h 1167952"/>
              <a:gd name="connsiteX6" fmla="*/ 194663 w 7610475"/>
              <a:gd name="connsiteY6" fmla="*/ 1167952 h 1167952"/>
              <a:gd name="connsiteX7" fmla="*/ 0 w 7610475"/>
              <a:gd name="connsiteY7" fmla="*/ 973289 h 1167952"/>
              <a:gd name="connsiteX8" fmla="*/ 0 w 7610475"/>
              <a:gd name="connsiteY8" fmla="*/ 194663 h 116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475" h="1167952">
                <a:moveTo>
                  <a:pt x="0" y="194663"/>
                </a:moveTo>
                <a:cubicBezTo>
                  <a:pt x="0" y="87154"/>
                  <a:pt x="87154" y="0"/>
                  <a:pt x="194663" y="0"/>
                </a:cubicBezTo>
                <a:lnTo>
                  <a:pt x="7415812" y="0"/>
                </a:lnTo>
                <a:cubicBezTo>
                  <a:pt x="7523321" y="0"/>
                  <a:pt x="7610475" y="87154"/>
                  <a:pt x="7610475" y="194663"/>
                </a:cubicBezTo>
                <a:lnTo>
                  <a:pt x="7610475" y="973289"/>
                </a:lnTo>
                <a:cubicBezTo>
                  <a:pt x="7610475" y="1080798"/>
                  <a:pt x="7523321" y="1167952"/>
                  <a:pt x="7415812" y="1167952"/>
                </a:cubicBezTo>
                <a:lnTo>
                  <a:pt x="194663" y="1167952"/>
                </a:lnTo>
                <a:cubicBezTo>
                  <a:pt x="87154" y="1167952"/>
                  <a:pt x="0" y="1080798"/>
                  <a:pt x="0" y="973289"/>
                </a:cubicBezTo>
                <a:lnTo>
                  <a:pt x="0" y="194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835" tIns="140835" rIns="140835" bIns="14083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</a:rPr>
              <a:t>Баланс детализации и укрупнения при формировании классификации целевых статей расходов, использование универсальных кодов</a:t>
            </a:r>
            <a:endParaRPr lang="ru-RU" sz="2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БФТ\2014\Презентация\image_diplo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4885"/>
          <a:stretch/>
        </p:blipFill>
        <p:spPr bwMode="auto">
          <a:xfrm>
            <a:off x="467544" y="1916832"/>
            <a:ext cx="1512168" cy="8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554744"/>
            <a:ext cx="6707652" cy="359665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подхода </a:t>
            </a:r>
            <a:r>
              <a:rPr lang="ru-RU" dirty="0" err="1" smtClean="0"/>
              <a:t>бфт</a:t>
            </a:r>
            <a:r>
              <a:rPr lang="ru-RU" dirty="0" smtClean="0"/>
              <a:t> для клиентов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2195736" y="1772816"/>
            <a:ext cx="6495463" cy="895050"/>
          </a:xfrm>
          <a:custGeom>
            <a:avLst/>
            <a:gdLst>
              <a:gd name="connsiteX0" fmla="*/ 0 w 7609743"/>
              <a:gd name="connsiteY0" fmla="*/ 149178 h 895050"/>
              <a:gd name="connsiteX1" fmla="*/ 149178 w 7609743"/>
              <a:gd name="connsiteY1" fmla="*/ 0 h 895050"/>
              <a:gd name="connsiteX2" fmla="*/ 7460565 w 7609743"/>
              <a:gd name="connsiteY2" fmla="*/ 0 h 895050"/>
              <a:gd name="connsiteX3" fmla="*/ 7609743 w 7609743"/>
              <a:gd name="connsiteY3" fmla="*/ 149178 h 895050"/>
              <a:gd name="connsiteX4" fmla="*/ 7609743 w 7609743"/>
              <a:gd name="connsiteY4" fmla="*/ 745872 h 895050"/>
              <a:gd name="connsiteX5" fmla="*/ 7460565 w 7609743"/>
              <a:gd name="connsiteY5" fmla="*/ 895050 h 895050"/>
              <a:gd name="connsiteX6" fmla="*/ 149178 w 7609743"/>
              <a:gd name="connsiteY6" fmla="*/ 895050 h 895050"/>
              <a:gd name="connsiteX7" fmla="*/ 0 w 7609743"/>
              <a:gd name="connsiteY7" fmla="*/ 745872 h 895050"/>
              <a:gd name="connsiteX8" fmla="*/ 0 w 7609743"/>
              <a:gd name="connsiteY8" fmla="*/ 149178 h 8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743" h="895050">
                <a:moveTo>
                  <a:pt x="0" y="149178"/>
                </a:moveTo>
                <a:cubicBezTo>
                  <a:pt x="0" y="66789"/>
                  <a:pt x="66789" y="0"/>
                  <a:pt x="149178" y="0"/>
                </a:cubicBezTo>
                <a:lnTo>
                  <a:pt x="7460565" y="0"/>
                </a:lnTo>
                <a:cubicBezTo>
                  <a:pt x="7542954" y="0"/>
                  <a:pt x="7609743" y="66789"/>
                  <a:pt x="7609743" y="149178"/>
                </a:cubicBezTo>
                <a:lnTo>
                  <a:pt x="7609743" y="745872"/>
                </a:lnTo>
                <a:cubicBezTo>
                  <a:pt x="7609743" y="828261"/>
                  <a:pt x="7542954" y="895050"/>
                  <a:pt x="7460565" y="895050"/>
                </a:cubicBezTo>
                <a:lnTo>
                  <a:pt x="149178" y="895050"/>
                </a:lnTo>
                <a:cubicBezTo>
                  <a:pt x="66789" y="895050"/>
                  <a:pt x="0" y="828261"/>
                  <a:pt x="0" y="745872"/>
                </a:cubicBezTo>
                <a:lnTo>
                  <a:pt x="0" y="14917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8463" tIns="108463" rIns="108463" bIns="1084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Наличие апробированной методики формирования муниципальных программ, программной классификации расходов бюджета</a:t>
            </a:r>
            <a:endParaRPr lang="ru-RU" sz="17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2195736" y="2924944"/>
            <a:ext cx="6495463" cy="895050"/>
          </a:xfrm>
          <a:custGeom>
            <a:avLst/>
            <a:gdLst>
              <a:gd name="connsiteX0" fmla="*/ 0 w 7609743"/>
              <a:gd name="connsiteY0" fmla="*/ 149178 h 895050"/>
              <a:gd name="connsiteX1" fmla="*/ 149178 w 7609743"/>
              <a:gd name="connsiteY1" fmla="*/ 0 h 895050"/>
              <a:gd name="connsiteX2" fmla="*/ 7460565 w 7609743"/>
              <a:gd name="connsiteY2" fmla="*/ 0 h 895050"/>
              <a:gd name="connsiteX3" fmla="*/ 7609743 w 7609743"/>
              <a:gd name="connsiteY3" fmla="*/ 149178 h 895050"/>
              <a:gd name="connsiteX4" fmla="*/ 7609743 w 7609743"/>
              <a:gd name="connsiteY4" fmla="*/ 745872 h 895050"/>
              <a:gd name="connsiteX5" fmla="*/ 7460565 w 7609743"/>
              <a:gd name="connsiteY5" fmla="*/ 895050 h 895050"/>
              <a:gd name="connsiteX6" fmla="*/ 149178 w 7609743"/>
              <a:gd name="connsiteY6" fmla="*/ 895050 h 895050"/>
              <a:gd name="connsiteX7" fmla="*/ 0 w 7609743"/>
              <a:gd name="connsiteY7" fmla="*/ 745872 h 895050"/>
              <a:gd name="connsiteX8" fmla="*/ 0 w 7609743"/>
              <a:gd name="connsiteY8" fmla="*/ 149178 h 8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743" h="895050">
                <a:moveTo>
                  <a:pt x="0" y="149178"/>
                </a:moveTo>
                <a:cubicBezTo>
                  <a:pt x="0" y="66789"/>
                  <a:pt x="66789" y="0"/>
                  <a:pt x="149178" y="0"/>
                </a:cubicBezTo>
                <a:lnTo>
                  <a:pt x="7460565" y="0"/>
                </a:lnTo>
                <a:cubicBezTo>
                  <a:pt x="7542954" y="0"/>
                  <a:pt x="7609743" y="66789"/>
                  <a:pt x="7609743" y="149178"/>
                </a:cubicBezTo>
                <a:lnTo>
                  <a:pt x="7609743" y="745872"/>
                </a:lnTo>
                <a:cubicBezTo>
                  <a:pt x="7609743" y="828261"/>
                  <a:pt x="7542954" y="895050"/>
                  <a:pt x="7460565" y="895050"/>
                </a:cubicBezTo>
                <a:lnTo>
                  <a:pt x="149178" y="895050"/>
                </a:lnTo>
                <a:cubicBezTo>
                  <a:pt x="66789" y="895050"/>
                  <a:pt x="0" y="828261"/>
                  <a:pt x="0" y="745872"/>
                </a:cubicBezTo>
                <a:lnTo>
                  <a:pt x="0" y="14917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8463" tIns="108463" rIns="108463" bIns="1084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Успешный опыт обеспечения прямой взаимосвязи государственных (муниципальных) программ                    с бюджетом и Стратегией  </a:t>
            </a:r>
            <a:endParaRPr lang="ru-RU" sz="17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2195736" y="4077072"/>
            <a:ext cx="6495463" cy="1152128"/>
          </a:xfrm>
          <a:custGeom>
            <a:avLst/>
            <a:gdLst>
              <a:gd name="connsiteX0" fmla="*/ 0 w 7609743"/>
              <a:gd name="connsiteY0" fmla="*/ 149178 h 895050"/>
              <a:gd name="connsiteX1" fmla="*/ 149178 w 7609743"/>
              <a:gd name="connsiteY1" fmla="*/ 0 h 895050"/>
              <a:gd name="connsiteX2" fmla="*/ 7460565 w 7609743"/>
              <a:gd name="connsiteY2" fmla="*/ 0 h 895050"/>
              <a:gd name="connsiteX3" fmla="*/ 7609743 w 7609743"/>
              <a:gd name="connsiteY3" fmla="*/ 149178 h 895050"/>
              <a:gd name="connsiteX4" fmla="*/ 7609743 w 7609743"/>
              <a:gd name="connsiteY4" fmla="*/ 745872 h 895050"/>
              <a:gd name="connsiteX5" fmla="*/ 7460565 w 7609743"/>
              <a:gd name="connsiteY5" fmla="*/ 895050 h 895050"/>
              <a:gd name="connsiteX6" fmla="*/ 149178 w 7609743"/>
              <a:gd name="connsiteY6" fmla="*/ 895050 h 895050"/>
              <a:gd name="connsiteX7" fmla="*/ 0 w 7609743"/>
              <a:gd name="connsiteY7" fmla="*/ 745872 h 895050"/>
              <a:gd name="connsiteX8" fmla="*/ 0 w 7609743"/>
              <a:gd name="connsiteY8" fmla="*/ 149178 h 8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743" h="895050">
                <a:moveTo>
                  <a:pt x="0" y="149178"/>
                </a:moveTo>
                <a:cubicBezTo>
                  <a:pt x="0" y="66789"/>
                  <a:pt x="66789" y="0"/>
                  <a:pt x="149178" y="0"/>
                </a:cubicBezTo>
                <a:lnTo>
                  <a:pt x="7460565" y="0"/>
                </a:lnTo>
                <a:cubicBezTo>
                  <a:pt x="7542954" y="0"/>
                  <a:pt x="7609743" y="66789"/>
                  <a:pt x="7609743" y="149178"/>
                </a:cubicBezTo>
                <a:lnTo>
                  <a:pt x="7609743" y="745872"/>
                </a:lnTo>
                <a:cubicBezTo>
                  <a:pt x="7609743" y="828261"/>
                  <a:pt x="7542954" y="895050"/>
                  <a:pt x="7460565" y="895050"/>
                </a:cubicBezTo>
                <a:lnTo>
                  <a:pt x="149178" y="895050"/>
                </a:lnTo>
                <a:cubicBezTo>
                  <a:pt x="66789" y="895050"/>
                  <a:pt x="0" y="828261"/>
                  <a:pt x="0" y="745872"/>
                </a:cubicBezTo>
                <a:lnTo>
                  <a:pt x="0" y="14917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8463" tIns="108463" rIns="108463" bIns="1084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Комплексное консультационное сопровождение Заказчика на всех этапах перехода – от формирования НПА и обучения до кодировки расходов бюджета  (программный бюджет «под ключ»)</a:t>
            </a:r>
            <a:endParaRPr lang="ru-RU" sz="17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2195736" y="5486278"/>
            <a:ext cx="6495463" cy="895050"/>
          </a:xfrm>
          <a:custGeom>
            <a:avLst/>
            <a:gdLst>
              <a:gd name="connsiteX0" fmla="*/ 0 w 7609743"/>
              <a:gd name="connsiteY0" fmla="*/ 149178 h 895050"/>
              <a:gd name="connsiteX1" fmla="*/ 149178 w 7609743"/>
              <a:gd name="connsiteY1" fmla="*/ 0 h 895050"/>
              <a:gd name="connsiteX2" fmla="*/ 7460565 w 7609743"/>
              <a:gd name="connsiteY2" fmla="*/ 0 h 895050"/>
              <a:gd name="connsiteX3" fmla="*/ 7609743 w 7609743"/>
              <a:gd name="connsiteY3" fmla="*/ 149178 h 895050"/>
              <a:gd name="connsiteX4" fmla="*/ 7609743 w 7609743"/>
              <a:gd name="connsiteY4" fmla="*/ 745872 h 895050"/>
              <a:gd name="connsiteX5" fmla="*/ 7460565 w 7609743"/>
              <a:gd name="connsiteY5" fmla="*/ 895050 h 895050"/>
              <a:gd name="connsiteX6" fmla="*/ 149178 w 7609743"/>
              <a:gd name="connsiteY6" fmla="*/ 895050 h 895050"/>
              <a:gd name="connsiteX7" fmla="*/ 0 w 7609743"/>
              <a:gd name="connsiteY7" fmla="*/ 745872 h 895050"/>
              <a:gd name="connsiteX8" fmla="*/ 0 w 7609743"/>
              <a:gd name="connsiteY8" fmla="*/ 149178 h 8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743" h="895050">
                <a:moveTo>
                  <a:pt x="0" y="149178"/>
                </a:moveTo>
                <a:cubicBezTo>
                  <a:pt x="0" y="66789"/>
                  <a:pt x="66789" y="0"/>
                  <a:pt x="149178" y="0"/>
                </a:cubicBezTo>
                <a:lnTo>
                  <a:pt x="7460565" y="0"/>
                </a:lnTo>
                <a:cubicBezTo>
                  <a:pt x="7542954" y="0"/>
                  <a:pt x="7609743" y="66789"/>
                  <a:pt x="7609743" y="149178"/>
                </a:cubicBezTo>
                <a:lnTo>
                  <a:pt x="7609743" y="745872"/>
                </a:lnTo>
                <a:cubicBezTo>
                  <a:pt x="7609743" y="828261"/>
                  <a:pt x="7542954" y="895050"/>
                  <a:pt x="7460565" y="895050"/>
                </a:cubicBezTo>
                <a:lnTo>
                  <a:pt x="149178" y="895050"/>
                </a:lnTo>
                <a:cubicBezTo>
                  <a:pt x="66789" y="895050"/>
                  <a:pt x="0" y="828261"/>
                  <a:pt x="0" y="745872"/>
                </a:cubicBezTo>
                <a:lnTo>
                  <a:pt x="0" y="14917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8463" tIns="108463" rIns="108463" bIns="1084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Учет потребностей последующей автоматизации процесса формирования и управления программами</a:t>
            </a:r>
            <a:endParaRPr lang="ru-RU" sz="1700" b="1" kern="1200" dirty="0"/>
          </a:p>
        </p:txBody>
      </p:sp>
      <p:pic>
        <p:nvPicPr>
          <p:cNvPr id="7173" name="Picture 5" descr="D:\БФТ\2014\Презентация Открытый бюджет\logi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5036"/>
            <a:ext cx="1418180" cy="14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БФТ\2014\Презентация\blue_arro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" y="270892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БФТ\2014\Презентация\rocket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2612">
            <a:off x="432045" y="5149924"/>
            <a:ext cx="1430988" cy="15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610798" cy="7838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Конструктор муниципальных программ – автоматизация процесса разработки программ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11354" b="13107"/>
          <a:stretch/>
        </p:blipFill>
        <p:spPr>
          <a:xfrm>
            <a:off x="0" y="1988840"/>
            <a:ext cx="9144000" cy="3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БФТ\2014\Презентация\internet_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21730" cy="10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системы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835696" y="1053316"/>
            <a:ext cx="6984775" cy="1223556"/>
          </a:xfrm>
          <a:custGeom>
            <a:avLst/>
            <a:gdLst>
              <a:gd name="connsiteX0" fmla="*/ 0 w 6984775"/>
              <a:gd name="connsiteY0" fmla="*/ 179830 h 1078959"/>
              <a:gd name="connsiteX1" fmla="*/ 179830 w 6984775"/>
              <a:gd name="connsiteY1" fmla="*/ 0 h 1078959"/>
              <a:gd name="connsiteX2" fmla="*/ 6804945 w 6984775"/>
              <a:gd name="connsiteY2" fmla="*/ 0 h 1078959"/>
              <a:gd name="connsiteX3" fmla="*/ 6984775 w 6984775"/>
              <a:gd name="connsiteY3" fmla="*/ 179830 h 1078959"/>
              <a:gd name="connsiteX4" fmla="*/ 6984775 w 6984775"/>
              <a:gd name="connsiteY4" fmla="*/ 899129 h 1078959"/>
              <a:gd name="connsiteX5" fmla="*/ 6804945 w 6984775"/>
              <a:gd name="connsiteY5" fmla="*/ 1078959 h 1078959"/>
              <a:gd name="connsiteX6" fmla="*/ 179830 w 6984775"/>
              <a:gd name="connsiteY6" fmla="*/ 1078959 h 1078959"/>
              <a:gd name="connsiteX7" fmla="*/ 0 w 6984775"/>
              <a:gd name="connsiteY7" fmla="*/ 899129 h 1078959"/>
              <a:gd name="connsiteX8" fmla="*/ 0 w 6984775"/>
              <a:gd name="connsiteY8" fmla="*/ 179830 h 107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4775" h="1078959">
                <a:moveTo>
                  <a:pt x="0" y="179830"/>
                </a:moveTo>
                <a:cubicBezTo>
                  <a:pt x="0" y="80513"/>
                  <a:pt x="80513" y="0"/>
                  <a:pt x="179830" y="0"/>
                </a:cubicBezTo>
                <a:lnTo>
                  <a:pt x="6804945" y="0"/>
                </a:lnTo>
                <a:cubicBezTo>
                  <a:pt x="6904262" y="0"/>
                  <a:pt x="6984775" y="80513"/>
                  <a:pt x="6984775" y="179830"/>
                </a:cubicBezTo>
                <a:lnTo>
                  <a:pt x="6984775" y="899129"/>
                </a:lnTo>
                <a:cubicBezTo>
                  <a:pt x="6984775" y="998446"/>
                  <a:pt x="6904262" y="1078959"/>
                  <a:pt x="6804945" y="1078959"/>
                </a:cubicBezTo>
                <a:lnTo>
                  <a:pt x="179830" y="1078959"/>
                </a:lnTo>
                <a:cubicBezTo>
                  <a:pt x="80513" y="1078959"/>
                  <a:pt x="0" y="998446"/>
                  <a:pt x="0" y="899129"/>
                </a:cubicBezTo>
                <a:lnTo>
                  <a:pt x="0" y="17983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1250" tIns="121250" rIns="121250" bIns="12125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bg1"/>
                </a:solidFill>
              </a:rPr>
              <a:t>КОНСТРУКТОР ПРОГРАММ  - многопользовательская система, обеспечивающая автоматизацию процесса разработки муниципальных программ на основе настраиваемых шаблонов и баз данных параметров программ 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971601" y="2546724"/>
            <a:ext cx="6984775" cy="558240"/>
          </a:xfrm>
          <a:custGeom>
            <a:avLst/>
            <a:gdLst>
              <a:gd name="connsiteX0" fmla="*/ 0 w 7509829"/>
              <a:gd name="connsiteY0" fmla="*/ 0 h 558240"/>
              <a:gd name="connsiteX1" fmla="*/ 7509829 w 7509829"/>
              <a:gd name="connsiteY1" fmla="*/ 0 h 558240"/>
              <a:gd name="connsiteX2" fmla="*/ 7509829 w 7509829"/>
              <a:gd name="connsiteY2" fmla="*/ 558240 h 558240"/>
              <a:gd name="connsiteX3" fmla="*/ 0 w 7509829"/>
              <a:gd name="connsiteY3" fmla="*/ 558240 h 558240"/>
              <a:gd name="connsiteX4" fmla="*/ 0 w 7509829"/>
              <a:gd name="connsiteY4" fmla="*/ 0 h 5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9829" h="558240">
                <a:moveTo>
                  <a:pt x="0" y="0"/>
                </a:moveTo>
                <a:lnTo>
                  <a:pt x="7509829" y="0"/>
                </a:lnTo>
                <a:lnTo>
                  <a:pt x="7509829" y="558240"/>
                </a:lnTo>
                <a:lnTo>
                  <a:pt x="0" y="5582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43103" tIns="43180" rIns="43180" bIns="43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solidFill>
                  <a:schemeClr val="tx1"/>
                </a:solidFill>
              </a:rPr>
              <a:t>Простой и понятный пошаговый веб-интерфейс</a:t>
            </a:r>
            <a:endParaRPr lang="ru-RU" sz="1700" kern="12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971601" y="3383817"/>
            <a:ext cx="6984775" cy="558240"/>
          </a:xfrm>
          <a:custGeom>
            <a:avLst/>
            <a:gdLst>
              <a:gd name="connsiteX0" fmla="*/ 0 w 7109810"/>
              <a:gd name="connsiteY0" fmla="*/ 0 h 558240"/>
              <a:gd name="connsiteX1" fmla="*/ 7109810 w 7109810"/>
              <a:gd name="connsiteY1" fmla="*/ 0 h 558240"/>
              <a:gd name="connsiteX2" fmla="*/ 7109810 w 7109810"/>
              <a:gd name="connsiteY2" fmla="*/ 558240 h 558240"/>
              <a:gd name="connsiteX3" fmla="*/ 0 w 7109810"/>
              <a:gd name="connsiteY3" fmla="*/ 558240 h 558240"/>
              <a:gd name="connsiteX4" fmla="*/ 0 w 7109810"/>
              <a:gd name="connsiteY4" fmla="*/ 0 h 5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9810" h="558240">
                <a:moveTo>
                  <a:pt x="0" y="0"/>
                </a:moveTo>
                <a:lnTo>
                  <a:pt x="7109810" y="0"/>
                </a:lnTo>
                <a:lnTo>
                  <a:pt x="7109810" y="558240"/>
                </a:lnTo>
                <a:lnTo>
                  <a:pt x="0" y="5582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43103" tIns="43180" rIns="43180" bIns="43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solidFill>
                  <a:schemeClr val="tx1"/>
                </a:solidFill>
              </a:rPr>
              <a:t>«Облачный» доступ к базе знаний других пользователей</a:t>
            </a:r>
            <a:endParaRPr lang="ru-RU" sz="1700" kern="1200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971601" y="4220910"/>
            <a:ext cx="6984775" cy="558240"/>
          </a:xfrm>
          <a:custGeom>
            <a:avLst/>
            <a:gdLst>
              <a:gd name="connsiteX0" fmla="*/ 0 w 6987037"/>
              <a:gd name="connsiteY0" fmla="*/ 0 h 558240"/>
              <a:gd name="connsiteX1" fmla="*/ 6987037 w 6987037"/>
              <a:gd name="connsiteY1" fmla="*/ 0 h 558240"/>
              <a:gd name="connsiteX2" fmla="*/ 6987037 w 6987037"/>
              <a:gd name="connsiteY2" fmla="*/ 558240 h 558240"/>
              <a:gd name="connsiteX3" fmla="*/ 0 w 6987037"/>
              <a:gd name="connsiteY3" fmla="*/ 558240 h 558240"/>
              <a:gd name="connsiteX4" fmla="*/ 0 w 6987037"/>
              <a:gd name="connsiteY4" fmla="*/ 0 h 5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7037" h="558240">
                <a:moveTo>
                  <a:pt x="0" y="0"/>
                </a:moveTo>
                <a:lnTo>
                  <a:pt x="6987037" y="0"/>
                </a:lnTo>
                <a:lnTo>
                  <a:pt x="6987037" y="558240"/>
                </a:lnTo>
                <a:lnTo>
                  <a:pt x="0" y="5582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43103" tIns="43180" rIns="43180" bIns="43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solidFill>
                  <a:schemeClr val="tx1"/>
                </a:solidFill>
              </a:rPr>
              <a:t>Облегчение работы по формированию системы целеполагания программы на основе встроенных справочников</a:t>
            </a:r>
            <a:endParaRPr lang="ru-RU" sz="1700" kern="12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971601" y="5058003"/>
            <a:ext cx="6984775" cy="558240"/>
          </a:xfrm>
          <a:custGeom>
            <a:avLst/>
            <a:gdLst>
              <a:gd name="connsiteX0" fmla="*/ 0 w 7109810"/>
              <a:gd name="connsiteY0" fmla="*/ 0 h 558240"/>
              <a:gd name="connsiteX1" fmla="*/ 7109810 w 7109810"/>
              <a:gd name="connsiteY1" fmla="*/ 0 h 558240"/>
              <a:gd name="connsiteX2" fmla="*/ 7109810 w 7109810"/>
              <a:gd name="connsiteY2" fmla="*/ 558240 h 558240"/>
              <a:gd name="connsiteX3" fmla="*/ 0 w 7109810"/>
              <a:gd name="connsiteY3" fmla="*/ 558240 h 558240"/>
              <a:gd name="connsiteX4" fmla="*/ 0 w 7109810"/>
              <a:gd name="connsiteY4" fmla="*/ 0 h 5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9810" h="558240">
                <a:moveTo>
                  <a:pt x="0" y="0"/>
                </a:moveTo>
                <a:lnTo>
                  <a:pt x="7109810" y="0"/>
                </a:lnTo>
                <a:lnTo>
                  <a:pt x="7109810" y="558240"/>
                </a:lnTo>
                <a:lnTo>
                  <a:pt x="0" y="5582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43103" tIns="43180" rIns="43180" bIns="43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solidFill>
                  <a:schemeClr val="tx1"/>
                </a:solidFill>
              </a:rPr>
              <a:t>Возможность формирования проекта программы на основе базового шаблона текстовой части и приложений</a:t>
            </a:r>
            <a:endParaRPr lang="ru-RU" sz="1700" kern="1200" dirty="0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971601" y="5895096"/>
            <a:ext cx="6984775" cy="558240"/>
          </a:xfrm>
          <a:custGeom>
            <a:avLst/>
            <a:gdLst>
              <a:gd name="connsiteX0" fmla="*/ 0 w 7509829"/>
              <a:gd name="connsiteY0" fmla="*/ 0 h 558240"/>
              <a:gd name="connsiteX1" fmla="*/ 7509829 w 7509829"/>
              <a:gd name="connsiteY1" fmla="*/ 0 h 558240"/>
              <a:gd name="connsiteX2" fmla="*/ 7509829 w 7509829"/>
              <a:gd name="connsiteY2" fmla="*/ 558240 h 558240"/>
              <a:gd name="connsiteX3" fmla="*/ 0 w 7509829"/>
              <a:gd name="connsiteY3" fmla="*/ 558240 h 558240"/>
              <a:gd name="connsiteX4" fmla="*/ 0 w 7509829"/>
              <a:gd name="connsiteY4" fmla="*/ 0 h 5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9829" h="558240">
                <a:moveTo>
                  <a:pt x="0" y="0"/>
                </a:moveTo>
                <a:lnTo>
                  <a:pt x="7509829" y="0"/>
                </a:lnTo>
                <a:lnTo>
                  <a:pt x="7509829" y="558240"/>
                </a:lnTo>
                <a:lnTo>
                  <a:pt x="0" y="5582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43103" tIns="43180" rIns="43180" bIns="43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solidFill>
                  <a:schemeClr val="tx1"/>
                </a:solidFill>
              </a:rPr>
              <a:t>Возможность экспорта в текстовый редактор или систему           АЦК-Планирование</a:t>
            </a:r>
            <a:endParaRPr lang="ru-RU" sz="1700" kern="1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БФТ\2014\Презентация\90755c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1250961" cy="12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БФТ\2014\Презентация Открытый бюджет\334059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5638"/>
            <a:ext cx="1147538" cy="11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БФТ\2014\Презентация Открытый бюджет\Pas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10" y="4854110"/>
            <a:ext cx="1167178" cy="11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БФТ\2014\Презентация\leap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3" y="5594758"/>
            <a:ext cx="1105395" cy="11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справочники конструктора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907705" y="980728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1)	Сферы реализации программы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907705" y="1518165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2)	Основные типичные проблемы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195736" y="2033582"/>
            <a:ext cx="6840760" cy="583740"/>
          </a:xfrm>
          <a:custGeom>
            <a:avLst/>
            <a:gdLst>
              <a:gd name="connsiteX0" fmla="*/ 0 w 7128791"/>
              <a:gd name="connsiteY0" fmla="*/ 0 h 583740"/>
              <a:gd name="connsiteX1" fmla="*/ 7128791 w 7128791"/>
              <a:gd name="connsiteY1" fmla="*/ 0 h 583740"/>
              <a:gd name="connsiteX2" fmla="*/ 7128791 w 7128791"/>
              <a:gd name="connsiteY2" fmla="*/ 583740 h 583740"/>
              <a:gd name="connsiteX3" fmla="*/ 0 w 7128791"/>
              <a:gd name="connsiteY3" fmla="*/ 583740 h 583740"/>
              <a:gd name="connsiteX4" fmla="*/ 0 w 7128791"/>
              <a:gd name="connsiteY4" fmla="*/ 0 h 5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791" h="583740">
                <a:moveTo>
                  <a:pt x="0" y="0"/>
                </a:moveTo>
                <a:lnTo>
                  <a:pt x="7128791" y="0"/>
                </a:lnTo>
                <a:lnTo>
                  <a:pt x="7128791" y="583740"/>
                </a:lnTo>
                <a:lnTo>
                  <a:pt x="0" y="5837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339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800" b="1" kern="1200" dirty="0" smtClean="0">
                <a:solidFill>
                  <a:schemeClr val="tx1"/>
                </a:solidFill>
              </a:rPr>
              <a:t>перечень основных проблем программы</a:t>
            </a:r>
            <a:endParaRPr lang="ru-RU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800" b="1" kern="1200" dirty="0" smtClean="0">
                <a:solidFill>
                  <a:schemeClr val="tx1"/>
                </a:solidFill>
              </a:rPr>
              <a:t>перечень детализированных проблем подпрограмм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07705" y="2721289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3)	Подпрограммы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907705" y="3265394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4)	Цели и задачи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907705" y="3812866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5)	Основные показатели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195736" y="4334154"/>
            <a:ext cx="6840760" cy="583740"/>
          </a:xfrm>
          <a:custGeom>
            <a:avLst/>
            <a:gdLst>
              <a:gd name="connsiteX0" fmla="*/ 0 w 7128791"/>
              <a:gd name="connsiteY0" fmla="*/ 0 h 583740"/>
              <a:gd name="connsiteX1" fmla="*/ 7128791 w 7128791"/>
              <a:gd name="connsiteY1" fmla="*/ 0 h 583740"/>
              <a:gd name="connsiteX2" fmla="*/ 7128791 w 7128791"/>
              <a:gd name="connsiteY2" fmla="*/ 583740 h 583740"/>
              <a:gd name="connsiteX3" fmla="*/ 0 w 7128791"/>
              <a:gd name="connsiteY3" fmla="*/ 583740 h 583740"/>
              <a:gd name="connsiteX4" fmla="*/ 0 w 7128791"/>
              <a:gd name="connsiteY4" fmla="*/ 0 h 5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791" h="583740">
                <a:moveTo>
                  <a:pt x="0" y="0"/>
                </a:moveTo>
                <a:lnTo>
                  <a:pt x="7128791" y="0"/>
                </a:lnTo>
                <a:lnTo>
                  <a:pt x="7128791" y="583740"/>
                </a:lnTo>
                <a:lnTo>
                  <a:pt x="0" y="5837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339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800" b="1" kern="1200" dirty="0" smtClean="0">
                <a:solidFill>
                  <a:schemeClr val="tx1"/>
                </a:solidFill>
              </a:rPr>
              <a:t>перечень показателей непосредственного результата </a:t>
            </a:r>
            <a:endParaRPr lang="ru-RU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ru-RU" sz="1800" b="1" kern="1200" dirty="0" smtClean="0">
                <a:solidFill>
                  <a:schemeClr val="tx1"/>
                </a:solidFill>
              </a:rPr>
              <a:t>перечень показателей конечного результата 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907705" y="5002442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smtClean="0">
                <a:solidFill>
                  <a:srgbClr val="002060"/>
                </a:solidFill>
              </a:rPr>
              <a:t>6)	Основные мероприятия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07705" y="5552418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7)	Риски и меры управления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907705" y="6128482"/>
            <a:ext cx="6840760" cy="449280"/>
          </a:xfrm>
          <a:custGeom>
            <a:avLst/>
            <a:gdLst>
              <a:gd name="connsiteX0" fmla="*/ 0 w 7128791"/>
              <a:gd name="connsiteY0" fmla="*/ 74881 h 449280"/>
              <a:gd name="connsiteX1" fmla="*/ 74881 w 7128791"/>
              <a:gd name="connsiteY1" fmla="*/ 0 h 449280"/>
              <a:gd name="connsiteX2" fmla="*/ 7053910 w 7128791"/>
              <a:gd name="connsiteY2" fmla="*/ 0 h 449280"/>
              <a:gd name="connsiteX3" fmla="*/ 7128791 w 7128791"/>
              <a:gd name="connsiteY3" fmla="*/ 74881 h 449280"/>
              <a:gd name="connsiteX4" fmla="*/ 7128791 w 7128791"/>
              <a:gd name="connsiteY4" fmla="*/ 374399 h 449280"/>
              <a:gd name="connsiteX5" fmla="*/ 7053910 w 7128791"/>
              <a:gd name="connsiteY5" fmla="*/ 449280 h 449280"/>
              <a:gd name="connsiteX6" fmla="*/ 74881 w 7128791"/>
              <a:gd name="connsiteY6" fmla="*/ 449280 h 449280"/>
              <a:gd name="connsiteX7" fmla="*/ 0 w 7128791"/>
              <a:gd name="connsiteY7" fmla="*/ 374399 h 449280"/>
              <a:gd name="connsiteX8" fmla="*/ 0 w 7128791"/>
              <a:gd name="connsiteY8" fmla="*/ 74881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1" h="449280">
                <a:moveTo>
                  <a:pt x="0" y="74881"/>
                </a:moveTo>
                <a:cubicBezTo>
                  <a:pt x="0" y="33525"/>
                  <a:pt x="33525" y="0"/>
                  <a:pt x="74881" y="0"/>
                </a:cubicBezTo>
                <a:lnTo>
                  <a:pt x="7053910" y="0"/>
                </a:lnTo>
                <a:cubicBezTo>
                  <a:pt x="7095266" y="0"/>
                  <a:pt x="7128791" y="33525"/>
                  <a:pt x="7128791" y="74881"/>
                </a:cubicBezTo>
                <a:lnTo>
                  <a:pt x="7128791" y="374399"/>
                </a:lnTo>
                <a:cubicBezTo>
                  <a:pt x="7128791" y="415755"/>
                  <a:pt x="7095266" y="449280"/>
                  <a:pt x="7053910" y="449280"/>
                </a:cubicBezTo>
                <a:lnTo>
                  <a:pt x="74881" y="449280"/>
                </a:lnTo>
                <a:cubicBezTo>
                  <a:pt x="33525" y="449280"/>
                  <a:pt x="0" y="415755"/>
                  <a:pt x="0" y="374399"/>
                </a:cubicBezTo>
                <a:lnTo>
                  <a:pt x="0" y="748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0512" tIns="90512" rIns="90512" bIns="9051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8)         Шаблоны программы и табличных приложений</a:t>
            </a:r>
            <a:endParaRPr lang="ru-RU" sz="18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BFT">
      <a:dk1>
        <a:srgbClr val="002060"/>
      </a:dk1>
      <a:lt1>
        <a:srgbClr val="FFFFFF"/>
      </a:lt1>
      <a:dk2>
        <a:srgbClr val="000000"/>
      </a:dk2>
      <a:lt2>
        <a:srgbClr val="FF0000"/>
      </a:lt2>
      <a:accent1>
        <a:srgbClr val="FCDDD0"/>
      </a:accent1>
      <a:accent2>
        <a:srgbClr val="F8BEA7"/>
      </a:accent2>
      <a:accent3>
        <a:srgbClr val="E30613"/>
      </a:accent3>
      <a:accent4>
        <a:srgbClr val="9BC5EA"/>
      </a:accent4>
      <a:accent5>
        <a:srgbClr val="005598"/>
      </a:accent5>
      <a:accent6>
        <a:srgbClr val="002D59"/>
      </a:accent6>
      <a:hlink>
        <a:srgbClr val="FF0000"/>
      </a:hlink>
      <a:folHlink>
        <a:srgbClr val="002D5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BFT">
      <a:dk1>
        <a:srgbClr val="002060"/>
      </a:dk1>
      <a:lt1>
        <a:srgbClr val="FFFFFF"/>
      </a:lt1>
      <a:dk2>
        <a:srgbClr val="000000"/>
      </a:dk2>
      <a:lt2>
        <a:srgbClr val="FF0000"/>
      </a:lt2>
      <a:accent1>
        <a:srgbClr val="FCDDD0"/>
      </a:accent1>
      <a:accent2>
        <a:srgbClr val="F8BEA7"/>
      </a:accent2>
      <a:accent3>
        <a:srgbClr val="E30613"/>
      </a:accent3>
      <a:accent4>
        <a:srgbClr val="9BC5EA"/>
      </a:accent4>
      <a:accent5>
        <a:srgbClr val="005598"/>
      </a:accent5>
      <a:accent6>
        <a:srgbClr val="002D59"/>
      </a:accent6>
      <a:hlink>
        <a:srgbClr val="FF0000"/>
      </a:hlink>
      <a:folHlink>
        <a:srgbClr val="002D5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BFT">
      <a:dk1>
        <a:srgbClr val="002060"/>
      </a:dk1>
      <a:lt1>
        <a:srgbClr val="FFFFFF"/>
      </a:lt1>
      <a:dk2>
        <a:srgbClr val="000000"/>
      </a:dk2>
      <a:lt2>
        <a:srgbClr val="FF0000"/>
      </a:lt2>
      <a:accent1>
        <a:srgbClr val="FCDDD0"/>
      </a:accent1>
      <a:accent2>
        <a:srgbClr val="F8BEA7"/>
      </a:accent2>
      <a:accent3>
        <a:srgbClr val="E30613"/>
      </a:accent3>
      <a:accent4>
        <a:srgbClr val="9BC5EA"/>
      </a:accent4>
      <a:accent5>
        <a:srgbClr val="005598"/>
      </a:accent5>
      <a:accent6>
        <a:srgbClr val="002D59"/>
      </a:accent6>
      <a:hlink>
        <a:srgbClr val="FF0000"/>
      </a:hlink>
      <a:folHlink>
        <a:srgbClr val="002D5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22319</TotalTime>
  <Words>571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1_Тема Office</vt:lpstr>
      <vt:lpstr>2_Тема Office</vt:lpstr>
      <vt:lpstr>3_Тема Office</vt:lpstr>
      <vt:lpstr>Использование автоматизированного инструментария при формировании муниципальных программ: практическая помощь муниципальным образованиям</vt:lpstr>
      <vt:lpstr>Темпы перехода на программный бюджет</vt:lpstr>
      <vt:lpstr>Специфика стартовых условий  перехода на программный бюджет  для муниципальных образований</vt:lpstr>
      <vt:lpstr>Опыт бфт по консультационному сопровождению перехода на программный  бюджет в муниципальных образованиях республики коми</vt:lpstr>
      <vt:lpstr>Факторы, необходимые для перехода муниципальных образований  на программный бюджет</vt:lpstr>
      <vt:lpstr>Преимущества подхода бфт для клиентов</vt:lpstr>
      <vt:lpstr>Конструктор муниципальных программ – автоматизация процесса разработки программ</vt:lpstr>
      <vt:lpstr>Назначение системы</vt:lpstr>
      <vt:lpstr>Основные справочники конструктора</vt:lpstr>
      <vt:lpstr>функционал конструктора</vt:lpstr>
      <vt:lpstr>Возможности пользователя</vt:lpstr>
      <vt:lpstr>Выбор наименования программы и срока действия</vt:lpstr>
      <vt:lpstr>Определение основных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программ – это: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проектов по стратегированию и переходу на программный бюджет в муниципальных образованиях республики коми в 2013 году</dc:title>
  <dc:creator>OfficeUSER</dc:creator>
  <cp:lastModifiedBy>OfficeUSER</cp:lastModifiedBy>
  <cp:revision>63</cp:revision>
  <dcterms:created xsi:type="dcterms:W3CDTF">2014-03-03T08:38:24Z</dcterms:created>
  <dcterms:modified xsi:type="dcterms:W3CDTF">2014-05-14T14:25:54Z</dcterms:modified>
</cp:coreProperties>
</file>