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520" r:id="rId1"/>
  </p:sldMasterIdLst>
  <p:notesMasterIdLst>
    <p:notesMasterId r:id="rId89"/>
  </p:notesMasterIdLst>
  <p:handoutMasterIdLst>
    <p:handoutMasterId r:id="rId90"/>
  </p:handoutMasterIdLst>
  <p:sldIdLst>
    <p:sldId id="2359" r:id="rId2"/>
    <p:sldId id="2548" r:id="rId3"/>
    <p:sldId id="2599" r:id="rId4"/>
    <p:sldId id="2551" r:id="rId5"/>
    <p:sldId id="2553" r:id="rId6"/>
    <p:sldId id="2554" r:id="rId7"/>
    <p:sldId id="2607" r:id="rId8"/>
    <p:sldId id="2555" r:id="rId9"/>
    <p:sldId id="2600" r:id="rId10"/>
    <p:sldId id="2602" r:id="rId11"/>
    <p:sldId id="2556" r:id="rId12"/>
    <p:sldId id="2557" r:id="rId13"/>
    <p:sldId id="2574" r:id="rId14"/>
    <p:sldId id="2558" r:id="rId15"/>
    <p:sldId id="2596" r:id="rId16"/>
    <p:sldId id="2603" r:id="rId17"/>
    <p:sldId id="2604" r:id="rId18"/>
    <p:sldId id="2562" r:id="rId19"/>
    <p:sldId id="2563" r:id="rId20"/>
    <p:sldId id="2565" r:id="rId21"/>
    <p:sldId id="2566" r:id="rId22"/>
    <p:sldId id="2567" r:id="rId23"/>
    <p:sldId id="2568" r:id="rId24"/>
    <p:sldId id="2569" r:id="rId25"/>
    <p:sldId id="2570" r:id="rId26"/>
    <p:sldId id="2571" r:id="rId27"/>
    <p:sldId id="2605" r:id="rId28"/>
    <p:sldId id="2396" r:id="rId29"/>
    <p:sldId id="2343" r:id="rId30"/>
    <p:sldId id="2462" r:id="rId31"/>
    <p:sldId id="2463" r:id="rId32"/>
    <p:sldId id="2464" r:id="rId33"/>
    <p:sldId id="2573" r:id="rId34"/>
    <p:sldId id="2586" r:id="rId35"/>
    <p:sldId id="2584" r:id="rId36"/>
    <p:sldId id="2585" r:id="rId37"/>
    <p:sldId id="2577" r:id="rId38"/>
    <p:sldId id="2578" r:id="rId39"/>
    <p:sldId id="2591" r:id="rId40"/>
    <p:sldId id="2579" r:id="rId41"/>
    <p:sldId id="2580" r:id="rId42"/>
    <p:sldId id="2581" r:id="rId43"/>
    <p:sldId id="2582" r:id="rId44"/>
    <p:sldId id="2583" r:id="rId45"/>
    <p:sldId id="2344" r:id="rId46"/>
    <p:sldId id="2412" r:id="rId47"/>
    <p:sldId id="2587" r:id="rId48"/>
    <p:sldId id="2588" r:id="rId49"/>
    <p:sldId id="2589" r:id="rId50"/>
    <p:sldId id="2572" r:id="rId51"/>
    <p:sldId id="2421" r:id="rId52"/>
    <p:sldId id="2443" r:id="rId53"/>
    <p:sldId id="2423" r:id="rId54"/>
    <p:sldId id="2424" r:id="rId55"/>
    <p:sldId id="2425" r:id="rId56"/>
    <p:sldId id="2428" r:id="rId57"/>
    <p:sldId id="2426" r:id="rId58"/>
    <p:sldId id="2427" r:id="rId59"/>
    <p:sldId id="2433" r:id="rId60"/>
    <p:sldId id="2468" r:id="rId61"/>
    <p:sldId id="2434" r:id="rId62"/>
    <p:sldId id="2436" r:id="rId63"/>
    <p:sldId id="2435" r:id="rId64"/>
    <p:sldId id="2437" r:id="rId65"/>
    <p:sldId id="2469" r:id="rId66"/>
    <p:sldId id="2470" r:id="rId67"/>
    <p:sldId id="2477" r:id="rId68"/>
    <p:sldId id="2471" r:id="rId69"/>
    <p:sldId id="2472" r:id="rId70"/>
    <p:sldId id="2473" r:id="rId71"/>
    <p:sldId id="2474" r:id="rId72"/>
    <p:sldId id="2438" r:id="rId73"/>
    <p:sldId id="2439" r:id="rId74"/>
    <p:sldId id="2440" r:id="rId75"/>
    <p:sldId id="2442" r:id="rId76"/>
    <p:sldId id="2608" r:id="rId77"/>
    <p:sldId id="2456" r:id="rId78"/>
    <p:sldId id="2476" r:id="rId79"/>
    <p:sldId id="2457" r:id="rId80"/>
    <p:sldId id="2458" r:id="rId81"/>
    <p:sldId id="2459" r:id="rId82"/>
    <p:sldId id="2460" r:id="rId83"/>
    <p:sldId id="2467" r:id="rId84"/>
    <p:sldId id="2592" r:id="rId85"/>
    <p:sldId id="2593" r:id="rId86"/>
    <p:sldId id="2595" r:id="rId87"/>
    <p:sldId id="2461" r:id="rId88"/>
  </p:sldIdLst>
  <p:sldSz cx="9906000" cy="6858000" type="A4"/>
  <p:notesSz cx="6797675" cy="9874250"/>
  <p:defaultTextStyle>
    <a:defPPr>
      <a:defRPr lang="ru-RU"/>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EC0"/>
    <a:srgbClr val="ECD2CE"/>
    <a:srgbClr val="F9F1F8"/>
    <a:srgbClr val="FF5353"/>
    <a:srgbClr val="ED7A33"/>
    <a:srgbClr val="7EC234"/>
    <a:srgbClr val="7B0C03"/>
    <a:srgbClr val="CD6C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76784" autoAdjust="0"/>
  </p:normalViewPr>
  <p:slideViewPr>
    <p:cSldViewPr snapToGrid="0" showGuides="1">
      <p:cViewPr>
        <p:scale>
          <a:sx n="90" d="100"/>
          <a:sy n="90" d="100"/>
        </p:scale>
        <p:origin x="-72" y="120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9" d="100"/>
          <a:sy n="79" d="100"/>
        </p:scale>
        <p:origin x="-3288" y="258"/>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bwMode="auto">
          <a:xfrm>
            <a:off x="0" y="0"/>
            <a:ext cx="2946576" cy="494187"/>
          </a:xfrm>
          <a:prstGeom prst="rect">
            <a:avLst/>
          </a:prstGeom>
          <a:noFill/>
          <a:ln w="9525">
            <a:noFill/>
            <a:miter lim="800000"/>
            <a:headEnd/>
            <a:tailEnd/>
          </a:ln>
        </p:spPr>
        <p:txBody>
          <a:bodyPr vert="horz" wrap="square" lIns="86569" tIns="43282" rIns="86569" bIns="43282" numCol="1" anchor="t" anchorCtr="0" compatLnSpc="1">
            <a:prstTxWarp prst="textNoShape">
              <a:avLst/>
            </a:prstTxWarp>
          </a:bodyPr>
          <a:lstStyle>
            <a:lvl1pPr defTabSz="863932">
              <a:defRPr sz="1200">
                <a:latin typeface="Arial" pitchFamily="34" charset="0"/>
                <a:cs typeface="+mn-cs"/>
              </a:defRPr>
            </a:lvl1pPr>
          </a:lstStyle>
          <a:p>
            <a:pPr>
              <a:defRPr/>
            </a:pPr>
            <a:endParaRPr lang="ru-RU"/>
          </a:p>
        </p:txBody>
      </p:sp>
      <p:sp>
        <p:nvSpPr>
          <p:cNvPr id="3" name="Дата 2"/>
          <p:cNvSpPr>
            <a:spLocks noGrp="1"/>
          </p:cNvSpPr>
          <p:nvPr>
            <p:ph type="dt" sz="quarter" idx="1"/>
          </p:nvPr>
        </p:nvSpPr>
        <p:spPr bwMode="auto">
          <a:xfrm>
            <a:off x="3849482" y="0"/>
            <a:ext cx="2946575" cy="494187"/>
          </a:xfrm>
          <a:prstGeom prst="rect">
            <a:avLst/>
          </a:prstGeom>
          <a:noFill/>
          <a:ln w="9525">
            <a:noFill/>
            <a:miter lim="800000"/>
            <a:headEnd/>
            <a:tailEnd/>
          </a:ln>
        </p:spPr>
        <p:txBody>
          <a:bodyPr vert="horz" wrap="square" lIns="86569" tIns="43282" rIns="86569" bIns="43282" numCol="1" anchor="t" anchorCtr="0" compatLnSpc="1">
            <a:prstTxWarp prst="textNoShape">
              <a:avLst/>
            </a:prstTxWarp>
          </a:bodyPr>
          <a:lstStyle>
            <a:lvl1pPr algn="r" defTabSz="863932">
              <a:defRPr sz="1200">
                <a:latin typeface="Arial" pitchFamily="34" charset="0"/>
                <a:cs typeface="+mn-cs"/>
              </a:defRPr>
            </a:lvl1pPr>
          </a:lstStyle>
          <a:p>
            <a:pPr>
              <a:defRPr/>
            </a:pPr>
            <a:fld id="{C25E4452-428A-4B70-A3CC-F19F8F5F0476}" type="datetimeFigureOut">
              <a:rPr lang="ru-RU"/>
              <a:pPr>
                <a:defRPr/>
              </a:pPr>
              <a:t>22.10.2015</a:t>
            </a:fld>
            <a:endParaRPr lang="ru-RU" dirty="0"/>
          </a:p>
        </p:txBody>
      </p:sp>
      <p:sp>
        <p:nvSpPr>
          <p:cNvPr id="4" name="Нижний колонтитул 3"/>
          <p:cNvSpPr>
            <a:spLocks noGrp="1"/>
          </p:cNvSpPr>
          <p:nvPr>
            <p:ph type="ftr" sz="quarter" idx="2"/>
          </p:nvPr>
        </p:nvSpPr>
        <p:spPr bwMode="auto">
          <a:xfrm>
            <a:off x="0" y="9378485"/>
            <a:ext cx="2946576" cy="494187"/>
          </a:xfrm>
          <a:prstGeom prst="rect">
            <a:avLst/>
          </a:prstGeom>
          <a:noFill/>
          <a:ln w="9525">
            <a:noFill/>
            <a:miter lim="800000"/>
            <a:headEnd/>
            <a:tailEnd/>
          </a:ln>
        </p:spPr>
        <p:txBody>
          <a:bodyPr vert="horz" wrap="square" lIns="86569" tIns="43282" rIns="86569" bIns="43282" numCol="1" anchor="b" anchorCtr="0" compatLnSpc="1">
            <a:prstTxWarp prst="textNoShape">
              <a:avLst/>
            </a:prstTxWarp>
          </a:bodyPr>
          <a:lstStyle>
            <a:lvl1pPr defTabSz="863932">
              <a:defRPr sz="1200">
                <a:latin typeface="Arial" pitchFamily="34" charset="0"/>
                <a:cs typeface="+mn-cs"/>
              </a:defRPr>
            </a:lvl1pPr>
          </a:lstStyle>
          <a:p>
            <a:pPr>
              <a:defRPr/>
            </a:pPr>
            <a:endParaRPr lang="ru-RU"/>
          </a:p>
        </p:txBody>
      </p:sp>
      <p:sp>
        <p:nvSpPr>
          <p:cNvPr id="5" name="Номер слайда 4"/>
          <p:cNvSpPr>
            <a:spLocks noGrp="1"/>
          </p:cNvSpPr>
          <p:nvPr>
            <p:ph type="sldNum" sz="quarter" idx="3"/>
          </p:nvPr>
        </p:nvSpPr>
        <p:spPr bwMode="auto">
          <a:xfrm>
            <a:off x="3849482" y="9378485"/>
            <a:ext cx="2946575" cy="494187"/>
          </a:xfrm>
          <a:prstGeom prst="rect">
            <a:avLst/>
          </a:prstGeom>
          <a:noFill/>
          <a:ln w="9525">
            <a:noFill/>
            <a:miter lim="800000"/>
            <a:headEnd/>
            <a:tailEnd/>
          </a:ln>
        </p:spPr>
        <p:txBody>
          <a:bodyPr vert="horz" wrap="square" lIns="86569" tIns="43282" rIns="86569" bIns="43282" numCol="1" anchor="b" anchorCtr="0" compatLnSpc="1">
            <a:prstTxWarp prst="textNoShape">
              <a:avLst/>
            </a:prstTxWarp>
          </a:bodyPr>
          <a:lstStyle>
            <a:lvl1pPr algn="r" defTabSz="863932">
              <a:defRPr sz="1200">
                <a:latin typeface="Arial" pitchFamily="34" charset="0"/>
                <a:cs typeface="+mn-cs"/>
              </a:defRPr>
            </a:lvl1pPr>
          </a:lstStyle>
          <a:p>
            <a:pPr>
              <a:defRPr/>
            </a:pPr>
            <a:fld id="{41E48481-41A9-4D12-A99D-56C4F74EDC5F}" type="slidenum">
              <a:rPr lang="ru-RU"/>
              <a:pPr>
                <a:defRPr/>
              </a:pPr>
              <a:t>‹#›</a:t>
            </a:fld>
            <a:endParaRPr lang="ru-RU" dirty="0"/>
          </a:p>
        </p:txBody>
      </p:sp>
    </p:spTree>
    <p:extLst>
      <p:ext uri="{BB962C8B-B14F-4D97-AF65-F5344CB8AC3E}">
        <p14:creationId xmlns:p14="http://schemas.microsoft.com/office/powerpoint/2010/main" val="785892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bwMode="auto">
          <a:xfrm>
            <a:off x="0" y="0"/>
            <a:ext cx="2946576" cy="494187"/>
          </a:xfrm>
          <a:prstGeom prst="rect">
            <a:avLst/>
          </a:prstGeom>
          <a:noFill/>
          <a:ln w="9525">
            <a:noFill/>
            <a:miter lim="800000"/>
            <a:headEnd/>
            <a:tailEnd/>
          </a:ln>
        </p:spPr>
        <p:txBody>
          <a:bodyPr vert="horz" wrap="square" lIns="86700" tIns="43352" rIns="86700" bIns="43352" numCol="1" anchor="t" anchorCtr="0" compatLnSpc="1">
            <a:prstTxWarp prst="textNoShape">
              <a:avLst/>
            </a:prstTxWarp>
          </a:bodyPr>
          <a:lstStyle>
            <a:lvl1pPr defTabSz="863932">
              <a:defRPr sz="1200">
                <a:latin typeface="Calibri" pitchFamily="34" charset="0"/>
                <a:cs typeface="+mn-cs"/>
              </a:defRPr>
            </a:lvl1pPr>
          </a:lstStyle>
          <a:p>
            <a:pPr>
              <a:defRPr/>
            </a:pPr>
            <a:endParaRPr lang="ru-RU"/>
          </a:p>
        </p:txBody>
      </p:sp>
      <p:sp>
        <p:nvSpPr>
          <p:cNvPr id="3" name="Дата 2"/>
          <p:cNvSpPr>
            <a:spLocks noGrp="1"/>
          </p:cNvSpPr>
          <p:nvPr>
            <p:ph type="dt" idx="1"/>
          </p:nvPr>
        </p:nvSpPr>
        <p:spPr bwMode="auto">
          <a:xfrm>
            <a:off x="3849482" y="0"/>
            <a:ext cx="2946575" cy="494187"/>
          </a:xfrm>
          <a:prstGeom prst="rect">
            <a:avLst/>
          </a:prstGeom>
          <a:noFill/>
          <a:ln w="9525">
            <a:noFill/>
            <a:miter lim="800000"/>
            <a:headEnd/>
            <a:tailEnd/>
          </a:ln>
        </p:spPr>
        <p:txBody>
          <a:bodyPr vert="horz" wrap="square" lIns="86700" tIns="43352" rIns="86700" bIns="43352" numCol="1" anchor="t" anchorCtr="0" compatLnSpc="1">
            <a:prstTxWarp prst="textNoShape">
              <a:avLst/>
            </a:prstTxWarp>
          </a:bodyPr>
          <a:lstStyle>
            <a:lvl1pPr algn="r" defTabSz="863932">
              <a:defRPr sz="1200">
                <a:latin typeface="Calibri" pitchFamily="34" charset="0"/>
                <a:cs typeface="+mn-cs"/>
              </a:defRPr>
            </a:lvl1pPr>
          </a:lstStyle>
          <a:p>
            <a:pPr>
              <a:defRPr/>
            </a:pPr>
            <a:fld id="{789EFCF5-ACD2-4B01-8DDA-B38F46D2701A}" type="datetimeFigureOut">
              <a:rPr lang="ru-RU"/>
              <a:pPr>
                <a:defRPr/>
              </a:pPr>
              <a:t>22.10.2015</a:t>
            </a:fld>
            <a:endParaRPr lang="ru-RU" dirty="0"/>
          </a:p>
        </p:txBody>
      </p:sp>
      <p:sp>
        <p:nvSpPr>
          <p:cNvPr id="4" name="Образ слайда 3"/>
          <p:cNvSpPr>
            <a:spLocks noGrp="1" noRot="1" noChangeAspect="1"/>
          </p:cNvSpPr>
          <p:nvPr>
            <p:ph type="sldImg" idx="2"/>
          </p:nvPr>
        </p:nvSpPr>
        <p:spPr>
          <a:xfrm>
            <a:off x="746125" y="741363"/>
            <a:ext cx="5348288" cy="3702050"/>
          </a:xfrm>
          <a:prstGeom prst="rect">
            <a:avLst/>
          </a:prstGeom>
          <a:noFill/>
          <a:ln w="12700">
            <a:solidFill>
              <a:prstClr val="black"/>
            </a:solidFill>
          </a:ln>
        </p:spPr>
        <p:txBody>
          <a:bodyPr vert="horz" lIns="104339" tIns="52172" rIns="104339" bIns="52172" rtlCol="0" anchor="ctr"/>
          <a:lstStyle/>
          <a:p>
            <a:pPr lvl="0"/>
            <a:endParaRPr lang="ru-RU" noProof="0" dirty="0"/>
          </a:p>
        </p:txBody>
      </p:sp>
      <p:sp>
        <p:nvSpPr>
          <p:cNvPr id="5" name="Заметки 4"/>
          <p:cNvSpPr>
            <a:spLocks noGrp="1"/>
          </p:cNvSpPr>
          <p:nvPr>
            <p:ph type="body" sz="quarter" idx="3"/>
          </p:nvPr>
        </p:nvSpPr>
        <p:spPr bwMode="auto">
          <a:xfrm>
            <a:off x="681225" y="4689243"/>
            <a:ext cx="5435226" cy="4444518"/>
          </a:xfrm>
          <a:prstGeom prst="rect">
            <a:avLst/>
          </a:prstGeom>
          <a:noFill/>
          <a:ln w="9525">
            <a:noFill/>
            <a:miter lim="800000"/>
            <a:headEnd/>
            <a:tailEnd/>
          </a:ln>
        </p:spPr>
        <p:txBody>
          <a:bodyPr vert="horz" wrap="square" lIns="86700" tIns="43352" rIns="86700" bIns="43352"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bwMode="auto">
          <a:xfrm>
            <a:off x="0" y="9378485"/>
            <a:ext cx="2946576" cy="494187"/>
          </a:xfrm>
          <a:prstGeom prst="rect">
            <a:avLst/>
          </a:prstGeom>
          <a:noFill/>
          <a:ln w="9525">
            <a:noFill/>
            <a:miter lim="800000"/>
            <a:headEnd/>
            <a:tailEnd/>
          </a:ln>
        </p:spPr>
        <p:txBody>
          <a:bodyPr vert="horz" wrap="square" lIns="86700" tIns="43352" rIns="86700" bIns="43352" numCol="1" anchor="b" anchorCtr="0" compatLnSpc="1">
            <a:prstTxWarp prst="textNoShape">
              <a:avLst/>
            </a:prstTxWarp>
          </a:bodyPr>
          <a:lstStyle>
            <a:lvl1pPr defTabSz="863932">
              <a:defRPr sz="1200">
                <a:latin typeface="Calibri" pitchFamily="34" charset="0"/>
                <a:cs typeface="+mn-cs"/>
              </a:defRPr>
            </a:lvl1pPr>
          </a:lstStyle>
          <a:p>
            <a:pPr>
              <a:defRPr/>
            </a:pPr>
            <a:endParaRPr lang="ru-RU"/>
          </a:p>
        </p:txBody>
      </p:sp>
      <p:sp>
        <p:nvSpPr>
          <p:cNvPr id="7" name="Номер слайда 6"/>
          <p:cNvSpPr>
            <a:spLocks noGrp="1"/>
          </p:cNvSpPr>
          <p:nvPr>
            <p:ph type="sldNum" sz="quarter" idx="5"/>
          </p:nvPr>
        </p:nvSpPr>
        <p:spPr bwMode="auto">
          <a:xfrm>
            <a:off x="3849482" y="9378485"/>
            <a:ext cx="2946575" cy="494187"/>
          </a:xfrm>
          <a:prstGeom prst="rect">
            <a:avLst/>
          </a:prstGeom>
          <a:noFill/>
          <a:ln w="9525">
            <a:noFill/>
            <a:miter lim="800000"/>
            <a:headEnd/>
            <a:tailEnd/>
          </a:ln>
        </p:spPr>
        <p:txBody>
          <a:bodyPr vert="horz" wrap="square" lIns="86700" tIns="43352" rIns="86700" bIns="43352" numCol="1" anchor="b" anchorCtr="0" compatLnSpc="1">
            <a:prstTxWarp prst="textNoShape">
              <a:avLst/>
            </a:prstTxWarp>
          </a:bodyPr>
          <a:lstStyle>
            <a:lvl1pPr algn="r" defTabSz="863932">
              <a:defRPr sz="1200">
                <a:latin typeface="Calibri" pitchFamily="34" charset="0"/>
                <a:cs typeface="+mn-cs"/>
              </a:defRPr>
            </a:lvl1pPr>
          </a:lstStyle>
          <a:p>
            <a:pPr>
              <a:defRPr/>
            </a:pPr>
            <a:fld id="{A2AAE6FE-062E-412A-9F91-5944E224020F}" type="slidenum">
              <a:rPr lang="ru-RU"/>
              <a:pPr>
                <a:defRPr/>
              </a:pPr>
              <a:t>‹#›</a:t>
            </a:fld>
            <a:endParaRPr lang="ru-RU" dirty="0"/>
          </a:p>
        </p:txBody>
      </p:sp>
    </p:spTree>
    <p:extLst>
      <p:ext uri="{BB962C8B-B14F-4D97-AF65-F5344CB8AC3E}">
        <p14:creationId xmlns:p14="http://schemas.microsoft.com/office/powerpoint/2010/main" val="71099547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i="0" u="none" strike="noStrike" kern="1200" baseline="0" dirty="0" smtClean="0">
              <a:solidFill>
                <a:schemeClr val="tx1"/>
              </a:solidFill>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773201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773201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773201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ru-RU" sz="1100" b="1"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defTabSz="915988">
              <a:defRPr>
                <a:solidFill>
                  <a:schemeClr val="tx1"/>
                </a:solidFill>
                <a:latin typeface="Arial" pitchFamily="34" charset="0"/>
              </a:defRPr>
            </a:lvl1pPr>
            <a:lvl2pPr marL="742950" indent="-285750" defTabSz="915988">
              <a:defRPr>
                <a:solidFill>
                  <a:schemeClr val="tx1"/>
                </a:solidFill>
                <a:latin typeface="Arial" pitchFamily="34" charset="0"/>
              </a:defRPr>
            </a:lvl2pPr>
            <a:lvl3pPr marL="1143000" indent="-228600" defTabSz="915988">
              <a:defRPr>
                <a:solidFill>
                  <a:schemeClr val="tx1"/>
                </a:solidFill>
                <a:latin typeface="Arial" pitchFamily="34" charset="0"/>
              </a:defRPr>
            </a:lvl3pPr>
            <a:lvl4pPr marL="1600200" indent="-228600" defTabSz="915988">
              <a:defRPr>
                <a:solidFill>
                  <a:schemeClr val="tx1"/>
                </a:solidFill>
                <a:latin typeface="Arial" pitchFamily="34" charset="0"/>
              </a:defRPr>
            </a:lvl4pPr>
            <a:lvl5pPr marL="2057400" indent="-228600" defTabSz="915988">
              <a:defRPr>
                <a:solidFill>
                  <a:schemeClr val="tx1"/>
                </a:solidFill>
                <a:latin typeface="Arial" pitchFamily="34" charset="0"/>
              </a:defRPr>
            </a:lvl5pPr>
            <a:lvl6pPr marL="2514600" indent="-228600" algn="just" defTabSz="915988" eaLnBrk="0" fontAlgn="base" hangingPunct="0">
              <a:spcBef>
                <a:spcPct val="0"/>
              </a:spcBef>
              <a:spcAft>
                <a:spcPct val="0"/>
              </a:spcAft>
              <a:defRPr>
                <a:solidFill>
                  <a:schemeClr val="tx1"/>
                </a:solidFill>
                <a:latin typeface="Arial" pitchFamily="34" charset="0"/>
              </a:defRPr>
            </a:lvl6pPr>
            <a:lvl7pPr marL="2971800" indent="-228600" algn="just" defTabSz="915988" eaLnBrk="0" fontAlgn="base" hangingPunct="0">
              <a:spcBef>
                <a:spcPct val="0"/>
              </a:spcBef>
              <a:spcAft>
                <a:spcPct val="0"/>
              </a:spcAft>
              <a:defRPr>
                <a:solidFill>
                  <a:schemeClr val="tx1"/>
                </a:solidFill>
                <a:latin typeface="Arial" pitchFamily="34" charset="0"/>
              </a:defRPr>
            </a:lvl7pPr>
            <a:lvl8pPr marL="3429000" indent="-228600" algn="just" defTabSz="915988" eaLnBrk="0" fontAlgn="base" hangingPunct="0">
              <a:spcBef>
                <a:spcPct val="0"/>
              </a:spcBef>
              <a:spcAft>
                <a:spcPct val="0"/>
              </a:spcAft>
              <a:defRPr>
                <a:solidFill>
                  <a:schemeClr val="tx1"/>
                </a:solidFill>
                <a:latin typeface="Arial" pitchFamily="34" charset="0"/>
              </a:defRPr>
            </a:lvl8pPr>
            <a:lvl9pPr marL="3886200" indent="-228600" algn="just" defTabSz="915988" eaLnBrk="0" fontAlgn="base" hangingPunct="0">
              <a:spcBef>
                <a:spcPct val="0"/>
              </a:spcBef>
              <a:spcAft>
                <a:spcPct val="0"/>
              </a:spcAft>
              <a:defRPr>
                <a:solidFill>
                  <a:schemeClr val="tx1"/>
                </a:solidFill>
                <a:latin typeface="Arial" pitchFamily="34" charset="0"/>
              </a:defRPr>
            </a:lvl9pPr>
          </a:lstStyle>
          <a:p>
            <a:fld id="{19E42A4B-77AB-46D5-91A5-22F294CA753B}" type="slidenum">
              <a:rPr lang="ru-RU" altLang="ru-RU" smtClean="0">
                <a:latin typeface="Times New Roman" pitchFamily="18" charset="0"/>
              </a:rPr>
              <a:pPr/>
              <a:t>1</a:t>
            </a:fld>
            <a:endParaRPr lang="ru-RU" altLang="ru-RU" smtClean="0">
              <a:latin typeface="Times New Roman" pitchFamily="18" charset="0"/>
            </a:endParaRPr>
          </a:p>
        </p:txBody>
      </p:sp>
      <p:sp>
        <p:nvSpPr>
          <p:cNvPr id="25603" name="Rectangle 2"/>
          <p:cNvSpPr>
            <a:spLocks noGrp="1" noRot="1" noChangeAspect="1" noChangeArrowheads="1" noTextEdit="1"/>
          </p:cNvSpPr>
          <p:nvPr>
            <p:ph type="sldImg"/>
          </p:nvPr>
        </p:nvSpPr>
        <p:spPr>
          <a:xfrm>
            <a:off x="727075" y="739775"/>
            <a:ext cx="5346700" cy="3703638"/>
          </a:xfrm>
          <a:ln/>
        </p:spPr>
      </p:sp>
      <p:sp>
        <p:nvSpPr>
          <p:cNvPr id="256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algn="ctr"/>
            <a:endParaRPr lang="ru-RU" altLang="ru-RU" sz="13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b="1"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i="0" u="none" strike="noStrike" kern="1200" baseline="0" dirty="0" smtClean="0">
              <a:solidFill>
                <a:schemeClr val="tx1"/>
              </a:solidFill>
              <a:latin typeface="+mn-lt"/>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xfrm>
            <a:off x="28575" y="71438"/>
            <a:ext cx="6729413" cy="4659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xfrm>
            <a:off x="103190" y="4789488"/>
            <a:ext cx="6613525" cy="5084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285750" algn="just">
              <a:spcAft>
                <a:spcPts val="300"/>
              </a:spcAft>
            </a:pPr>
            <a:endParaRPr lang="ru-RU" altLang="ru-RU" smtClean="0">
              <a:latin typeface="Times New Roman" pitchFamily="18" charset="0"/>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sz="1200" kern="1200" dirty="0" smtClean="0">
                <a:solidFill>
                  <a:schemeClr val="tx1"/>
                </a:solidFill>
                <a:effectLst/>
                <a:latin typeface="+mn-lt"/>
                <a:ea typeface="+mn-ea"/>
                <a:cs typeface="+mn-cs"/>
              </a:rPr>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sz="1200" kern="1200" dirty="0" smtClean="0">
                <a:solidFill>
                  <a:schemeClr val="tx1"/>
                </a:solidFill>
                <a:effectLst/>
                <a:latin typeface="+mn-lt"/>
                <a:ea typeface="+mn-ea"/>
                <a:cs typeface="+mn-cs"/>
              </a:rPr>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sz="1200" kern="1200" dirty="0" smtClean="0">
                <a:solidFill>
                  <a:schemeClr val="tx1"/>
                </a:solidFill>
                <a:effectLst/>
                <a:latin typeface="+mn-lt"/>
                <a:ea typeface="+mn-ea"/>
                <a:cs typeface="+mn-cs"/>
              </a:rPr>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sz="1200" kern="1200" dirty="0" smtClean="0">
                <a:solidFill>
                  <a:schemeClr val="tx1"/>
                </a:solidFill>
                <a:effectLst/>
                <a:latin typeface="+mn-lt"/>
                <a:ea typeface="+mn-ea"/>
                <a:cs typeface="+mn-cs"/>
              </a:rPr>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xfrm>
            <a:off x="28575" y="71438"/>
            <a:ext cx="6729413" cy="4659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xfrm>
            <a:off x="103190" y="4789488"/>
            <a:ext cx="6613525" cy="5084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285750" algn="just">
              <a:spcAft>
                <a:spcPts val="300"/>
              </a:spcAft>
            </a:pPr>
            <a:endParaRPr lang="ru-RU" altLang="ru-RU" smtClean="0">
              <a:latin typeface="Times New Roman" pitchFamily="18" charset="0"/>
              <a:cs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xfrm>
            <a:off x="28575" y="71438"/>
            <a:ext cx="6729413" cy="4659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xfrm>
            <a:off x="103190" y="4789488"/>
            <a:ext cx="6613525" cy="5084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285750" algn="just">
              <a:spcAft>
                <a:spcPts val="300"/>
              </a:spcAft>
            </a:pPr>
            <a:endParaRPr lang="ru-RU" altLang="ru-RU" smtClean="0">
              <a:latin typeface="Times New Roman" pitchFamily="18" charset="0"/>
              <a:cs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a:xfrm>
            <a:off x="727075" y="741363"/>
            <a:ext cx="5345113" cy="3702050"/>
          </a:xfrm>
          <a:ln/>
        </p:spPr>
      </p:sp>
      <p:sp>
        <p:nvSpPr>
          <p:cNvPr id="22531" name="Заметки 2"/>
          <p:cNvSpPr>
            <a:spLocks noGrp="1"/>
          </p:cNvSpPr>
          <p:nvPr>
            <p:ph type="body" idx="1"/>
          </p:nvPr>
        </p:nvSpPr>
        <p:spPr>
          <a:xfrm>
            <a:off x="679768" y="4690905"/>
            <a:ext cx="5438140" cy="44415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5" tIns="45513" rIns="91025" bIns="45513"/>
          <a:lstStyle/>
          <a:p>
            <a:pPr algn="just">
              <a:spcBef>
                <a:spcPts val="0"/>
              </a:spcBef>
            </a:pPr>
            <a:endParaRPr lang="ru-RU" sz="1400" i="1" dirty="0" smtClean="0"/>
          </a:p>
        </p:txBody>
      </p:sp>
      <p:sp>
        <p:nvSpPr>
          <p:cNvPr id="4" name="Номер слайда 3"/>
          <p:cNvSpPr txBox="1">
            <a:spLocks noGrp="1"/>
          </p:cNvSpPr>
          <p:nvPr/>
        </p:nvSpPr>
        <p:spPr bwMode="auto">
          <a:xfrm>
            <a:off x="3849345" y="9378635"/>
            <a:ext cx="2946728" cy="4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5" tIns="45513" rIns="91025" bIns="45513" anchor="b"/>
          <a:lstStyle>
            <a:lvl1pPr defTabSz="906463" eaLnBrk="0" hangingPunct="0">
              <a:defRPr>
                <a:solidFill>
                  <a:schemeClr val="tx1"/>
                </a:solidFill>
                <a:latin typeface="Arial" charset="0"/>
              </a:defRPr>
            </a:lvl1pPr>
            <a:lvl2pPr marL="736600" indent="-284163" defTabSz="906463" eaLnBrk="0" hangingPunct="0">
              <a:defRPr>
                <a:solidFill>
                  <a:schemeClr val="tx1"/>
                </a:solidFill>
                <a:latin typeface="Arial" charset="0"/>
              </a:defRPr>
            </a:lvl2pPr>
            <a:lvl3pPr marL="1133475" indent="-227013" defTabSz="906463" eaLnBrk="0" hangingPunct="0">
              <a:defRPr>
                <a:solidFill>
                  <a:schemeClr val="tx1"/>
                </a:solidFill>
                <a:latin typeface="Arial" charset="0"/>
              </a:defRPr>
            </a:lvl3pPr>
            <a:lvl4pPr marL="1585913" indent="-227013" defTabSz="906463" eaLnBrk="0" hangingPunct="0">
              <a:defRPr>
                <a:solidFill>
                  <a:schemeClr val="tx1"/>
                </a:solidFill>
                <a:latin typeface="Arial" charset="0"/>
              </a:defRPr>
            </a:lvl4pPr>
            <a:lvl5pPr marL="2039938" indent="-227013" defTabSz="906463" eaLnBrk="0" hangingPunct="0">
              <a:defRPr>
                <a:solidFill>
                  <a:schemeClr val="tx1"/>
                </a:solidFill>
                <a:latin typeface="Arial" charset="0"/>
              </a:defRPr>
            </a:lvl5pPr>
            <a:lvl6pPr marL="2497138" indent="-227013" defTabSz="906463" eaLnBrk="0" fontAlgn="base" hangingPunct="0">
              <a:spcBef>
                <a:spcPct val="0"/>
              </a:spcBef>
              <a:spcAft>
                <a:spcPct val="0"/>
              </a:spcAft>
              <a:defRPr>
                <a:solidFill>
                  <a:schemeClr val="tx1"/>
                </a:solidFill>
                <a:latin typeface="Arial" charset="0"/>
              </a:defRPr>
            </a:lvl6pPr>
            <a:lvl7pPr marL="2954338" indent="-227013" defTabSz="906463" eaLnBrk="0" fontAlgn="base" hangingPunct="0">
              <a:spcBef>
                <a:spcPct val="0"/>
              </a:spcBef>
              <a:spcAft>
                <a:spcPct val="0"/>
              </a:spcAft>
              <a:defRPr>
                <a:solidFill>
                  <a:schemeClr val="tx1"/>
                </a:solidFill>
                <a:latin typeface="Arial" charset="0"/>
              </a:defRPr>
            </a:lvl7pPr>
            <a:lvl8pPr marL="3411538" indent="-227013" defTabSz="906463" eaLnBrk="0" fontAlgn="base" hangingPunct="0">
              <a:spcBef>
                <a:spcPct val="0"/>
              </a:spcBef>
              <a:spcAft>
                <a:spcPct val="0"/>
              </a:spcAft>
              <a:defRPr>
                <a:solidFill>
                  <a:schemeClr val="tx1"/>
                </a:solidFill>
                <a:latin typeface="Arial" charset="0"/>
              </a:defRPr>
            </a:lvl8pPr>
            <a:lvl9pPr marL="3868738" indent="-227013" defTabSz="906463" eaLnBrk="0" fontAlgn="base" hangingPunct="0">
              <a:spcBef>
                <a:spcPct val="0"/>
              </a:spcBef>
              <a:spcAft>
                <a:spcPct val="0"/>
              </a:spcAft>
              <a:defRPr>
                <a:solidFill>
                  <a:schemeClr val="tx1"/>
                </a:solidFill>
                <a:latin typeface="Arial" charset="0"/>
              </a:defRPr>
            </a:lvl9pPr>
          </a:lstStyle>
          <a:p>
            <a:pPr algn="r" eaLnBrk="1" hangingPunct="1"/>
            <a:fld id="{ABB5894F-DDD3-4B3B-AD74-4A2675D4F272}" type="slidenum">
              <a:rPr lang="ru-RU">
                <a:solidFill>
                  <a:prstClr val="black"/>
                </a:solidFill>
                <a:latin typeface="Calibri" pitchFamily="34" charset="0"/>
                <a:cs typeface="Arial" charset="0"/>
              </a:rPr>
              <a:pPr algn="r" eaLnBrk="1" hangingPunct="1"/>
              <a:t>83</a:t>
            </a:fld>
            <a:endParaRPr lang="ru-RU" dirty="0">
              <a:solidFill>
                <a:prstClr val="black"/>
              </a:solidFill>
              <a:latin typeface="Calibri" pitchFamily="34" charset="0"/>
              <a:cs typeface="Arial" charset="0"/>
            </a:endParaRPr>
          </a:p>
        </p:txBody>
      </p:sp>
      <p:sp>
        <p:nvSpPr>
          <p:cNvPr id="2" name="Номер слайда 1"/>
          <p:cNvSpPr>
            <a:spLocks noGrp="1"/>
          </p:cNvSpPr>
          <p:nvPr>
            <p:ph type="sldNum" sz="quarter" idx="10"/>
          </p:nvPr>
        </p:nvSpPr>
        <p:spPr/>
        <p:txBody>
          <a:bodyPr/>
          <a:lstStyle/>
          <a:p>
            <a:pPr>
              <a:defRPr/>
            </a:pPr>
            <a:fld id="{C3021659-99B9-4FE1-B63F-53011390669A}" type="slidenum">
              <a:rPr lang="ru-RU" smtClean="0"/>
              <a:pPr>
                <a:defRPr/>
              </a:pPr>
              <a:t>83</a:t>
            </a:fld>
            <a:endParaRPr lang="ru-RU"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i="0" u="none" strike="noStrike" kern="1200" baseline="0" dirty="0" smtClean="0">
              <a:solidFill>
                <a:schemeClr val="tx1"/>
              </a:solidFill>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xfrm>
            <a:off x="28575" y="71438"/>
            <a:ext cx="6729413" cy="4659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xfrm>
            <a:off x="103190" y="4789488"/>
            <a:ext cx="6613525" cy="5084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285750" algn="just">
              <a:spcAft>
                <a:spcPts val="300"/>
              </a:spcAft>
            </a:pPr>
            <a:endParaRPr lang="ru-RU" altLang="ru-RU" smtClean="0">
              <a:latin typeface="Times New Roman" pitchFamily="18" charset="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xfrm>
            <a:off x="725488" y="741363"/>
            <a:ext cx="5346700" cy="3702050"/>
          </a:xfrm>
          <a:ln/>
        </p:spPr>
      </p:sp>
      <p:sp>
        <p:nvSpPr>
          <p:cNvPr id="21507" name="Заметки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lstStyle/>
          <a:p>
            <a:pPr>
              <a:defRPr/>
            </a:pPr>
            <a:r>
              <a:rPr lang="ru-RU" dirty="0" smtClean="0">
                <a:latin typeface="+mn-lt"/>
              </a:rPr>
              <a:t> </a:t>
            </a:r>
            <a:endParaRPr lang="ru-RU" altLang="ru-RU" dirty="0" smtClean="0"/>
          </a:p>
        </p:txBody>
      </p:sp>
      <p:sp>
        <p:nvSpPr>
          <p:cNvPr id="31748"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defTabSz="915988">
              <a:defRPr sz="2400">
                <a:solidFill>
                  <a:schemeClr val="tx1"/>
                </a:solidFill>
                <a:latin typeface="Times New Roman" pitchFamily="18" charset="0"/>
              </a:defRPr>
            </a:lvl1pPr>
            <a:lvl2pPr marL="742950" indent="-285750" defTabSz="915988">
              <a:defRPr sz="2400">
                <a:solidFill>
                  <a:schemeClr val="tx1"/>
                </a:solidFill>
                <a:latin typeface="Times New Roman" pitchFamily="18" charset="0"/>
              </a:defRPr>
            </a:lvl2pPr>
            <a:lvl3pPr marL="1143000" indent="-228600" defTabSz="915988">
              <a:defRPr sz="2400">
                <a:solidFill>
                  <a:schemeClr val="tx1"/>
                </a:solidFill>
                <a:latin typeface="Times New Roman" pitchFamily="18" charset="0"/>
              </a:defRPr>
            </a:lvl3pPr>
            <a:lvl4pPr marL="1600200" indent="-228600" defTabSz="915988">
              <a:defRPr sz="2400">
                <a:solidFill>
                  <a:schemeClr val="tx1"/>
                </a:solidFill>
                <a:latin typeface="Times New Roman" pitchFamily="18" charset="0"/>
              </a:defRPr>
            </a:lvl4pPr>
            <a:lvl5pPr marL="2057400" indent="-228600" defTabSz="915988">
              <a:defRPr sz="2400">
                <a:solidFill>
                  <a:schemeClr val="tx1"/>
                </a:solidFill>
                <a:latin typeface="Times New Roman" pitchFamily="18" charset="0"/>
              </a:defRPr>
            </a:lvl5pPr>
            <a:lvl6pPr marL="2514600" indent="-228600" algn="ctr" defTabSz="915988" eaLnBrk="0" fontAlgn="base" hangingPunct="0">
              <a:spcBef>
                <a:spcPct val="0"/>
              </a:spcBef>
              <a:spcAft>
                <a:spcPct val="0"/>
              </a:spcAft>
              <a:defRPr sz="2400">
                <a:solidFill>
                  <a:schemeClr val="tx1"/>
                </a:solidFill>
                <a:latin typeface="Times New Roman" pitchFamily="18" charset="0"/>
              </a:defRPr>
            </a:lvl6pPr>
            <a:lvl7pPr marL="2971800" indent="-228600" algn="ctr" defTabSz="915988" eaLnBrk="0" fontAlgn="base" hangingPunct="0">
              <a:spcBef>
                <a:spcPct val="0"/>
              </a:spcBef>
              <a:spcAft>
                <a:spcPct val="0"/>
              </a:spcAft>
              <a:defRPr sz="2400">
                <a:solidFill>
                  <a:schemeClr val="tx1"/>
                </a:solidFill>
                <a:latin typeface="Times New Roman" pitchFamily="18" charset="0"/>
              </a:defRPr>
            </a:lvl7pPr>
            <a:lvl8pPr marL="3429000" indent="-228600" algn="ctr" defTabSz="915988" eaLnBrk="0" fontAlgn="base" hangingPunct="0">
              <a:spcBef>
                <a:spcPct val="0"/>
              </a:spcBef>
              <a:spcAft>
                <a:spcPct val="0"/>
              </a:spcAft>
              <a:defRPr sz="2400">
                <a:solidFill>
                  <a:schemeClr val="tx1"/>
                </a:solidFill>
                <a:latin typeface="Times New Roman" pitchFamily="18" charset="0"/>
              </a:defRPr>
            </a:lvl8pPr>
            <a:lvl9pPr marL="3886200" indent="-228600" algn="ctr" defTabSz="915988" eaLnBrk="0" fontAlgn="base" hangingPunct="0">
              <a:spcBef>
                <a:spcPct val="0"/>
              </a:spcBef>
              <a:spcAft>
                <a:spcPct val="0"/>
              </a:spcAft>
              <a:defRPr sz="2400">
                <a:solidFill>
                  <a:schemeClr val="tx1"/>
                </a:solidFill>
                <a:latin typeface="Times New Roman" pitchFamily="18" charset="0"/>
              </a:defRPr>
            </a:lvl9pPr>
          </a:lstStyle>
          <a:p>
            <a:fld id="{E7569506-8321-4E0F-AA07-7EDAA1264F1D}" type="slidenum">
              <a:rPr lang="ru-RU" altLang="ru-RU" sz="1200" smtClean="0"/>
              <a:pPr/>
              <a:t>27</a:t>
            </a:fld>
            <a:endParaRPr lang="ru-RU" altLang="ru-RU"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31750" y="0"/>
            <a:ext cx="6704013"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a:xfrm>
            <a:off x="0" y="4678191"/>
            <a:ext cx="6797675" cy="5196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sz="1200" kern="1200" dirty="0" smtClean="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3.wmf"/><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3.w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7.jpeg"/><Relationship Id="rId5" Type="http://schemas.openxmlformats.org/officeDocument/2006/relationships/image" Target="../media/image3.w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5.jpeg"/><Relationship Id="rId5" Type="http://schemas.openxmlformats.org/officeDocument/2006/relationships/image" Target="../media/image3.wmf"/><Relationship Id="rId4" Type="http://schemas.openxmlformats.org/officeDocument/2006/relationships/oleObject" Target="../embeddings/oleObject4.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оугольник 6"/>
          <p:cNvSpPr/>
          <p:nvPr userDrawn="1"/>
        </p:nvSpPr>
        <p:spPr>
          <a:xfrm>
            <a:off x="585788" y="0"/>
            <a:ext cx="503237" cy="379413"/>
          </a:xfrm>
          <a:prstGeom prst="rect">
            <a:avLst/>
          </a:prstGeom>
        </p:spPr>
        <p:txBody>
          <a:bodyPr wrap="none">
            <a:normAutofit lnSpcReduction="10000"/>
          </a:bodyPr>
          <a:lstStyle/>
          <a:p>
            <a:pPr>
              <a:defRPr/>
            </a:pPr>
            <a:r>
              <a:rPr lang="ru-RU" sz="2000" dirty="0">
                <a:solidFill>
                  <a:srgbClr val="53548A">
                    <a:lumMod val="20000"/>
                    <a:lumOff val="80000"/>
                  </a:srgbClr>
                </a:solidFill>
                <a:latin typeface="Times New Roman" pitchFamily="18" charset="0"/>
                <a:cs typeface="Times New Roman" pitchFamily="18" charset="0"/>
              </a:rPr>
              <a:t>М</a:t>
            </a:r>
            <a:endParaRPr lang="ru-RU" dirty="0">
              <a:solidFill>
                <a:prstClr val="black"/>
              </a:solidFill>
              <a:latin typeface="Arial" charset="0"/>
            </a:endParaRPr>
          </a:p>
        </p:txBody>
      </p:sp>
      <p:sp>
        <p:nvSpPr>
          <p:cNvPr id="8" name="Прямоугольник 11"/>
          <p:cNvSpPr>
            <a:spLocks noChangeArrowheads="1"/>
          </p:cNvSpPr>
          <p:nvPr userDrawn="1"/>
        </p:nvSpPr>
        <p:spPr bwMode="auto">
          <a:xfrm>
            <a:off x="1044575" y="-20638"/>
            <a:ext cx="25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defRPr/>
            </a:pPr>
            <a:r>
              <a:rPr lang="ru-RU" altLang="ru-RU" sz="1600" smtClean="0">
                <a:solidFill>
                  <a:srgbClr val="DBDBE9"/>
                </a:solidFill>
                <a:latin typeface="Times New Roman" pitchFamily="18" charset="0"/>
                <a:cs typeface="Times New Roman" pitchFamily="18" charset="0"/>
              </a:rPr>
              <a:t>]</a:t>
            </a:r>
            <a:endParaRPr lang="ru-RU" altLang="ru-RU" smtClean="0">
              <a:solidFill>
                <a:srgbClr val="DBDBE9"/>
              </a:solidFill>
              <a:latin typeface="Times New Roman" pitchFamily="18" charset="0"/>
              <a:cs typeface="Times New Roman" pitchFamily="18" charset="0"/>
            </a:endParaRPr>
          </a:p>
        </p:txBody>
      </p:sp>
      <p:sp>
        <p:nvSpPr>
          <p:cNvPr id="9" name="TextBox 13"/>
          <p:cNvSpPr txBox="1">
            <a:spLocks noChangeArrowheads="1"/>
          </p:cNvSpPr>
          <p:nvPr userDrawn="1"/>
        </p:nvSpPr>
        <p:spPr bwMode="auto">
          <a:xfrm>
            <a:off x="839788" y="-61913"/>
            <a:ext cx="3857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r>
              <a:rPr lang="ru-RU" sz="2200" i="1" dirty="0" smtClean="0">
                <a:solidFill>
                  <a:prstClr val="white"/>
                </a:solidFill>
                <a:latin typeface="Times New Roman" pitchFamily="18" charset="0"/>
                <a:cs typeface="Times New Roman" pitchFamily="18" charset="0"/>
              </a:rPr>
              <a:t>ф</a:t>
            </a:r>
            <a:endParaRPr lang="ru-RU" sz="2200" dirty="0" smtClean="0">
              <a:solidFill>
                <a:srgbClr val="DBDBE9"/>
              </a:solidFill>
              <a:latin typeface="Times New Roman" pitchFamily="18" charset="0"/>
              <a:cs typeface="Times New Roman" pitchFamily="18" charset="0"/>
            </a:endParaRPr>
          </a:p>
        </p:txBody>
      </p:sp>
      <p:sp>
        <p:nvSpPr>
          <p:cNvPr id="10" name="Прямоугольник 9"/>
          <p:cNvSpPr/>
          <p:nvPr/>
        </p:nvSpPr>
        <p:spPr>
          <a:xfrm>
            <a:off x="0" y="0"/>
            <a:ext cx="9906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1" name="Прямоугольник 10"/>
          <p:cNvSpPr/>
          <p:nvPr/>
        </p:nvSpPr>
        <p:spPr bwMode="invGray">
          <a:xfrm>
            <a:off x="9842500" y="-1588"/>
            <a:ext cx="619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Прямоугольник 11"/>
          <p:cNvSpPr/>
          <p:nvPr/>
        </p:nvSpPr>
        <p:spPr bwMode="invGray">
          <a:xfrm>
            <a:off x="9798050" y="-1588"/>
            <a:ext cx="3016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Прямоугольник 12"/>
          <p:cNvSpPr/>
          <p:nvPr/>
        </p:nvSpPr>
        <p:spPr bwMode="invGray">
          <a:xfrm>
            <a:off x="9777413"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Прямоугольник 13"/>
          <p:cNvSpPr/>
          <p:nvPr/>
        </p:nvSpPr>
        <p:spPr bwMode="invGray">
          <a:xfrm>
            <a:off x="9725025" y="-1588"/>
            <a:ext cx="28575"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Прямоугольник 14"/>
          <p:cNvSpPr/>
          <p:nvPr/>
        </p:nvSpPr>
        <p:spPr bwMode="invGray">
          <a:xfrm>
            <a:off x="9658350" y="0"/>
            <a:ext cx="603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6" name="Прямоугольник 15"/>
          <p:cNvSpPr/>
          <p:nvPr/>
        </p:nvSpPr>
        <p:spPr bwMode="invGray">
          <a:xfrm>
            <a:off x="9615488" y="0"/>
            <a:ext cx="6350"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Прямоугольник 16"/>
          <p:cNvSpPr/>
          <p:nvPr userDrawn="1"/>
        </p:nvSpPr>
        <p:spPr>
          <a:xfrm>
            <a:off x="585788" y="0"/>
            <a:ext cx="503237" cy="379413"/>
          </a:xfrm>
          <a:prstGeom prst="rect">
            <a:avLst/>
          </a:prstGeom>
        </p:spPr>
        <p:txBody>
          <a:bodyPr wrap="none">
            <a:normAutofit lnSpcReduction="10000"/>
          </a:bodyPr>
          <a:lstStyle/>
          <a:p>
            <a:pPr>
              <a:defRPr/>
            </a:pPr>
            <a:r>
              <a:rPr lang="ru-RU" sz="2000" dirty="0">
                <a:solidFill>
                  <a:srgbClr val="53548A">
                    <a:lumMod val="20000"/>
                    <a:lumOff val="80000"/>
                  </a:srgbClr>
                </a:solidFill>
                <a:latin typeface="Times New Roman" pitchFamily="18" charset="0"/>
                <a:cs typeface="Times New Roman" pitchFamily="18" charset="0"/>
              </a:rPr>
              <a:t>М</a:t>
            </a:r>
            <a:endParaRPr lang="ru-RU" dirty="0">
              <a:solidFill>
                <a:prstClr val="black"/>
              </a:solidFill>
              <a:latin typeface="Arial" charset="0"/>
            </a:endParaRPr>
          </a:p>
        </p:txBody>
      </p:sp>
      <p:sp>
        <p:nvSpPr>
          <p:cNvPr id="18" name="Прямоугольник 27"/>
          <p:cNvSpPr>
            <a:spLocks noChangeArrowheads="1"/>
          </p:cNvSpPr>
          <p:nvPr userDrawn="1"/>
        </p:nvSpPr>
        <p:spPr bwMode="auto">
          <a:xfrm>
            <a:off x="1044575" y="-20638"/>
            <a:ext cx="25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defRPr/>
            </a:pPr>
            <a:r>
              <a:rPr lang="ru-RU" altLang="ru-RU" sz="1600" smtClean="0">
                <a:solidFill>
                  <a:srgbClr val="DBDBE9"/>
                </a:solidFill>
                <a:latin typeface="Times New Roman" pitchFamily="18" charset="0"/>
                <a:cs typeface="Times New Roman" pitchFamily="18" charset="0"/>
              </a:rPr>
              <a:t>]</a:t>
            </a:r>
            <a:endParaRPr lang="ru-RU" altLang="ru-RU" smtClean="0">
              <a:solidFill>
                <a:srgbClr val="DBDBE9"/>
              </a:solidFill>
              <a:latin typeface="Times New Roman" pitchFamily="18" charset="0"/>
              <a:cs typeface="Times New Roman" pitchFamily="18" charset="0"/>
            </a:endParaRPr>
          </a:p>
        </p:txBody>
      </p:sp>
      <p:sp>
        <p:nvSpPr>
          <p:cNvPr id="19" name="TextBox 13"/>
          <p:cNvSpPr txBox="1">
            <a:spLocks noChangeArrowheads="1"/>
          </p:cNvSpPr>
          <p:nvPr userDrawn="1"/>
        </p:nvSpPr>
        <p:spPr bwMode="auto">
          <a:xfrm>
            <a:off x="839788" y="-61913"/>
            <a:ext cx="3857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r>
              <a:rPr lang="ru-RU" sz="2200" i="1" dirty="0" smtClean="0">
                <a:solidFill>
                  <a:prstClr val="white"/>
                </a:solidFill>
                <a:latin typeface="Times New Roman" pitchFamily="18" charset="0"/>
                <a:cs typeface="Times New Roman" pitchFamily="18" charset="0"/>
              </a:rPr>
              <a:t>ф</a:t>
            </a:r>
            <a:endParaRPr lang="ru-RU" sz="2200" dirty="0" smtClean="0">
              <a:solidFill>
                <a:srgbClr val="DBDBE9"/>
              </a:solidFill>
              <a:latin typeface="Times New Roman" pitchFamily="18" charset="0"/>
              <a:cs typeface="Times New Roman" pitchFamily="18" charset="0"/>
            </a:endParaRPr>
          </a:p>
        </p:txBody>
      </p:sp>
      <p:pic>
        <p:nvPicPr>
          <p:cNvPr id="20" name="Picture 11" descr="MF_emblema [Converted]"/>
          <p:cNvPicPr>
            <a:picLocks noChangeAspect="1" noChangeArrowheads="1"/>
          </p:cNvPicPr>
          <p:nvPr userDrawn="1"/>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66688" y="0"/>
            <a:ext cx="4191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12750" y="1143000"/>
            <a:ext cx="90805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412750" y="2244970"/>
            <a:ext cx="4378452"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5114665" y="2244970"/>
            <a:ext cx="4378590"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12750" y="2708519"/>
            <a:ext cx="4378452"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5111496" y="2708519"/>
            <a:ext cx="4378590"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1" name="Дата 25"/>
          <p:cNvSpPr>
            <a:spLocks noGrp="1"/>
          </p:cNvSpPr>
          <p:nvPr>
            <p:ph type="dt" sz="half" idx="10"/>
          </p:nvPr>
        </p:nvSpPr>
        <p:spPr>
          <a:xfrm>
            <a:off x="7135813" y="612775"/>
            <a:ext cx="1036637" cy="457200"/>
          </a:xfrm>
        </p:spPr>
        <p:txBody>
          <a:bodyPr/>
          <a:lstStyle>
            <a:lvl1pPr>
              <a:defRPr/>
            </a:lvl1pPr>
          </a:lstStyle>
          <a:p>
            <a:pPr>
              <a:defRPr/>
            </a:pPr>
            <a:fld id="{B4DFC9F5-09D9-4EA0-9E9A-FB0B3CF6032E}" type="datetime1">
              <a:rPr lang="ru-RU" smtClean="0"/>
              <a:t>22.10.2015</a:t>
            </a:fld>
            <a:r>
              <a:rPr lang="ru-RU" smtClean="0"/>
              <a:t>06.10.2009</a:t>
            </a:r>
            <a:endParaRPr lang="ru-RU" dirty="0"/>
          </a:p>
        </p:txBody>
      </p:sp>
      <p:sp>
        <p:nvSpPr>
          <p:cNvPr id="22" name="Номер слайда 26"/>
          <p:cNvSpPr>
            <a:spLocks noGrp="1"/>
          </p:cNvSpPr>
          <p:nvPr>
            <p:ph type="sldNum" sz="quarter" idx="11"/>
          </p:nvPr>
        </p:nvSpPr>
        <p:spPr/>
        <p:txBody>
          <a:bodyPr rtlCol="0"/>
          <a:lstStyle>
            <a:lvl1pPr>
              <a:defRPr>
                <a:latin typeface="+mn-lt"/>
              </a:defRPr>
            </a:lvl1pPr>
          </a:lstStyle>
          <a:p>
            <a:pPr>
              <a:defRPr/>
            </a:pPr>
            <a:fld id="{AF3417E0-D88E-41FA-96DB-420EFDC07C72}" type="slidenum">
              <a:rPr lang="ru-RU"/>
              <a:pPr>
                <a:defRPr/>
              </a:pPr>
              <a:t>‹#›</a:t>
            </a:fld>
            <a:endParaRPr lang="ru-RU" dirty="0"/>
          </a:p>
        </p:txBody>
      </p:sp>
      <p:sp>
        <p:nvSpPr>
          <p:cNvPr id="23" name="Нижний колонтитул 27"/>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52280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2"/>
          <p:cNvSpPr/>
          <p:nvPr/>
        </p:nvSpPr>
        <p:spPr>
          <a:xfrm>
            <a:off x="0" y="0"/>
            <a:ext cx="9906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 name="Прямоугольник 3"/>
          <p:cNvSpPr/>
          <p:nvPr/>
        </p:nvSpPr>
        <p:spPr bwMode="invGray">
          <a:xfrm>
            <a:off x="9842500" y="-1588"/>
            <a:ext cx="619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Прямоугольник 4"/>
          <p:cNvSpPr/>
          <p:nvPr/>
        </p:nvSpPr>
        <p:spPr bwMode="invGray">
          <a:xfrm>
            <a:off x="9798050" y="-1588"/>
            <a:ext cx="3016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Прямоугольник 5"/>
          <p:cNvSpPr/>
          <p:nvPr/>
        </p:nvSpPr>
        <p:spPr bwMode="invGray">
          <a:xfrm>
            <a:off x="9777413"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Прямоугольник 6"/>
          <p:cNvSpPr/>
          <p:nvPr/>
        </p:nvSpPr>
        <p:spPr bwMode="invGray">
          <a:xfrm>
            <a:off x="9725025" y="-1588"/>
            <a:ext cx="28575"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Прямоугольник 7"/>
          <p:cNvSpPr/>
          <p:nvPr/>
        </p:nvSpPr>
        <p:spPr bwMode="invGray">
          <a:xfrm>
            <a:off x="9658350" y="0"/>
            <a:ext cx="603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Прямоугольник 8"/>
          <p:cNvSpPr/>
          <p:nvPr/>
        </p:nvSpPr>
        <p:spPr bwMode="invGray">
          <a:xfrm>
            <a:off x="9615488" y="0"/>
            <a:ext cx="6350"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 name="Прямоугольник 9"/>
          <p:cNvSpPr/>
          <p:nvPr userDrawn="1"/>
        </p:nvSpPr>
        <p:spPr>
          <a:xfrm>
            <a:off x="585788" y="0"/>
            <a:ext cx="503237" cy="379413"/>
          </a:xfrm>
          <a:prstGeom prst="rect">
            <a:avLst/>
          </a:prstGeom>
        </p:spPr>
        <p:txBody>
          <a:bodyPr wrap="none">
            <a:normAutofit lnSpcReduction="10000"/>
          </a:bodyPr>
          <a:lstStyle/>
          <a:p>
            <a:pPr>
              <a:defRPr/>
            </a:pPr>
            <a:r>
              <a:rPr lang="ru-RU" sz="2000" dirty="0">
                <a:solidFill>
                  <a:srgbClr val="53548A">
                    <a:lumMod val="20000"/>
                    <a:lumOff val="80000"/>
                  </a:srgbClr>
                </a:solidFill>
                <a:latin typeface="Times New Roman" pitchFamily="18" charset="0"/>
                <a:cs typeface="Times New Roman" pitchFamily="18" charset="0"/>
              </a:rPr>
              <a:t>М</a:t>
            </a:r>
            <a:endParaRPr lang="ru-RU" dirty="0">
              <a:solidFill>
                <a:prstClr val="black"/>
              </a:solidFill>
              <a:latin typeface="Arial" charset="0"/>
            </a:endParaRPr>
          </a:p>
        </p:txBody>
      </p:sp>
      <p:sp>
        <p:nvSpPr>
          <p:cNvPr id="11" name="Прямоугольник 25"/>
          <p:cNvSpPr>
            <a:spLocks noChangeArrowheads="1"/>
          </p:cNvSpPr>
          <p:nvPr userDrawn="1"/>
        </p:nvSpPr>
        <p:spPr bwMode="auto">
          <a:xfrm>
            <a:off x="1044575" y="-20638"/>
            <a:ext cx="25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defRPr/>
            </a:pPr>
            <a:r>
              <a:rPr lang="ru-RU" altLang="ru-RU" sz="1600" smtClean="0">
                <a:solidFill>
                  <a:srgbClr val="DBDBE9"/>
                </a:solidFill>
                <a:latin typeface="Times New Roman" pitchFamily="18" charset="0"/>
                <a:cs typeface="Times New Roman" pitchFamily="18" charset="0"/>
              </a:rPr>
              <a:t>]</a:t>
            </a:r>
            <a:endParaRPr lang="ru-RU" altLang="ru-RU" smtClean="0">
              <a:solidFill>
                <a:srgbClr val="DBDBE9"/>
              </a:solidFill>
              <a:latin typeface="Times New Roman" pitchFamily="18" charset="0"/>
              <a:cs typeface="Times New Roman" pitchFamily="18" charset="0"/>
            </a:endParaRPr>
          </a:p>
        </p:txBody>
      </p:sp>
      <p:sp>
        <p:nvSpPr>
          <p:cNvPr id="12" name="TextBox 13"/>
          <p:cNvSpPr txBox="1">
            <a:spLocks noChangeArrowheads="1"/>
          </p:cNvSpPr>
          <p:nvPr userDrawn="1"/>
        </p:nvSpPr>
        <p:spPr bwMode="auto">
          <a:xfrm>
            <a:off x="839788" y="-61913"/>
            <a:ext cx="3857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r>
              <a:rPr lang="ru-RU" sz="2200" i="1" dirty="0" smtClean="0">
                <a:solidFill>
                  <a:prstClr val="white"/>
                </a:solidFill>
                <a:latin typeface="Times New Roman" pitchFamily="18" charset="0"/>
                <a:cs typeface="Times New Roman" pitchFamily="18" charset="0"/>
              </a:rPr>
              <a:t>ф</a:t>
            </a:r>
            <a:endParaRPr lang="ru-RU" sz="2200" dirty="0" smtClean="0">
              <a:solidFill>
                <a:srgbClr val="DBDBE9"/>
              </a:solidFill>
              <a:latin typeface="Times New Roman" pitchFamily="18" charset="0"/>
              <a:cs typeface="Times New Roman" pitchFamily="18" charset="0"/>
            </a:endParaRPr>
          </a:p>
        </p:txBody>
      </p:sp>
      <p:sp>
        <p:nvSpPr>
          <p:cNvPr id="2" name="Заголовок 1"/>
          <p:cNvSpPr>
            <a:spLocks noGrp="1"/>
          </p:cNvSpPr>
          <p:nvPr>
            <p:ph type="title"/>
          </p:nvPr>
        </p:nvSpPr>
        <p:spPr>
          <a:xfrm>
            <a:off x="495300" y="1143000"/>
            <a:ext cx="8915400" cy="1069848"/>
          </a:xfrm>
        </p:spPr>
        <p:txBody>
          <a:bodyPr/>
          <a:lstStyle>
            <a:lvl1pPr>
              <a:defRPr sz="4000">
                <a:solidFill>
                  <a:schemeClr val="tx2"/>
                </a:solidFill>
              </a:defRPr>
            </a:lvl1pPr>
          </a:lstStyle>
          <a:p>
            <a:r>
              <a:rPr lang="ru-RU" smtClean="0"/>
              <a:t>Образец заголовка</a:t>
            </a:r>
            <a:endParaRPr lang="en-US"/>
          </a:p>
        </p:txBody>
      </p:sp>
      <p:sp>
        <p:nvSpPr>
          <p:cNvPr id="13" name="Дата 2"/>
          <p:cNvSpPr>
            <a:spLocks noGrp="1"/>
          </p:cNvSpPr>
          <p:nvPr>
            <p:ph type="dt" sz="half" idx="10"/>
          </p:nvPr>
        </p:nvSpPr>
        <p:spPr/>
        <p:txBody>
          <a:bodyPr/>
          <a:lstStyle>
            <a:lvl1pPr>
              <a:defRPr/>
            </a:lvl1pPr>
          </a:lstStyle>
          <a:p>
            <a:pPr>
              <a:defRPr/>
            </a:pPr>
            <a:fld id="{D3FAA0DB-7F45-463C-B760-FBEDD962BE99}" type="datetime1">
              <a:rPr lang="ru-RU" smtClean="0"/>
              <a:t>22.10.2015</a:t>
            </a:fld>
            <a:r>
              <a:rPr lang="ru-RU" smtClean="0"/>
              <a:t>06.10.2009</a:t>
            </a:r>
            <a:endParaRPr lang="ru-RU" dirty="0"/>
          </a:p>
        </p:txBody>
      </p:sp>
      <p:sp>
        <p:nvSpPr>
          <p:cNvPr id="14" name="Нижний колонтитул 3"/>
          <p:cNvSpPr>
            <a:spLocks noGrp="1"/>
          </p:cNvSpPr>
          <p:nvPr>
            <p:ph type="ftr" sz="quarter" idx="11"/>
          </p:nvPr>
        </p:nvSpPr>
        <p:spPr/>
        <p:txBody>
          <a:bodyPr/>
          <a:lstStyle>
            <a:lvl1pPr>
              <a:defRPr/>
            </a:lvl1pPr>
          </a:lstStyle>
          <a:p>
            <a:pPr>
              <a:defRPr/>
            </a:pPr>
            <a:endParaRPr lang="ru-RU"/>
          </a:p>
        </p:txBody>
      </p:sp>
      <p:sp>
        <p:nvSpPr>
          <p:cNvPr id="15" name="Номер слайда 4"/>
          <p:cNvSpPr>
            <a:spLocks noGrp="1"/>
          </p:cNvSpPr>
          <p:nvPr>
            <p:ph type="sldNum" sz="quarter" idx="12"/>
          </p:nvPr>
        </p:nvSpPr>
        <p:spPr/>
        <p:txBody>
          <a:bodyPr/>
          <a:lstStyle>
            <a:lvl1pPr>
              <a:defRPr>
                <a:latin typeface="+mn-lt"/>
              </a:defRPr>
            </a:lvl1pPr>
          </a:lstStyle>
          <a:p>
            <a:pPr>
              <a:defRPr/>
            </a:pPr>
            <a:fld id="{A69038A1-B3AF-4372-9F44-34E9C1BE0297}" type="slidenum">
              <a:rPr lang="ru-RU"/>
              <a:pPr>
                <a:defRPr/>
              </a:pPr>
              <a:t>‹#›</a:t>
            </a:fld>
            <a:endParaRPr lang="ru-RU" dirty="0"/>
          </a:p>
        </p:txBody>
      </p:sp>
    </p:spTree>
    <p:extLst>
      <p:ext uri="{BB962C8B-B14F-4D97-AF65-F5344CB8AC3E}">
        <p14:creationId xmlns:p14="http://schemas.microsoft.com/office/powerpoint/2010/main" val="404710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95300" y="274638"/>
            <a:ext cx="89154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95300" y="1600200"/>
            <a:ext cx="437515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5035550" y="1600200"/>
            <a:ext cx="437515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95300" y="3938591"/>
            <a:ext cx="437515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5035550" y="3938591"/>
            <a:ext cx="437515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95300" y="6245225"/>
            <a:ext cx="2311400" cy="476250"/>
          </a:xfrm>
        </p:spPr>
        <p:txBody>
          <a:bodyPr/>
          <a:lstStyle>
            <a:lvl1pPr>
              <a:defRPr/>
            </a:lvl1pPr>
          </a:lstStyle>
          <a:p>
            <a:pPr>
              <a:defRPr/>
            </a:pPr>
            <a:fld id="{326B36AA-72EE-4ED2-AE09-5B89F9FED5D0}" type="datetime1">
              <a:rPr lang="ru-RU" smtClean="0"/>
              <a:t>22.10.2015</a:t>
            </a:fld>
            <a:endParaRPr lang="ru-RU"/>
          </a:p>
        </p:txBody>
      </p:sp>
      <p:sp>
        <p:nvSpPr>
          <p:cNvPr id="8" name="Нижний колонтитул 7"/>
          <p:cNvSpPr>
            <a:spLocks noGrp="1"/>
          </p:cNvSpPr>
          <p:nvPr>
            <p:ph type="ftr" sz="quarter" idx="11"/>
          </p:nvPr>
        </p:nvSpPr>
        <p:spPr>
          <a:xfrm>
            <a:off x="3384550" y="6245225"/>
            <a:ext cx="3136900" cy="476250"/>
          </a:xfrm>
        </p:spPr>
        <p:txBody>
          <a:bodyPr/>
          <a:lstStyle>
            <a:lvl1pPr>
              <a:defRPr/>
            </a:lvl1pPr>
          </a:lstStyle>
          <a:p>
            <a:pPr>
              <a:defRPr/>
            </a:pPr>
            <a:endParaRPr lang="ru-RU"/>
          </a:p>
        </p:txBody>
      </p:sp>
      <p:sp>
        <p:nvSpPr>
          <p:cNvPr id="9" name="Номер слайда 8"/>
          <p:cNvSpPr>
            <a:spLocks noGrp="1"/>
          </p:cNvSpPr>
          <p:nvPr>
            <p:ph type="sldNum" sz="quarter" idx="12"/>
          </p:nvPr>
        </p:nvSpPr>
        <p:spPr>
          <a:xfrm>
            <a:off x="7099300" y="6245225"/>
            <a:ext cx="2311400" cy="476250"/>
          </a:xfrm>
        </p:spPr>
        <p:txBody>
          <a:bodyPr/>
          <a:lstStyle>
            <a:lvl1pPr>
              <a:defRPr/>
            </a:lvl1pPr>
          </a:lstStyle>
          <a:p>
            <a:pPr>
              <a:defRPr/>
            </a:pPr>
            <a:fld id="{29438790-AF0A-4920-AD13-70F5568DED1B}" type="slidenum">
              <a:rPr lang="ru-RU"/>
              <a:pPr>
                <a:defRPr/>
              </a:pPr>
              <a:t>‹#›</a:t>
            </a:fld>
            <a:endParaRPr lang="ru-RU"/>
          </a:p>
        </p:txBody>
      </p:sp>
    </p:spTree>
    <p:extLst>
      <p:ext uri="{BB962C8B-B14F-4D97-AF65-F5344CB8AC3E}">
        <p14:creationId xmlns:p14="http://schemas.microsoft.com/office/powerpoint/2010/main" val="386522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Титульный слайд">
    <p:spTree>
      <p:nvGrpSpPr>
        <p:cNvPr id="1" name=""/>
        <p:cNvGrpSpPr/>
        <p:nvPr/>
      </p:nvGrpSpPr>
      <p:grpSpPr>
        <a:xfrm>
          <a:off x="0" y="0"/>
          <a:ext cx="0" cy="0"/>
          <a:chOff x="0" y="0"/>
          <a:chExt cx="0" cy="0"/>
        </a:xfrm>
      </p:grpSpPr>
      <p:sp>
        <p:nvSpPr>
          <p:cNvPr id="2" name="Rectangle 30"/>
          <p:cNvSpPr>
            <a:spLocks noChangeArrowheads="1"/>
          </p:cNvSpPr>
          <p:nvPr/>
        </p:nvSpPr>
        <p:spPr bwMode="auto">
          <a:xfrm>
            <a:off x="0" y="0"/>
            <a:ext cx="9906000" cy="457200"/>
          </a:xfrm>
          <a:prstGeom prst="rect">
            <a:avLst/>
          </a:prstGeom>
          <a:solidFill>
            <a:srgbClr val="000030"/>
          </a:solidFill>
          <a:ln w="9525">
            <a:solidFill>
              <a:srgbClr val="000030"/>
            </a:solidFill>
            <a:miter lim="800000"/>
            <a:headEnd/>
            <a:tailEnd/>
          </a:ln>
        </p:spPr>
        <p:txBody>
          <a:bodyPr wrap="none" lIns="91404" tIns="45702" rIns="91404" bIns="45702"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algn="ctr"/>
            <a:endParaRPr lang="ru-RU" altLang="ru-RU" sz="2400">
              <a:solidFill>
                <a:srgbClr val="000000"/>
              </a:solidFill>
              <a:latin typeface="Arial Unicode MS" pitchFamily="34" charset="-128"/>
            </a:endParaRPr>
          </a:p>
        </p:txBody>
      </p:sp>
      <p:sp>
        <p:nvSpPr>
          <p:cNvPr id="3" name="Freeform 17"/>
          <p:cNvSpPr>
            <a:spLocks/>
          </p:cNvSpPr>
          <p:nvPr/>
        </p:nvSpPr>
        <p:spPr bwMode="auto">
          <a:xfrm>
            <a:off x="2" y="455613"/>
            <a:ext cx="201613" cy="6402387"/>
          </a:xfrm>
          <a:custGeom>
            <a:avLst/>
            <a:gdLst>
              <a:gd name="T0" fmla="*/ 0 w 117"/>
              <a:gd name="T1" fmla="*/ 2147483647 h 4033"/>
              <a:gd name="T2" fmla="*/ 0 w 117"/>
              <a:gd name="T3" fmla="*/ 0 h 4033"/>
              <a:gd name="T4" fmla="*/ 2147483647 w 117"/>
              <a:gd name="T5" fmla="*/ 2147483647 h 4033"/>
              <a:gd name="T6" fmla="*/ 2147483647 w 117"/>
              <a:gd name="T7" fmla="*/ 2147483647 h 4033"/>
              <a:gd name="T8" fmla="*/ 0 w 117"/>
              <a:gd name="T9" fmla="*/ 2147483647 h 4033"/>
              <a:gd name="T10" fmla="*/ 0 60000 65536"/>
              <a:gd name="T11" fmla="*/ 0 60000 65536"/>
              <a:gd name="T12" fmla="*/ 0 60000 65536"/>
              <a:gd name="T13" fmla="*/ 0 60000 65536"/>
              <a:gd name="T14" fmla="*/ 0 60000 65536"/>
              <a:gd name="T15" fmla="*/ 0 w 117"/>
              <a:gd name="T16" fmla="*/ 0 h 4033"/>
              <a:gd name="T17" fmla="*/ 117 w 117"/>
              <a:gd name="T18" fmla="*/ 4033 h 4033"/>
            </a:gdLst>
            <a:ahLst/>
            <a:cxnLst>
              <a:cxn ang="T10">
                <a:pos x="T0" y="T1"/>
              </a:cxn>
              <a:cxn ang="T11">
                <a:pos x="T2" y="T3"/>
              </a:cxn>
              <a:cxn ang="T12">
                <a:pos x="T4" y="T5"/>
              </a:cxn>
              <a:cxn ang="T13">
                <a:pos x="T6" y="T7"/>
              </a:cxn>
              <a:cxn ang="T14">
                <a:pos x="T8" y="T9"/>
              </a:cxn>
            </a:cxnLst>
            <a:rect l="T15" t="T16" r="T17" b="T18"/>
            <a:pathLst>
              <a:path w="117" h="4033">
                <a:moveTo>
                  <a:pt x="0" y="4033"/>
                </a:moveTo>
                <a:lnTo>
                  <a:pt x="0" y="0"/>
                </a:lnTo>
                <a:lnTo>
                  <a:pt x="117" y="117"/>
                </a:lnTo>
                <a:lnTo>
                  <a:pt x="112" y="4033"/>
                </a:lnTo>
                <a:lnTo>
                  <a:pt x="0" y="4033"/>
                </a:lnTo>
                <a:close/>
              </a:path>
            </a:pathLst>
          </a:custGeom>
          <a:gradFill rotWithShape="0">
            <a:gsLst>
              <a:gs pos="0">
                <a:srgbClr val="000030"/>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1404" tIns="45702" rIns="91404" bIns="45702" anchor="ctr"/>
          <a:lstStyle/>
          <a:p>
            <a:endParaRPr lang="ru-RU"/>
          </a:p>
        </p:txBody>
      </p:sp>
      <p:pic>
        <p:nvPicPr>
          <p:cNvPr id="4" name="Picture 27" descr="Надпись Минфи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49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p:cNvGraphicFramePr>
            <a:graphicFrameLocks noChangeAspect="1"/>
          </p:cNvGraphicFramePr>
          <p:nvPr/>
        </p:nvGraphicFramePr>
        <p:xfrm>
          <a:off x="9466271" y="0"/>
          <a:ext cx="439737" cy="457200"/>
        </p:xfrm>
        <a:graphic>
          <a:graphicData uri="http://schemas.openxmlformats.org/presentationml/2006/ole">
            <mc:AlternateContent xmlns:mc="http://schemas.openxmlformats.org/markup-compatibility/2006">
              <mc:Choice xmlns:v="urn:schemas-microsoft-com:vml" Requires="v">
                <p:oleObj spid="_x0000_s1111" name="Photo Editor Photo" r:id="rId4" imgW="466692" imgH="509406" progId="">
                  <p:embed/>
                </p:oleObj>
              </mc:Choice>
              <mc:Fallback>
                <p:oleObj name="Photo Editor Photo" r:id="rId4" imgW="466692" imgH="50940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6271" y="0"/>
                        <a:ext cx="439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29" descr="untitle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2653" y="0"/>
            <a:ext cx="94138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31"/>
          <p:cNvSpPr>
            <a:spLocks/>
          </p:cNvSpPr>
          <p:nvPr/>
        </p:nvSpPr>
        <p:spPr bwMode="auto">
          <a:xfrm>
            <a:off x="-1587" y="457200"/>
            <a:ext cx="9906001" cy="196850"/>
          </a:xfrm>
          <a:custGeom>
            <a:avLst/>
            <a:gdLst>
              <a:gd name="T0" fmla="*/ 2147483647 w 5760"/>
              <a:gd name="T1" fmla="*/ 0 h 124"/>
              <a:gd name="T2" fmla="*/ 0 w 5760"/>
              <a:gd name="T3" fmla="*/ 2147483647 h 124"/>
              <a:gd name="T4" fmla="*/ 2147483647 w 5760"/>
              <a:gd name="T5" fmla="*/ 2147483647 h 124"/>
              <a:gd name="T6" fmla="*/ 2147483647 w 5760"/>
              <a:gd name="T7" fmla="*/ 2147483647 h 124"/>
              <a:gd name="T8" fmla="*/ 2147483647 w 5760"/>
              <a:gd name="T9" fmla="*/ 0 h 124"/>
              <a:gd name="T10" fmla="*/ 0 60000 65536"/>
              <a:gd name="T11" fmla="*/ 0 60000 65536"/>
              <a:gd name="T12" fmla="*/ 0 60000 65536"/>
              <a:gd name="T13" fmla="*/ 0 60000 65536"/>
              <a:gd name="T14" fmla="*/ 0 60000 65536"/>
              <a:gd name="T15" fmla="*/ 0 w 5760"/>
              <a:gd name="T16" fmla="*/ 0 h 124"/>
              <a:gd name="T17" fmla="*/ 5760 w 5760"/>
              <a:gd name="T18" fmla="*/ 124 h 124"/>
            </a:gdLst>
            <a:ahLst/>
            <a:cxnLst>
              <a:cxn ang="T10">
                <a:pos x="T0" y="T1"/>
              </a:cxn>
              <a:cxn ang="T11">
                <a:pos x="T2" y="T3"/>
              </a:cxn>
              <a:cxn ang="T12">
                <a:pos x="T4" y="T5"/>
              </a:cxn>
              <a:cxn ang="T13">
                <a:pos x="T6" y="T7"/>
              </a:cxn>
              <a:cxn ang="T14">
                <a:pos x="T8" y="T9"/>
              </a:cxn>
            </a:cxnLst>
            <a:rect l="T15" t="T16" r="T17" b="T18"/>
            <a:pathLst>
              <a:path w="5760" h="124">
                <a:moveTo>
                  <a:pt x="5760" y="0"/>
                </a:moveTo>
                <a:lnTo>
                  <a:pt x="0" y="4"/>
                </a:lnTo>
                <a:lnTo>
                  <a:pt x="120" y="124"/>
                </a:lnTo>
                <a:lnTo>
                  <a:pt x="5758" y="124"/>
                </a:lnTo>
                <a:lnTo>
                  <a:pt x="5760" y="0"/>
                </a:lnTo>
                <a:close/>
              </a:path>
            </a:pathLst>
          </a:custGeom>
          <a:gradFill rotWithShape="0">
            <a:gsLst>
              <a:gs pos="0">
                <a:srgbClr val="000030"/>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1404" tIns="45702" rIns="91404" bIns="45702" anchor="ctr"/>
          <a:lstStyle/>
          <a:p>
            <a:endParaRPr lang="ru-RU"/>
          </a:p>
        </p:txBody>
      </p:sp>
    </p:spTree>
    <p:extLst>
      <p:ext uri="{BB962C8B-B14F-4D97-AF65-F5344CB8AC3E}">
        <p14:creationId xmlns:p14="http://schemas.microsoft.com/office/powerpoint/2010/main" val="64451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2/3*#ppt_w"/>
                                          </p:val>
                                        </p:tav>
                                        <p:tav tm="100000">
                                          <p:val>
                                            <p:strVal val="#ppt_w"/>
                                          </p:val>
                                        </p:tav>
                                      </p:tavLst>
                                    </p:anim>
                                    <p:anim calcmode="lin" valueType="num">
                                      <p:cBhvr>
                                        <p:cTn id="8" dur="500" fill="hold"/>
                                        <p:tgtEl>
                                          <p:spTgt spid="6"/>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2/3*#ppt_w"/>
                                          </p:val>
                                        </p:tav>
                                        <p:tav tm="100000">
                                          <p:val>
                                            <p:strVal val="#ppt_w"/>
                                          </p:val>
                                        </p:tav>
                                      </p:tavLst>
                                    </p:anim>
                                    <p:anim calcmode="lin" valueType="num">
                                      <p:cBhvr>
                                        <p:cTn id="13" dur="5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Заголовок">
    <p:spTree>
      <p:nvGrpSpPr>
        <p:cNvPr id="1" name=""/>
        <p:cNvGrpSpPr/>
        <p:nvPr/>
      </p:nvGrpSpPr>
      <p:grpSpPr>
        <a:xfrm>
          <a:off x="0" y="0"/>
          <a:ext cx="0" cy="0"/>
          <a:chOff x="0" y="0"/>
          <a:chExt cx="0" cy="0"/>
        </a:xfrm>
      </p:grpSpPr>
      <p:sp>
        <p:nvSpPr>
          <p:cNvPr id="2" name="Прямоугольник 1"/>
          <p:cNvSpPr/>
          <p:nvPr userDrawn="1"/>
        </p:nvSpPr>
        <p:spPr>
          <a:xfrm>
            <a:off x="585788" y="15"/>
            <a:ext cx="503237" cy="379413"/>
          </a:xfrm>
          <a:prstGeom prst="rect">
            <a:avLst/>
          </a:prstGeom>
        </p:spPr>
        <p:txBody>
          <a:bodyPr wrap="none">
            <a:normAutofit lnSpcReduction="10000"/>
          </a:bodyPr>
          <a:lstStyle/>
          <a:p>
            <a:pPr>
              <a:defRPr/>
            </a:pPr>
            <a:r>
              <a:rPr lang="ru-RU" sz="2000" dirty="0">
                <a:solidFill>
                  <a:srgbClr val="53548A">
                    <a:lumMod val="20000"/>
                    <a:lumOff val="80000"/>
                  </a:srgbClr>
                </a:solidFill>
                <a:latin typeface="Times New Roman" pitchFamily="18" charset="0"/>
                <a:cs typeface="Times New Roman" pitchFamily="18" charset="0"/>
              </a:rPr>
              <a:t>М</a:t>
            </a:r>
            <a:endParaRPr lang="ru-RU" dirty="0">
              <a:solidFill>
                <a:prstClr val="black"/>
              </a:solidFill>
              <a:latin typeface="Arial" charset="0"/>
            </a:endParaRPr>
          </a:p>
        </p:txBody>
      </p:sp>
      <p:sp>
        <p:nvSpPr>
          <p:cNvPr id="3" name="Прямоугольник 11"/>
          <p:cNvSpPr>
            <a:spLocks noChangeArrowheads="1"/>
          </p:cNvSpPr>
          <p:nvPr userDrawn="1"/>
        </p:nvSpPr>
        <p:spPr bwMode="auto">
          <a:xfrm>
            <a:off x="1044575" y="-20638"/>
            <a:ext cx="2535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1600">
                <a:solidFill>
                  <a:srgbClr val="DBDBE9"/>
                </a:solidFill>
                <a:latin typeface="Times New Roman" pitchFamily="18" charset="0"/>
                <a:cs typeface="Times New Roman" pitchFamily="18" charset="0"/>
              </a:rPr>
              <a:t>]</a:t>
            </a:r>
            <a:endParaRPr lang="ru-RU">
              <a:solidFill>
                <a:srgbClr val="DBDBE9"/>
              </a:solidFill>
              <a:latin typeface="Times New Roman" pitchFamily="18" charset="0"/>
              <a:cs typeface="Times New Roman" pitchFamily="18" charset="0"/>
            </a:endParaRPr>
          </a:p>
        </p:txBody>
      </p:sp>
      <p:sp>
        <p:nvSpPr>
          <p:cNvPr id="4" name="TextBox 13"/>
          <p:cNvSpPr txBox="1">
            <a:spLocks noChangeArrowheads="1"/>
          </p:cNvSpPr>
          <p:nvPr userDrawn="1"/>
        </p:nvSpPr>
        <p:spPr bwMode="auto">
          <a:xfrm>
            <a:off x="839788" y="-61913"/>
            <a:ext cx="3850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r>
              <a:rPr lang="ru-RU" sz="2200" i="1" smtClean="0">
                <a:solidFill>
                  <a:prstClr val="white"/>
                </a:solidFill>
                <a:latin typeface="Times New Roman" pitchFamily="18" charset="0"/>
                <a:cs typeface="Times New Roman" pitchFamily="18" charset="0"/>
              </a:rPr>
              <a:t>ф</a:t>
            </a:r>
            <a:endParaRPr lang="ru-RU" sz="2200" smtClean="0">
              <a:solidFill>
                <a:srgbClr val="DBDBE9"/>
              </a:solidFill>
              <a:latin typeface="Times New Roman" pitchFamily="18" charset="0"/>
              <a:cs typeface="Times New Roman" pitchFamily="18" charset="0"/>
            </a:endParaRPr>
          </a:p>
        </p:txBody>
      </p:sp>
      <p:sp>
        <p:nvSpPr>
          <p:cNvPr id="5" name="Прямоугольник 4"/>
          <p:cNvSpPr/>
          <p:nvPr/>
        </p:nvSpPr>
        <p:spPr>
          <a:xfrm>
            <a:off x="0" y="0"/>
            <a:ext cx="9906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5"/>
          <p:cNvSpPr/>
          <p:nvPr/>
        </p:nvSpPr>
        <p:spPr bwMode="invGray">
          <a:xfrm>
            <a:off x="9842500" y="-1587"/>
            <a:ext cx="619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Прямоугольник 6"/>
          <p:cNvSpPr/>
          <p:nvPr/>
        </p:nvSpPr>
        <p:spPr bwMode="invGray">
          <a:xfrm>
            <a:off x="9798058" y="-1587"/>
            <a:ext cx="3016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Прямоугольник 7"/>
          <p:cNvSpPr/>
          <p:nvPr/>
        </p:nvSpPr>
        <p:spPr bwMode="invGray">
          <a:xfrm>
            <a:off x="9777419" y="-1587"/>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Прямоугольник 8"/>
          <p:cNvSpPr/>
          <p:nvPr/>
        </p:nvSpPr>
        <p:spPr bwMode="invGray">
          <a:xfrm>
            <a:off x="9725034" y="-1587"/>
            <a:ext cx="28575"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Прямоугольник 9"/>
          <p:cNvSpPr/>
          <p:nvPr/>
        </p:nvSpPr>
        <p:spPr bwMode="invGray">
          <a:xfrm>
            <a:off x="9658358" y="0"/>
            <a:ext cx="603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Прямоугольник 10"/>
          <p:cNvSpPr/>
          <p:nvPr/>
        </p:nvSpPr>
        <p:spPr bwMode="invGray">
          <a:xfrm>
            <a:off x="9615492" y="0"/>
            <a:ext cx="6351"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Прямоугольник 11"/>
          <p:cNvSpPr/>
          <p:nvPr userDrawn="1"/>
        </p:nvSpPr>
        <p:spPr>
          <a:xfrm>
            <a:off x="585788" y="15"/>
            <a:ext cx="503237" cy="379413"/>
          </a:xfrm>
          <a:prstGeom prst="rect">
            <a:avLst/>
          </a:prstGeom>
        </p:spPr>
        <p:txBody>
          <a:bodyPr wrap="none">
            <a:normAutofit lnSpcReduction="10000"/>
          </a:bodyPr>
          <a:lstStyle/>
          <a:p>
            <a:pPr>
              <a:defRPr/>
            </a:pPr>
            <a:r>
              <a:rPr lang="ru-RU" sz="2000" dirty="0">
                <a:solidFill>
                  <a:srgbClr val="53548A">
                    <a:lumMod val="20000"/>
                    <a:lumOff val="80000"/>
                  </a:srgbClr>
                </a:solidFill>
                <a:latin typeface="Times New Roman" pitchFamily="18" charset="0"/>
                <a:cs typeface="Times New Roman" pitchFamily="18" charset="0"/>
              </a:rPr>
              <a:t>М</a:t>
            </a:r>
            <a:endParaRPr lang="ru-RU" dirty="0">
              <a:solidFill>
                <a:prstClr val="black"/>
              </a:solidFill>
              <a:latin typeface="Arial" charset="0"/>
            </a:endParaRPr>
          </a:p>
        </p:txBody>
      </p:sp>
      <p:sp>
        <p:nvSpPr>
          <p:cNvPr id="13" name="Прямоугольник 27"/>
          <p:cNvSpPr>
            <a:spLocks noChangeArrowheads="1"/>
          </p:cNvSpPr>
          <p:nvPr userDrawn="1"/>
        </p:nvSpPr>
        <p:spPr bwMode="auto">
          <a:xfrm>
            <a:off x="1044575" y="-20638"/>
            <a:ext cx="2535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1600">
                <a:solidFill>
                  <a:srgbClr val="DBDBE9"/>
                </a:solidFill>
                <a:latin typeface="Times New Roman" pitchFamily="18" charset="0"/>
                <a:cs typeface="Times New Roman" pitchFamily="18" charset="0"/>
              </a:rPr>
              <a:t>]</a:t>
            </a:r>
            <a:endParaRPr lang="ru-RU">
              <a:solidFill>
                <a:srgbClr val="DBDBE9"/>
              </a:solidFill>
              <a:latin typeface="Times New Roman" pitchFamily="18" charset="0"/>
              <a:cs typeface="Times New Roman" pitchFamily="18" charset="0"/>
            </a:endParaRPr>
          </a:p>
        </p:txBody>
      </p:sp>
      <p:sp>
        <p:nvSpPr>
          <p:cNvPr id="14" name="TextBox 13"/>
          <p:cNvSpPr txBox="1">
            <a:spLocks noChangeArrowheads="1"/>
          </p:cNvSpPr>
          <p:nvPr userDrawn="1"/>
        </p:nvSpPr>
        <p:spPr bwMode="auto">
          <a:xfrm>
            <a:off x="839788" y="-61913"/>
            <a:ext cx="3850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r>
              <a:rPr lang="ru-RU" sz="2200" i="1" smtClean="0">
                <a:solidFill>
                  <a:prstClr val="white"/>
                </a:solidFill>
                <a:latin typeface="Times New Roman" pitchFamily="18" charset="0"/>
                <a:cs typeface="Times New Roman" pitchFamily="18" charset="0"/>
              </a:rPr>
              <a:t>ф</a:t>
            </a:r>
            <a:endParaRPr lang="ru-RU" sz="2200" smtClean="0">
              <a:solidFill>
                <a:srgbClr val="DBDBE9"/>
              </a:solidFill>
              <a:latin typeface="Times New Roman" pitchFamily="18" charset="0"/>
              <a:cs typeface="Times New Roman" pitchFamily="18" charset="0"/>
            </a:endParaRPr>
          </a:p>
        </p:txBody>
      </p:sp>
      <p:sp>
        <p:nvSpPr>
          <p:cNvPr id="15" name="Номер слайда 26"/>
          <p:cNvSpPr>
            <a:spLocks noGrp="1"/>
          </p:cNvSpPr>
          <p:nvPr>
            <p:ph type="sldNum" sz="quarter" idx="10"/>
          </p:nvPr>
        </p:nvSpPr>
        <p:spPr/>
        <p:txBody>
          <a:bodyPr rtlCol="0"/>
          <a:lstStyle>
            <a:lvl1pPr>
              <a:defRPr>
                <a:latin typeface="+mn-lt"/>
              </a:defRPr>
            </a:lvl1pPr>
          </a:lstStyle>
          <a:p>
            <a:pPr>
              <a:defRPr/>
            </a:pPr>
            <a:fld id="{49155D40-0201-4F68-BC53-D385F7D9C221}" type="slidenum">
              <a:rPr lang="ru-RU"/>
              <a:pPr>
                <a:defRPr/>
              </a:pPr>
              <a:t>‹#›</a:t>
            </a:fld>
            <a:endParaRPr lang="ru-RU"/>
          </a:p>
        </p:txBody>
      </p:sp>
    </p:spTree>
    <p:extLst>
      <p:ext uri="{BB962C8B-B14F-4D97-AF65-F5344CB8AC3E}">
        <p14:creationId xmlns:p14="http://schemas.microsoft.com/office/powerpoint/2010/main" val="11839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906000" cy="457200"/>
          </a:xfrm>
          <a:prstGeom prst="rect">
            <a:avLst/>
          </a:prstGeom>
          <a:solidFill>
            <a:srgbClr val="000030"/>
          </a:solidFill>
          <a:ln w="9360">
            <a:solidFill>
              <a:srgbClr val="000030"/>
            </a:solidFill>
            <a:miter lim="800000"/>
            <a:headEnd/>
            <a:tailEnd/>
          </a:ln>
        </p:spPr>
        <p:txBody>
          <a:bodyPr wrap="none" anchor="ctr"/>
          <a:lstStyle/>
          <a:p>
            <a:pPr algn="ctr" defTabSz="449263" eaLnBrk="0" hangingPunct="0">
              <a:lnSpc>
                <a:spcPct val="33000"/>
              </a:lnSpc>
              <a:buClr>
                <a:srgbClr val="000000"/>
              </a:buClr>
              <a:buSzPct val="100000"/>
              <a:buFont typeface="Times New Roman" pitchFamily="18" charset="0"/>
              <a:buNone/>
            </a:pPr>
            <a:endParaRPr lang="ru-RU" sz="2400" dirty="0">
              <a:solidFill>
                <a:srgbClr val="FFFFFF"/>
              </a:solidFill>
              <a:latin typeface="Times New Roman" pitchFamily="18" charset="0"/>
              <a:ea typeface="Arial Unicode MS" pitchFamily="34" charset="-128"/>
              <a:cs typeface="Arial Unicode MS" pitchFamily="34" charset="-128"/>
            </a:endParaRPr>
          </a:p>
        </p:txBody>
      </p:sp>
      <p:sp>
        <p:nvSpPr>
          <p:cNvPr id="3" name="AutoShape 2"/>
          <p:cNvSpPr>
            <a:spLocks noChangeArrowheads="1"/>
          </p:cNvSpPr>
          <p:nvPr/>
        </p:nvSpPr>
        <p:spPr bwMode="auto">
          <a:xfrm>
            <a:off x="0" y="455613"/>
            <a:ext cx="201216" cy="6402387"/>
          </a:xfrm>
          <a:custGeom>
            <a:avLst/>
            <a:gdLst>
              <a:gd name="T0" fmla="*/ 0 w 117"/>
              <a:gd name="T1" fmla="*/ 2147483647 h 4033"/>
              <a:gd name="T2" fmla="*/ 0 w 117"/>
              <a:gd name="T3" fmla="*/ 0 h 4033"/>
              <a:gd name="T4" fmla="*/ 2147483647 w 117"/>
              <a:gd name="T5" fmla="*/ 2147483647 h 4033"/>
              <a:gd name="T6" fmla="*/ 2147483647 w 117"/>
              <a:gd name="T7" fmla="*/ 2147483647 h 4033"/>
              <a:gd name="T8" fmla="*/ 0 w 117"/>
              <a:gd name="T9" fmla="*/ 2147483647 h 4033"/>
              <a:gd name="T10" fmla="*/ 0 60000 65536"/>
              <a:gd name="T11" fmla="*/ 0 60000 65536"/>
              <a:gd name="T12" fmla="*/ 0 60000 65536"/>
              <a:gd name="T13" fmla="*/ 0 60000 65536"/>
              <a:gd name="T14" fmla="*/ 0 60000 65536"/>
              <a:gd name="T15" fmla="*/ 0 w 117"/>
              <a:gd name="T16" fmla="*/ 0 h 4033"/>
              <a:gd name="T17" fmla="*/ 117 w 117"/>
              <a:gd name="T18" fmla="*/ 4033 h 4033"/>
            </a:gdLst>
            <a:ahLst/>
            <a:cxnLst>
              <a:cxn ang="T10">
                <a:pos x="T0" y="T1"/>
              </a:cxn>
              <a:cxn ang="T11">
                <a:pos x="T2" y="T3"/>
              </a:cxn>
              <a:cxn ang="T12">
                <a:pos x="T4" y="T5"/>
              </a:cxn>
              <a:cxn ang="T13">
                <a:pos x="T6" y="T7"/>
              </a:cxn>
              <a:cxn ang="T14">
                <a:pos x="T8" y="T9"/>
              </a:cxn>
            </a:cxnLst>
            <a:rect l="T15" t="T16" r="T17" b="T18"/>
            <a:pathLst>
              <a:path w="117" h="4033">
                <a:moveTo>
                  <a:pt x="0" y="4033"/>
                </a:moveTo>
                <a:lnTo>
                  <a:pt x="0" y="0"/>
                </a:lnTo>
                <a:lnTo>
                  <a:pt x="117" y="117"/>
                </a:lnTo>
                <a:lnTo>
                  <a:pt x="112" y="4033"/>
                </a:lnTo>
                <a:lnTo>
                  <a:pt x="0" y="4033"/>
                </a:lnTo>
                <a:close/>
              </a:path>
            </a:pathLst>
          </a:custGeom>
          <a:gradFill rotWithShape="0">
            <a:gsLst>
              <a:gs pos="0">
                <a:srgbClr val="000030"/>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84889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aphicFrame>
        <p:nvGraphicFramePr>
          <p:cNvPr id="5" name="Object 4"/>
          <p:cNvGraphicFramePr>
            <a:graphicFrameLocks noChangeAspect="1"/>
          </p:cNvGraphicFramePr>
          <p:nvPr/>
        </p:nvGraphicFramePr>
        <p:xfrm>
          <a:off x="9465733" y="0"/>
          <a:ext cx="440267" cy="457200"/>
        </p:xfrm>
        <a:graphic>
          <a:graphicData uri="http://schemas.openxmlformats.org/presentationml/2006/ole">
            <mc:AlternateContent xmlns:mc="http://schemas.openxmlformats.org/markup-compatibility/2006">
              <mc:Choice xmlns:v="urn:schemas-microsoft-com:vml" Requires="v">
                <p:oleObj spid="_x0000_s4172" r:id="rId4" imgW="466616" imgH="509362" progId="">
                  <p:embed/>
                </p:oleObj>
              </mc:Choice>
              <mc:Fallback>
                <p:oleObj r:id="rId4" imgW="466616" imgH="50936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5733" y="0"/>
                        <a:ext cx="440267" cy="457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02650" y="0"/>
            <a:ext cx="9407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AutoShape 6"/>
          <p:cNvSpPr>
            <a:spLocks noChangeArrowheads="1"/>
          </p:cNvSpPr>
          <p:nvPr/>
        </p:nvSpPr>
        <p:spPr bwMode="auto">
          <a:xfrm>
            <a:off x="-1720" y="457200"/>
            <a:ext cx="9906001" cy="196850"/>
          </a:xfrm>
          <a:custGeom>
            <a:avLst/>
            <a:gdLst>
              <a:gd name="T0" fmla="*/ 2147483647 w 5760"/>
              <a:gd name="T1" fmla="*/ 0 h 124"/>
              <a:gd name="T2" fmla="*/ 0 w 5760"/>
              <a:gd name="T3" fmla="*/ 2147483647 h 124"/>
              <a:gd name="T4" fmla="*/ 2147483647 w 5760"/>
              <a:gd name="T5" fmla="*/ 2147483647 h 124"/>
              <a:gd name="T6" fmla="*/ 2147483647 w 5760"/>
              <a:gd name="T7" fmla="*/ 2147483647 h 124"/>
              <a:gd name="T8" fmla="*/ 2147483647 w 5760"/>
              <a:gd name="T9" fmla="*/ 0 h 124"/>
              <a:gd name="T10" fmla="*/ 0 60000 65536"/>
              <a:gd name="T11" fmla="*/ 0 60000 65536"/>
              <a:gd name="T12" fmla="*/ 0 60000 65536"/>
              <a:gd name="T13" fmla="*/ 0 60000 65536"/>
              <a:gd name="T14" fmla="*/ 0 60000 65536"/>
              <a:gd name="T15" fmla="*/ 0 w 5760"/>
              <a:gd name="T16" fmla="*/ 0 h 124"/>
              <a:gd name="T17" fmla="*/ 5760 w 5760"/>
              <a:gd name="T18" fmla="*/ 124 h 124"/>
            </a:gdLst>
            <a:ahLst/>
            <a:cxnLst>
              <a:cxn ang="T10">
                <a:pos x="T0" y="T1"/>
              </a:cxn>
              <a:cxn ang="T11">
                <a:pos x="T2" y="T3"/>
              </a:cxn>
              <a:cxn ang="T12">
                <a:pos x="T4" y="T5"/>
              </a:cxn>
              <a:cxn ang="T13">
                <a:pos x="T6" y="T7"/>
              </a:cxn>
              <a:cxn ang="T14">
                <a:pos x="T8" y="T9"/>
              </a:cxn>
            </a:cxnLst>
            <a:rect l="T15" t="T16" r="T17" b="T18"/>
            <a:pathLst>
              <a:path w="5760" h="124">
                <a:moveTo>
                  <a:pt x="5760" y="0"/>
                </a:moveTo>
                <a:lnTo>
                  <a:pt x="0" y="4"/>
                </a:lnTo>
                <a:lnTo>
                  <a:pt x="120" y="124"/>
                </a:lnTo>
                <a:lnTo>
                  <a:pt x="5758" y="124"/>
                </a:lnTo>
                <a:lnTo>
                  <a:pt x="5760" y="0"/>
                </a:lnTo>
                <a:close/>
              </a:path>
            </a:pathLst>
          </a:custGeom>
          <a:gradFill rotWithShape="0">
            <a:gsLst>
              <a:gs pos="0">
                <a:srgbClr val="000030"/>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dirty="0"/>
          </a:p>
        </p:txBody>
      </p:sp>
      <p:sp>
        <p:nvSpPr>
          <p:cNvPr id="8" name="Rectangle 9"/>
          <p:cNvSpPr>
            <a:spLocks noGrp="1" noChangeArrowheads="1"/>
          </p:cNvSpPr>
          <p:nvPr>
            <p:ph type="dt" idx="10"/>
          </p:nvPr>
        </p:nvSpPr>
        <p:spPr/>
        <p:txBody>
          <a:bodyPr/>
          <a:lstStyle>
            <a:lvl1pPr defTabSz="914400" eaLnBrk="1" hangingPunct="1">
              <a:buClrTx/>
              <a:buSzTx/>
              <a:defRPr/>
            </a:lvl1pPr>
          </a:lstStyle>
          <a:p>
            <a:pPr>
              <a:defRPr/>
            </a:pPr>
            <a:fld id="{65048070-1854-433A-8109-A24942799D34}" type="datetime1">
              <a:rPr lang="ru-RU" smtClean="0"/>
              <a:pPr>
                <a:defRPr/>
              </a:pPr>
              <a:t>22.10.2015</a:t>
            </a:fld>
            <a:endParaRPr lang="ru-RU" dirty="0"/>
          </a:p>
        </p:txBody>
      </p:sp>
      <p:sp>
        <p:nvSpPr>
          <p:cNvPr id="9" name="Rectangle 10"/>
          <p:cNvSpPr>
            <a:spLocks noGrp="1" noChangeArrowheads="1"/>
          </p:cNvSpPr>
          <p:nvPr>
            <p:ph type="ftr" idx="11"/>
          </p:nvPr>
        </p:nvSpPr>
        <p:spPr/>
        <p:txBody>
          <a:bodyPr/>
          <a:lstStyle>
            <a:lvl1pPr algn="l" defTabSz="914400" eaLnBrk="1" hangingPunct="1">
              <a:buClrTx/>
              <a:buSzTx/>
              <a:buFontTx/>
              <a:buNone/>
              <a:defRPr>
                <a:latin typeface="Arial" charset="0"/>
                <a:ea typeface="+mn-ea"/>
              </a:defRPr>
            </a:lvl1pPr>
          </a:lstStyle>
          <a:p>
            <a:pPr>
              <a:defRPr/>
            </a:pPr>
            <a:endParaRPr lang="ru-RU" dirty="0"/>
          </a:p>
        </p:txBody>
      </p:sp>
      <p:sp>
        <p:nvSpPr>
          <p:cNvPr id="10" name="Rectangle 11"/>
          <p:cNvSpPr>
            <a:spLocks noGrp="1" noChangeArrowheads="1"/>
          </p:cNvSpPr>
          <p:nvPr>
            <p:ph type="sldNum" idx="12"/>
          </p:nvPr>
        </p:nvSpPr>
        <p:spPr/>
        <p:txBody>
          <a:bodyPr/>
          <a:lstStyle>
            <a:lvl1pPr defTabSz="914400" eaLnBrk="1" hangingPunct="1">
              <a:buClrTx/>
              <a:buSzTx/>
              <a:buFontTx/>
              <a:buNone/>
              <a:defRPr>
                <a:latin typeface="Arial" pitchFamily="34" charset="0"/>
              </a:defRPr>
            </a:lvl1pPr>
          </a:lstStyle>
          <a:p>
            <a:pPr>
              <a:defRPr/>
            </a:pPr>
            <a:fld id="{19FC5620-2336-41C8-B651-548F4437A7B2}" type="slidenum">
              <a:rPr lang="ru-RU"/>
              <a:pPr>
                <a:defRPr/>
              </a:pPr>
              <a:t>‹#›</a:t>
            </a:fld>
            <a:endParaRPr lang="ru-RU" dirty="0"/>
          </a:p>
        </p:txBody>
      </p:sp>
    </p:spTree>
    <p:extLst>
      <p:ext uri="{BB962C8B-B14F-4D97-AF65-F5344CB8AC3E}">
        <p14:creationId xmlns:p14="http://schemas.microsoft.com/office/powerpoint/2010/main" val="122169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Заголовок и объект">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906000" cy="457200"/>
          </a:xfrm>
          <a:prstGeom prst="rect">
            <a:avLst/>
          </a:prstGeom>
          <a:solidFill>
            <a:srgbClr val="000030"/>
          </a:solidFill>
          <a:ln w="9360">
            <a:solidFill>
              <a:srgbClr val="000030"/>
            </a:solidFill>
            <a:miter lim="800000"/>
            <a:headEnd/>
            <a:tailEnd/>
          </a:ln>
        </p:spPr>
        <p:txBody>
          <a:bodyPr wrap="none" anchor="ctr"/>
          <a:lstStyle/>
          <a:p>
            <a:pPr algn="ctr" defTabSz="449263" eaLnBrk="0" hangingPunct="0">
              <a:lnSpc>
                <a:spcPct val="33000"/>
              </a:lnSpc>
              <a:buClr>
                <a:srgbClr val="000000"/>
              </a:buClr>
              <a:buSzPct val="100000"/>
              <a:buFont typeface="Times New Roman" pitchFamily="18" charset="0"/>
              <a:buNone/>
            </a:pPr>
            <a:endParaRPr lang="ru-RU" sz="2400">
              <a:solidFill>
                <a:srgbClr val="FFFFFF"/>
              </a:solidFill>
              <a:latin typeface="Times New Roman" pitchFamily="18" charset="0"/>
              <a:ea typeface="Arial Unicode MS" pitchFamily="34" charset="-128"/>
              <a:cs typeface="Arial Unicode MS" pitchFamily="34" charset="-128"/>
            </a:endParaRPr>
          </a:p>
        </p:txBody>
      </p:sp>
      <p:sp>
        <p:nvSpPr>
          <p:cNvPr id="5" name="AutoShape 2"/>
          <p:cNvSpPr>
            <a:spLocks noChangeArrowheads="1"/>
          </p:cNvSpPr>
          <p:nvPr/>
        </p:nvSpPr>
        <p:spPr bwMode="auto">
          <a:xfrm>
            <a:off x="0" y="455613"/>
            <a:ext cx="201216" cy="6402387"/>
          </a:xfrm>
          <a:custGeom>
            <a:avLst/>
            <a:gdLst>
              <a:gd name="T0" fmla="*/ 0 w 117"/>
              <a:gd name="T1" fmla="*/ 2147483647 h 4033"/>
              <a:gd name="T2" fmla="*/ 0 w 117"/>
              <a:gd name="T3" fmla="*/ 0 h 4033"/>
              <a:gd name="T4" fmla="*/ 2147483647 w 117"/>
              <a:gd name="T5" fmla="*/ 2147483647 h 4033"/>
              <a:gd name="T6" fmla="*/ 2147483647 w 117"/>
              <a:gd name="T7" fmla="*/ 2147483647 h 4033"/>
              <a:gd name="T8" fmla="*/ 0 w 117"/>
              <a:gd name="T9" fmla="*/ 2147483647 h 4033"/>
              <a:gd name="T10" fmla="*/ 0 60000 65536"/>
              <a:gd name="T11" fmla="*/ 0 60000 65536"/>
              <a:gd name="T12" fmla="*/ 0 60000 65536"/>
              <a:gd name="T13" fmla="*/ 0 60000 65536"/>
              <a:gd name="T14" fmla="*/ 0 60000 65536"/>
              <a:gd name="T15" fmla="*/ 0 w 117"/>
              <a:gd name="T16" fmla="*/ 0 h 4033"/>
              <a:gd name="T17" fmla="*/ 117 w 117"/>
              <a:gd name="T18" fmla="*/ 4033 h 4033"/>
            </a:gdLst>
            <a:ahLst/>
            <a:cxnLst>
              <a:cxn ang="T10">
                <a:pos x="T0" y="T1"/>
              </a:cxn>
              <a:cxn ang="T11">
                <a:pos x="T2" y="T3"/>
              </a:cxn>
              <a:cxn ang="T12">
                <a:pos x="T4" y="T5"/>
              </a:cxn>
              <a:cxn ang="T13">
                <a:pos x="T6" y="T7"/>
              </a:cxn>
              <a:cxn ang="T14">
                <a:pos x="T8" y="T9"/>
              </a:cxn>
            </a:cxnLst>
            <a:rect l="T15" t="T16" r="T17" b="T18"/>
            <a:pathLst>
              <a:path w="117" h="4033">
                <a:moveTo>
                  <a:pt x="0" y="4033"/>
                </a:moveTo>
                <a:lnTo>
                  <a:pt x="0" y="0"/>
                </a:lnTo>
                <a:lnTo>
                  <a:pt x="117" y="117"/>
                </a:lnTo>
                <a:lnTo>
                  <a:pt x="112" y="4033"/>
                </a:lnTo>
                <a:lnTo>
                  <a:pt x="0" y="4033"/>
                </a:lnTo>
                <a:close/>
              </a:path>
            </a:pathLst>
          </a:custGeom>
          <a:gradFill rotWithShape="0">
            <a:gsLst>
              <a:gs pos="0">
                <a:srgbClr val="000030"/>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84889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aphicFrame>
        <p:nvGraphicFramePr>
          <p:cNvPr id="7" name="Object 4"/>
          <p:cNvGraphicFramePr>
            <a:graphicFrameLocks noChangeAspect="1"/>
          </p:cNvGraphicFramePr>
          <p:nvPr/>
        </p:nvGraphicFramePr>
        <p:xfrm>
          <a:off x="9465733" y="0"/>
          <a:ext cx="440267" cy="457200"/>
        </p:xfrm>
        <a:graphic>
          <a:graphicData uri="http://schemas.openxmlformats.org/presentationml/2006/ole">
            <mc:AlternateContent xmlns:mc="http://schemas.openxmlformats.org/markup-compatibility/2006">
              <mc:Choice xmlns:v="urn:schemas-microsoft-com:vml" Requires="v">
                <p:oleObj spid="_x0000_s5195" r:id="rId4" imgW="466616" imgH="509362" progId="">
                  <p:embed/>
                </p:oleObj>
              </mc:Choice>
              <mc:Fallback>
                <p:oleObj r:id="rId4" imgW="466616" imgH="50936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5733" y="0"/>
                        <a:ext cx="440267" cy="457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02650" y="0"/>
            <a:ext cx="9407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AutoShape 6"/>
          <p:cNvSpPr>
            <a:spLocks noChangeArrowheads="1"/>
          </p:cNvSpPr>
          <p:nvPr/>
        </p:nvSpPr>
        <p:spPr bwMode="auto">
          <a:xfrm>
            <a:off x="-1720" y="457200"/>
            <a:ext cx="9906001" cy="196850"/>
          </a:xfrm>
          <a:custGeom>
            <a:avLst/>
            <a:gdLst>
              <a:gd name="T0" fmla="*/ 2147483647 w 5760"/>
              <a:gd name="T1" fmla="*/ 0 h 124"/>
              <a:gd name="T2" fmla="*/ 0 w 5760"/>
              <a:gd name="T3" fmla="*/ 2147483647 h 124"/>
              <a:gd name="T4" fmla="*/ 2147483647 w 5760"/>
              <a:gd name="T5" fmla="*/ 2147483647 h 124"/>
              <a:gd name="T6" fmla="*/ 2147483647 w 5760"/>
              <a:gd name="T7" fmla="*/ 2147483647 h 124"/>
              <a:gd name="T8" fmla="*/ 2147483647 w 5760"/>
              <a:gd name="T9" fmla="*/ 0 h 124"/>
              <a:gd name="T10" fmla="*/ 0 60000 65536"/>
              <a:gd name="T11" fmla="*/ 0 60000 65536"/>
              <a:gd name="T12" fmla="*/ 0 60000 65536"/>
              <a:gd name="T13" fmla="*/ 0 60000 65536"/>
              <a:gd name="T14" fmla="*/ 0 60000 65536"/>
              <a:gd name="T15" fmla="*/ 0 w 5760"/>
              <a:gd name="T16" fmla="*/ 0 h 124"/>
              <a:gd name="T17" fmla="*/ 5760 w 5760"/>
              <a:gd name="T18" fmla="*/ 124 h 124"/>
            </a:gdLst>
            <a:ahLst/>
            <a:cxnLst>
              <a:cxn ang="T10">
                <a:pos x="T0" y="T1"/>
              </a:cxn>
              <a:cxn ang="T11">
                <a:pos x="T2" y="T3"/>
              </a:cxn>
              <a:cxn ang="T12">
                <a:pos x="T4" y="T5"/>
              </a:cxn>
              <a:cxn ang="T13">
                <a:pos x="T6" y="T7"/>
              </a:cxn>
              <a:cxn ang="T14">
                <a:pos x="T8" y="T9"/>
              </a:cxn>
            </a:cxnLst>
            <a:rect l="T15" t="T16" r="T17" b="T18"/>
            <a:pathLst>
              <a:path w="5760" h="124">
                <a:moveTo>
                  <a:pt x="5760" y="0"/>
                </a:moveTo>
                <a:lnTo>
                  <a:pt x="0" y="4"/>
                </a:lnTo>
                <a:lnTo>
                  <a:pt x="120" y="124"/>
                </a:lnTo>
                <a:lnTo>
                  <a:pt x="5758" y="124"/>
                </a:lnTo>
                <a:lnTo>
                  <a:pt x="5760" y="0"/>
                </a:lnTo>
                <a:close/>
              </a:path>
            </a:pathLst>
          </a:custGeom>
          <a:gradFill rotWithShape="0">
            <a:gsLst>
              <a:gs pos="0">
                <a:srgbClr val="000030"/>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 name="Rectangle 9"/>
          <p:cNvSpPr>
            <a:spLocks noGrp="1" noChangeArrowheads="1"/>
          </p:cNvSpPr>
          <p:nvPr>
            <p:ph type="dt" idx="10"/>
          </p:nvPr>
        </p:nvSpPr>
        <p:spPr/>
        <p:txBody>
          <a:bodyPr/>
          <a:lstStyle>
            <a:lvl1pPr defTabSz="914400" eaLnBrk="1" hangingPunct="1">
              <a:buClrTx/>
              <a:buSzTx/>
              <a:defRPr/>
            </a:lvl1pPr>
          </a:lstStyle>
          <a:p>
            <a:pPr>
              <a:defRPr/>
            </a:pPr>
            <a:fld id="{ECAF9ABE-6069-4419-90D1-93199C5E741B}" type="datetime1">
              <a:rPr lang="ru-RU" smtClean="0"/>
              <a:pPr>
                <a:defRPr/>
              </a:pPr>
              <a:t>22.10.2015</a:t>
            </a:fld>
            <a:endParaRPr lang="ru-RU"/>
          </a:p>
        </p:txBody>
      </p:sp>
      <p:sp>
        <p:nvSpPr>
          <p:cNvPr id="11" name="Rectangle 10"/>
          <p:cNvSpPr>
            <a:spLocks noGrp="1" noChangeArrowheads="1"/>
          </p:cNvSpPr>
          <p:nvPr>
            <p:ph type="ftr" idx="11"/>
          </p:nvPr>
        </p:nvSpPr>
        <p:spPr/>
        <p:txBody>
          <a:bodyPr/>
          <a:lstStyle>
            <a:lvl1pPr algn="l" defTabSz="914400" eaLnBrk="1" hangingPunct="1">
              <a:buClrTx/>
              <a:buSzTx/>
              <a:buFontTx/>
              <a:buNone/>
              <a:defRPr>
                <a:latin typeface="Arial" charset="0"/>
                <a:ea typeface="+mn-ea"/>
              </a:defRPr>
            </a:lvl1pPr>
          </a:lstStyle>
          <a:p>
            <a:pPr>
              <a:defRPr/>
            </a:pPr>
            <a:endParaRPr lang="ru-RU"/>
          </a:p>
        </p:txBody>
      </p:sp>
      <p:sp>
        <p:nvSpPr>
          <p:cNvPr id="12" name="Rectangle 11"/>
          <p:cNvSpPr>
            <a:spLocks noGrp="1" noChangeArrowheads="1"/>
          </p:cNvSpPr>
          <p:nvPr>
            <p:ph type="sldNum" idx="12"/>
          </p:nvPr>
        </p:nvSpPr>
        <p:spPr/>
        <p:txBody>
          <a:bodyPr/>
          <a:lstStyle>
            <a:lvl1pPr defTabSz="914400" eaLnBrk="1" hangingPunct="1">
              <a:buClrTx/>
              <a:buSzTx/>
              <a:buFontTx/>
              <a:buNone/>
              <a:defRPr>
                <a:latin typeface="Arial" pitchFamily="34" charset="0"/>
              </a:defRPr>
            </a:lvl1pPr>
          </a:lstStyle>
          <a:p>
            <a:pPr>
              <a:defRPr/>
            </a:pPr>
            <a:fld id="{7E0598E7-486D-4972-A2A7-BDF0956A8F4E}" type="slidenum">
              <a:rPr lang="ru-RU"/>
              <a:pPr>
                <a:defRPr/>
              </a:pPr>
              <a:t>‹#›</a:t>
            </a:fld>
            <a:endParaRPr lang="ru-RU"/>
          </a:p>
        </p:txBody>
      </p:sp>
    </p:spTree>
    <p:extLst>
      <p:ext uri="{BB962C8B-B14F-4D97-AF65-F5344CB8AC3E}">
        <p14:creationId xmlns:p14="http://schemas.microsoft.com/office/powerpoint/2010/main" val="338846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Титульный слайд">
    <p:bg bwMode="ltGray">
      <p:bgPr>
        <a:solidFill>
          <a:schemeClr val="bg1"/>
        </a:solidFill>
        <a:effectLst/>
      </p:bgPr>
    </p:bg>
    <p:spTree>
      <p:nvGrpSpPr>
        <p:cNvPr id="1" name=""/>
        <p:cNvGrpSpPr/>
        <p:nvPr/>
      </p:nvGrpSpPr>
      <p:grpSpPr>
        <a:xfrm>
          <a:off x="0" y="0"/>
          <a:ext cx="0" cy="0"/>
          <a:chOff x="0" y="0"/>
          <a:chExt cx="0" cy="0"/>
        </a:xfrm>
      </p:grpSpPr>
      <p:sp>
        <p:nvSpPr>
          <p:cNvPr id="4" name="Rectangle 30"/>
          <p:cNvSpPr>
            <a:spLocks noChangeArrowheads="1"/>
          </p:cNvSpPr>
          <p:nvPr/>
        </p:nvSpPr>
        <p:spPr bwMode="auto">
          <a:xfrm>
            <a:off x="0" y="0"/>
            <a:ext cx="9906000" cy="457200"/>
          </a:xfrm>
          <a:prstGeom prst="rect">
            <a:avLst/>
          </a:prstGeom>
          <a:solidFill>
            <a:srgbClr val="000030"/>
          </a:solidFill>
          <a:ln w="9525">
            <a:solidFill>
              <a:srgbClr val="00003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a:endParaRPr lang="ru-RU" altLang="ru-RU" sz="2400">
              <a:latin typeface="Times New Roman" pitchFamily="18" charset="0"/>
            </a:endParaRPr>
          </a:p>
        </p:txBody>
      </p:sp>
      <p:sp>
        <p:nvSpPr>
          <p:cNvPr id="5" name="Freeform 17"/>
          <p:cNvSpPr>
            <a:spLocks/>
          </p:cNvSpPr>
          <p:nvPr/>
        </p:nvSpPr>
        <p:spPr bwMode="auto">
          <a:xfrm>
            <a:off x="0" y="455613"/>
            <a:ext cx="201216" cy="6402387"/>
          </a:xfrm>
          <a:custGeom>
            <a:avLst/>
            <a:gdLst>
              <a:gd name="T0" fmla="*/ 0 w 117"/>
              <a:gd name="T1" fmla="*/ 4033 h 4033"/>
              <a:gd name="T2" fmla="*/ 0 w 117"/>
              <a:gd name="T3" fmla="*/ 0 h 4033"/>
              <a:gd name="T4" fmla="*/ 117 w 117"/>
              <a:gd name="T5" fmla="*/ 117 h 4033"/>
              <a:gd name="T6" fmla="*/ 112 w 117"/>
              <a:gd name="T7" fmla="*/ 4033 h 4033"/>
              <a:gd name="T8" fmla="*/ 0 w 117"/>
              <a:gd name="T9" fmla="*/ 4033 h 40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4033">
                <a:moveTo>
                  <a:pt x="0" y="4033"/>
                </a:moveTo>
                <a:lnTo>
                  <a:pt x="0" y="0"/>
                </a:lnTo>
                <a:lnTo>
                  <a:pt x="117" y="117"/>
                </a:lnTo>
                <a:lnTo>
                  <a:pt x="112" y="4033"/>
                </a:lnTo>
                <a:lnTo>
                  <a:pt x="0" y="4033"/>
                </a:lnTo>
                <a:close/>
              </a:path>
            </a:pathLst>
          </a:custGeom>
          <a:gradFill rotWithShape="0">
            <a:gsLst>
              <a:gs pos="0">
                <a:srgbClr val="000030"/>
              </a:gs>
              <a:gs pos="100000">
                <a:schemeClr val="bg1"/>
              </a:gs>
            </a:gsLst>
            <a:lin ang="0" scaled="1"/>
          </a:gradFill>
          <a:ln>
            <a:noFill/>
          </a:ln>
          <a:extLst>
            <a:ext uri="{91240B29-F687-4F45-9708-019B960494DF}">
              <a14:hiddenLine xmlns:a14="http://schemas.microsoft.com/office/drawing/2010/main" w="28575" cap="flat" cmpd="sng">
                <a:solidFill>
                  <a:srgbClr val="000000"/>
                </a:solidFill>
                <a:prstDash val="solid"/>
                <a:round/>
                <a:headEnd type="none" w="med" len="med"/>
                <a:tailEnd type="none" w="med" len="med"/>
              </a14:hiddenLine>
            </a:ext>
          </a:extLst>
        </p:spPr>
        <p:txBody>
          <a:bodyPr wrap="none" anchor="ctr"/>
          <a:lstStyle/>
          <a:p>
            <a:endParaRPr lang="ru-RU"/>
          </a:p>
        </p:txBody>
      </p:sp>
      <p:pic>
        <p:nvPicPr>
          <p:cNvPr id="6" name="Picture 27" descr="Надпись Минфи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4889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28"/>
          <p:cNvGraphicFramePr>
            <a:graphicFrameLocks noChangeAspect="1"/>
          </p:cNvGraphicFramePr>
          <p:nvPr/>
        </p:nvGraphicFramePr>
        <p:xfrm>
          <a:off x="9465733" y="0"/>
          <a:ext cx="440267" cy="457200"/>
        </p:xfrm>
        <a:graphic>
          <a:graphicData uri="http://schemas.openxmlformats.org/presentationml/2006/ole">
            <mc:AlternateContent xmlns:mc="http://schemas.openxmlformats.org/markup-compatibility/2006">
              <mc:Choice xmlns:v="urn:schemas-microsoft-com:vml" Requires="v">
                <p:oleObj spid="_x0000_s17442" name="Photo Editor Photo" r:id="rId4" imgW="466692" imgH="509406" progId="MSPhotoEd.3">
                  <p:embed/>
                </p:oleObj>
              </mc:Choice>
              <mc:Fallback>
                <p:oleObj name="Photo Editor Photo" r:id="rId4" imgW="466692" imgH="50940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5733" y="0"/>
                        <a:ext cx="4402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29" descr="untitle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2650" y="0"/>
            <a:ext cx="9407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31"/>
          <p:cNvSpPr>
            <a:spLocks/>
          </p:cNvSpPr>
          <p:nvPr/>
        </p:nvSpPr>
        <p:spPr bwMode="auto">
          <a:xfrm>
            <a:off x="-1720" y="457200"/>
            <a:ext cx="9906001" cy="196850"/>
          </a:xfrm>
          <a:custGeom>
            <a:avLst/>
            <a:gdLst>
              <a:gd name="T0" fmla="*/ 5760 w 5760"/>
              <a:gd name="T1" fmla="*/ 0 h 124"/>
              <a:gd name="T2" fmla="*/ 0 w 5760"/>
              <a:gd name="T3" fmla="*/ 4 h 124"/>
              <a:gd name="T4" fmla="*/ 120 w 5760"/>
              <a:gd name="T5" fmla="*/ 124 h 124"/>
              <a:gd name="T6" fmla="*/ 5758 w 5760"/>
              <a:gd name="T7" fmla="*/ 124 h 124"/>
              <a:gd name="T8" fmla="*/ 5760 w 5760"/>
              <a:gd name="T9" fmla="*/ 0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 h="124">
                <a:moveTo>
                  <a:pt x="5760" y="0"/>
                </a:moveTo>
                <a:lnTo>
                  <a:pt x="0" y="4"/>
                </a:lnTo>
                <a:lnTo>
                  <a:pt x="120" y="124"/>
                </a:lnTo>
                <a:lnTo>
                  <a:pt x="5758" y="124"/>
                </a:lnTo>
                <a:lnTo>
                  <a:pt x="5760" y="0"/>
                </a:lnTo>
                <a:close/>
              </a:path>
            </a:pathLst>
          </a:custGeom>
          <a:gradFill rotWithShape="0">
            <a:gsLst>
              <a:gs pos="0">
                <a:srgbClr val="000030"/>
              </a:gs>
              <a:gs pos="100000">
                <a:schemeClr val="bg1"/>
              </a:gs>
            </a:gsLst>
            <a:lin ang="5400000" scaled="1"/>
          </a:gradFill>
          <a:ln>
            <a:noFill/>
          </a:ln>
          <a:extLst>
            <a:ext uri="{91240B29-F687-4F45-9708-019B960494DF}">
              <a14:hiddenLine xmlns:a14="http://schemas.microsoft.com/office/drawing/2010/main" w="28575" cap="flat" cmpd="sng">
                <a:solidFill>
                  <a:srgbClr val="000000"/>
                </a:solidFill>
                <a:prstDash val="solid"/>
                <a:round/>
                <a:headEnd type="none" w="med" len="med"/>
                <a:tailEnd type="none" w="med" len="med"/>
              </a14:hiddenLine>
            </a:ext>
          </a:extLst>
        </p:spPr>
        <p:txBody>
          <a:bodyPr wrap="none" anchor="ctr"/>
          <a:lstStyle/>
          <a:p>
            <a:endParaRPr lang="ru-RU"/>
          </a:p>
        </p:txBody>
      </p:sp>
      <p:sp>
        <p:nvSpPr>
          <p:cNvPr id="3076" name="Rectangle 4"/>
          <p:cNvSpPr>
            <a:spLocks noGrp="1" noChangeArrowheads="1"/>
          </p:cNvSpPr>
          <p:nvPr>
            <p:ph type="ctrTitle"/>
          </p:nvPr>
        </p:nvSpPr>
        <p:spPr>
          <a:xfrm>
            <a:off x="742950" y="2286000"/>
            <a:ext cx="8420100" cy="1143000"/>
          </a:xfrm>
        </p:spPr>
        <p:txBody>
          <a:bodyPr/>
          <a:lstStyle>
            <a:lvl1pPr>
              <a:defRPr sz="3800"/>
            </a:lvl1pPr>
          </a:lstStyle>
          <a:p>
            <a:r>
              <a:rPr lang="en-US"/>
              <a:t>Click to edit Master title style</a:t>
            </a:r>
          </a:p>
        </p:txBody>
      </p:sp>
      <p:sp>
        <p:nvSpPr>
          <p:cNvPr id="3077" name="Rectangle 5"/>
          <p:cNvSpPr>
            <a:spLocks noGrp="1" noChangeArrowheads="1"/>
          </p:cNvSpPr>
          <p:nvPr>
            <p:ph type="subTitle" idx="1"/>
          </p:nvPr>
        </p:nvSpPr>
        <p:spPr>
          <a:xfrm>
            <a:off x="484981" y="4848225"/>
            <a:ext cx="9018588" cy="1181100"/>
          </a:xfrm>
        </p:spPr>
        <p:txBody>
          <a:bodyPr/>
          <a:lstStyle>
            <a:lvl1pPr marL="0" indent="0" algn="ctr">
              <a:buFontTx/>
              <a:buNone/>
              <a:defRPr>
                <a:solidFill>
                  <a:srgbClr val="000066"/>
                </a:solidFill>
              </a:defRPr>
            </a:lvl1pPr>
          </a:lstStyle>
          <a:p>
            <a:r>
              <a:rPr lang="en-US"/>
              <a:t>Click to edit Master subtitle style</a:t>
            </a:r>
          </a:p>
        </p:txBody>
      </p:sp>
      <p:sp>
        <p:nvSpPr>
          <p:cNvPr id="10" name="Rectangle 6"/>
          <p:cNvSpPr>
            <a:spLocks noGrp="1" noChangeArrowheads="1"/>
          </p:cNvSpPr>
          <p:nvPr>
            <p:ph type="dt" sz="half" idx="10"/>
          </p:nvPr>
        </p:nvSpPr>
        <p:spPr/>
        <p:txBody>
          <a:bodyPr/>
          <a:lstStyle>
            <a:lvl1pPr>
              <a:defRPr/>
            </a:lvl1pPr>
          </a:lstStyle>
          <a:p>
            <a:pPr>
              <a:defRPr/>
            </a:pPr>
            <a:fld id="{0F09ECC4-09C2-4FAC-8D59-8898AA38F6F7}" type="datetime1">
              <a:rPr lang="ru-RU"/>
              <a:pPr>
                <a:defRPr/>
              </a:pPr>
              <a:t>22.10.2015</a:t>
            </a:fld>
            <a:endParaRPr lang="ru-RU"/>
          </a:p>
        </p:txBody>
      </p:sp>
      <p:sp>
        <p:nvSpPr>
          <p:cNvPr id="11" name="Rectangle 7"/>
          <p:cNvSpPr>
            <a:spLocks noGrp="1" noChangeArrowheads="1"/>
          </p:cNvSpPr>
          <p:nvPr>
            <p:ph type="ftr" sz="quarter" idx="11"/>
          </p:nvPr>
        </p:nvSpPr>
        <p:spPr/>
        <p:txBody>
          <a:bodyPr/>
          <a:lstStyle>
            <a:lvl1pPr>
              <a:defRPr smtClean="0"/>
            </a:lvl1pPr>
          </a:lstStyle>
          <a:p>
            <a:pPr>
              <a:defRPr/>
            </a:pPr>
            <a:endParaRPr lang="ru-RU" altLang="ru-RU"/>
          </a:p>
        </p:txBody>
      </p:sp>
      <p:sp>
        <p:nvSpPr>
          <p:cNvPr id="12" name="Rectangle 8"/>
          <p:cNvSpPr>
            <a:spLocks noGrp="1" noChangeArrowheads="1"/>
          </p:cNvSpPr>
          <p:nvPr>
            <p:ph type="sldNum" sz="quarter" idx="12"/>
          </p:nvPr>
        </p:nvSpPr>
        <p:spPr>
          <a:xfrm>
            <a:off x="7099300" y="6534150"/>
            <a:ext cx="2806700" cy="323850"/>
          </a:xfrm>
        </p:spPr>
        <p:txBody>
          <a:bodyPr/>
          <a:lstStyle>
            <a:lvl1pPr>
              <a:defRPr/>
            </a:lvl1pPr>
          </a:lstStyle>
          <a:p>
            <a:pPr>
              <a:defRPr/>
            </a:pPr>
            <a:r>
              <a:rPr lang="ru-RU"/>
              <a:t>СЛАЙД</a:t>
            </a:r>
            <a:r>
              <a:rPr lang="ru-RU" sz="1400"/>
              <a:t> </a:t>
            </a:r>
            <a:fld id="{784FCBA4-6198-472C-A216-AC90403B0983}" type="slidenum">
              <a:rPr lang="ru-RU" sz="1400"/>
              <a:pPr>
                <a:defRPr/>
              </a:pPr>
              <a:t>‹#›</a:t>
            </a:fld>
            <a:endParaRPr lang="ru-RU" sz="1400"/>
          </a:p>
        </p:txBody>
      </p:sp>
    </p:spTree>
    <p:extLst>
      <p:ext uri="{BB962C8B-B14F-4D97-AF65-F5344CB8AC3E}">
        <p14:creationId xmlns:p14="http://schemas.microsoft.com/office/powerpoint/2010/main" val="225631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2/3*#ppt_w"/>
                                          </p:val>
                                        </p:tav>
                                        <p:tav tm="100000">
                                          <p:val>
                                            <p:strVal val="#ppt_w"/>
                                          </p:val>
                                        </p:tav>
                                      </p:tavLst>
                                    </p:anim>
                                    <p:anim calcmode="lin" valueType="num">
                                      <p:cBhvr>
                                        <p:cTn id="8" dur="500" fill="hold"/>
                                        <p:tgtEl>
                                          <p:spTgt spid="8"/>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2/3*#ppt_w"/>
                                          </p:val>
                                        </p:tav>
                                        <p:tav tm="100000">
                                          <p:val>
                                            <p:strVal val="#ppt_w"/>
                                          </p:val>
                                        </p:tav>
                                      </p:tavLst>
                                    </p:anim>
                                    <p:anim calcmode="lin" valueType="num">
                                      <p:cBhvr>
                                        <p:cTn id="13"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Заголовок 21"/>
          <p:cNvSpPr>
            <a:spLocks noGrp="1"/>
          </p:cNvSpPr>
          <p:nvPr>
            <p:ph type="title"/>
          </p:nvPr>
        </p:nvSpPr>
        <p:spPr bwMode="auto">
          <a:xfrm>
            <a:off x="495300" y="1143000"/>
            <a:ext cx="891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4099" name="Текст 12"/>
          <p:cNvSpPr>
            <a:spLocks noGrp="1"/>
          </p:cNvSpPr>
          <p:nvPr>
            <p:ph type="body" idx="1"/>
          </p:nvPr>
        </p:nvSpPr>
        <p:spPr bwMode="auto">
          <a:xfrm>
            <a:off x="495300" y="2249488"/>
            <a:ext cx="89154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3" name="Дата 2"/>
          <p:cNvSpPr>
            <a:spLocks noGrp="1"/>
          </p:cNvSpPr>
          <p:nvPr>
            <p:ph type="dt" sz="half" idx="2"/>
          </p:nvPr>
        </p:nvSpPr>
        <p:spPr>
          <a:xfrm>
            <a:off x="7132638" y="612775"/>
            <a:ext cx="1038225" cy="457200"/>
          </a:xfrm>
          <a:prstGeom prst="rect">
            <a:avLst/>
          </a:prstGeom>
        </p:spPr>
        <p:txBody>
          <a:bodyPr vert="horz" wrap="square" lIns="91440" tIns="45720" rIns="91440" bIns="45720" numCol="1" anchor="t" anchorCtr="0" compatLnSpc="1">
            <a:prstTxWarp prst="textNoShape">
              <a:avLst/>
            </a:prstTxWarp>
          </a:bodyPr>
          <a:lstStyle>
            <a:lvl1pPr>
              <a:defRPr sz="800">
                <a:solidFill>
                  <a:srgbClr val="438086"/>
                </a:solidFill>
                <a:latin typeface="Arial" pitchFamily="34" charset="0"/>
                <a:cs typeface="+mn-cs"/>
              </a:defRPr>
            </a:lvl1pPr>
          </a:lstStyle>
          <a:p>
            <a:pPr>
              <a:defRPr/>
            </a:pPr>
            <a:fld id="{D8F570E1-6B3B-463D-97C4-5A6D09126562}" type="datetime1">
              <a:rPr lang="ru-RU" smtClean="0"/>
              <a:t>22.10.2015</a:t>
            </a:fld>
            <a:r>
              <a:rPr lang="ru-RU" smtClean="0"/>
              <a:t>06.10.2009</a:t>
            </a:r>
            <a:endParaRPr lang="ru-RU" dirty="0"/>
          </a:p>
        </p:txBody>
      </p:sp>
      <p:sp>
        <p:nvSpPr>
          <p:cNvPr id="14" name="Нижний колонтитул 3"/>
          <p:cNvSpPr>
            <a:spLocks noGrp="1"/>
          </p:cNvSpPr>
          <p:nvPr>
            <p:ph type="ftr" sz="quarter" idx="3"/>
          </p:nvPr>
        </p:nvSpPr>
        <p:spPr>
          <a:xfrm>
            <a:off x="5695950" y="612775"/>
            <a:ext cx="1436688" cy="457200"/>
          </a:xfrm>
          <a:prstGeom prst="rect">
            <a:avLst/>
          </a:prstGeom>
        </p:spPr>
        <p:txBody>
          <a:bodyPr vert="horz" wrap="square" lIns="91440" tIns="45720" rIns="91440" bIns="45720" numCol="1" anchor="t" anchorCtr="0" compatLnSpc="1">
            <a:prstTxWarp prst="textNoShape">
              <a:avLst/>
            </a:prstTxWarp>
          </a:bodyPr>
          <a:lstStyle>
            <a:lvl1pPr algn="r">
              <a:defRPr sz="800">
                <a:solidFill>
                  <a:srgbClr val="438086"/>
                </a:solidFill>
                <a:latin typeface="Arial" charset="0"/>
                <a:cs typeface="+mn-cs"/>
              </a:defRPr>
            </a:lvl1pPr>
          </a:lstStyle>
          <a:p>
            <a:pPr>
              <a:defRPr/>
            </a:pPr>
            <a:endParaRPr lang="ru-RU"/>
          </a:p>
        </p:txBody>
      </p:sp>
      <p:sp>
        <p:nvSpPr>
          <p:cNvPr id="15" name="Номер слайда 4"/>
          <p:cNvSpPr>
            <a:spLocks noGrp="1"/>
          </p:cNvSpPr>
          <p:nvPr>
            <p:ph type="sldNum" sz="quarter" idx="4"/>
          </p:nvPr>
        </p:nvSpPr>
        <p:spPr>
          <a:xfrm>
            <a:off x="8855075" y="1588"/>
            <a:ext cx="825500" cy="366712"/>
          </a:xfrm>
          <a:prstGeom prst="rect">
            <a:avLst/>
          </a:prstGeom>
        </p:spPr>
        <p:txBody>
          <a:bodyPr vert="horz" anchor="b"/>
          <a:lstStyle>
            <a:lvl1pPr algn="r">
              <a:defRPr>
                <a:solidFill>
                  <a:srgbClr val="FFFFFF"/>
                </a:solidFill>
                <a:latin typeface="+mn-lt"/>
                <a:cs typeface="+mn-cs"/>
              </a:defRPr>
            </a:lvl1pPr>
          </a:lstStyle>
          <a:p>
            <a:pPr>
              <a:defRPr/>
            </a:pPr>
            <a:fld id="{BE6A0311-3BBD-4C08-B996-1150DE6C2C28}" type="slidenum">
              <a:rPr lang="ru-RU"/>
              <a:pPr>
                <a:defRPr/>
              </a:pPr>
              <a:t>‹#›</a:t>
            </a:fld>
            <a:endParaRPr lang="ru-RU" dirty="0"/>
          </a:p>
        </p:txBody>
      </p:sp>
      <p:sp>
        <p:nvSpPr>
          <p:cNvPr id="17" name="Прямоугольник 16"/>
          <p:cNvSpPr/>
          <p:nvPr/>
        </p:nvSpPr>
        <p:spPr>
          <a:xfrm>
            <a:off x="585788" y="0"/>
            <a:ext cx="503237" cy="379413"/>
          </a:xfrm>
          <a:prstGeom prst="rect">
            <a:avLst/>
          </a:prstGeom>
        </p:spPr>
        <p:txBody>
          <a:bodyPr wrap="none">
            <a:normAutofit lnSpcReduction="10000"/>
          </a:bodyPr>
          <a:lstStyle/>
          <a:p>
            <a:pPr>
              <a:defRPr/>
            </a:pPr>
            <a:r>
              <a:rPr lang="ru-RU" sz="2000" dirty="0">
                <a:solidFill>
                  <a:srgbClr val="53548A">
                    <a:lumMod val="20000"/>
                    <a:lumOff val="80000"/>
                  </a:srgbClr>
                </a:solidFill>
                <a:latin typeface="Times New Roman" pitchFamily="18" charset="0"/>
                <a:cs typeface="Times New Roman" pitchFamily="18" charset="0"/>
              </a:rPr>
              <a:t>М</a:t>
            </a:r>
            <a:endParaRPr lang="ru-RU" dirty="0">
              <a:solidFill>
                <a:prstClr val="black"/>
              </a:solidFill>
              <a:latin typeface="Arial" charset="0"/>
            </a:endParaRPr>
          </a:p>
        </p:txBody>
      </p:sp>
      <p:sp>
        <p:nvSpPr>
          <p:cNvPr id="1032" name="Прямоугольник 17"/>
          <p:cNvSpPr>
            <a:spLocks noChangeArrowheads="1"/>
          </p:cNvSpPr>
          <p:nvPr/>
        </p:nvSpPr>
        <p:spPr bwMode="auto">
          <a:xfrm>
            <a:off x="1044575" y="-20638"/>
            <a:ext cx="25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defRPr/>
            </a:pPr>
            <a:r>
              <a:rPr lang="ru-RU" altLang="ru-RU" sz="1600" smtClean="0">
                <a:solidFill>
                  <a:srgbClr val="DBDBE9"/>
                </a:solidFill>
                <a:latin typeface="Times New Roman" pitchFamily="18" charset="0"/>
                <a:cs typeface="Times New Roman" pitchFamily="18" charset="0"/>
              </a:rPr>
              <a:t>]</a:t>
            </a:r>
            <a:endParaRPr lang="ru-RU" altLang="ru-RU" smtClean="0">
              <a:solidFill>
                <a:srgbClr val="DBDBE9"/>
              </a:solidFill>
              <a:latin typeface="Times New Roman" pitchFamily="18" charset="0"/>
              <a:cs typeface="Times New Roman" pitchFamily="18" charset="0"/>
            </a:endParaRPr>
          </a:p>
        </p:txBody>
      </p:sp>
      <p:sp>
        <p:nvSpPr>
          <p:cNvPr id="1034" name="TextBox 13"/>
          <p:cNvSpPr txBox="1">
            <a:spLocks noChangeArrowheads="1"/>
          </p:cNvSpPr>
          <p:nvPr/>
        </p:nvSpPr>
        <p:spPr bwMode="auto">
          <a:xfrm>
            <a:off x="839788" y="-61913"/>
            <a:ext cx="3857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r>
              <a:rPr lang="ru-RU" sz="2200" i="1" dirty="0" smtClean="0">
                <a:solidFill>
                  <a:prstClr val="white"/>
                </a:solidFill>
                <a:latin typeface="Times New Roman" pitchFamily="18" charset="0"/>
                <a:cs typeface="Times New Roman" pitchFamily="18" charset="0"/>
              </a:rPr>
              <a:t>ф</a:t>
            </a:r>
            <a:endParaRPr lang="ru-RU" sz="2200" dirty="0" smtClean="0">
              <a:solidFill>
                <a:srgbClr val="DBDBE9"/>
              </a:solidFill>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9" r:id="rId4"/>
    <p:sldLayoutId id="2147484641" r:id="rId5"/>
    <p:sldLayoutId id="2147484642" r:id="rId6"/>
    <p:sldLayoutId id="2147484643" r:id="rId7"/>
    <p:sldLayoutId id="2147484644" r:id="rId8"/>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consultantplus://offline/ref=83E3A419E102281DFB3953BDBD27755AC2B0788B8BF6D57792C1F24CE8q4l7I"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consultantplus://offline/ref=C3B1B55DA0DD4ACF2B3CE43C9942DE9B6B40AAA8E992746DEA7FD295FA753809AA06696A6920i6IAU"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consultantplus://offline/ref=C3B1B55DA0DD4ACF2B3CE43C9942DE9B6B40AAA8E992746DEA7FD295FA753809AA06696A6920i6IAU"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consultantplus://offline/ref=CC498C3DB2D152947D015DF4A216CB4497A44D7BB28DB133271A376E78D7F660E813F48C3594CD1CFB4D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70.png"/><Relationship Id="rId7" Type="http://schemas.openxmlformats.org/officeDocument/2006/relationships/image" Target="../media/image21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190.png"/><Relationship Id="rId4" Type="http://schemas.openxmlformats.org/officeDocument/2006/relationships/image" Target="../media/image180.png"/><Relationship Id="rId9" Type="http://schemas.openxmlformats.org/officeDocument/2006/relationships/image" Target="../media/image20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70.png"/><Relationship Id="rId4" Type="http://schemas.openxmlformats.org/officeDocument/2006/relationships/image" Target="../media/image26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90.png"/></Relationships>
</file>

<file path=ppt/slides/_rels/slide6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50.png"/></Relationships>
</file>

<file path=ppt/slides/_rels/slide67.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80.png"/></Relationships>
</file>

<file path=ppt/slides/_rels/slide68.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51.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8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4" name="Прямоугольник 95"/>
          <p:cNvSpPr>
            <a:spLocks noChangeArrowheads="1"/>
          </p:cNvSpPr>
          <p:nvPr/>
        </p:nvSpPr>
        <p:spPr bwMode="auto">
          <a:xfrm>
            <a:off x="8972550" y="2982913"/>
            <a:ext cx="239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2000">
                <a:solidFill>
                  <a:srgbClr val="783A7A"/>
                </a:solidFill>
                <a:latin typeface="Cambria" pitchFamily="18" charset="0"/>
              </a:rPr>
              <a:t> </a:t>
            </a:r>
          </a:p>
          <a:p>
            <a:pPr algn="ctr"/>
            <a:endParaRPr lang="ru-RU" sz="2000" b="1">
              <a:solidFill>
                <a:srgbClr val="783A7A"/>
              </a:solidFill>
            </a:endParaRPr>
          </a:p>
        </p:txBody>
      </p:sp>
      <p:sp>
        <p:nvSpPr>
          <p:cNvPr id="20" name="Скругленный прямоугольник 19"/>
          <p:cNvSpPr/>
          <p:nvPr/>
        </p:nvSpPr>
        <p:spPr>
          <a:xfrm>
            <a:off x="668319" y="946297"/>
            <a:ext cx="8730862" cy="4178595"/>
          </a:xfrm>
          <a:prstGeom prst="round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smtClean="0">
                <a:solidFill>
                  <a:srgbClr val="0070C0"/>
                </a:solidFill>
              </a:rPr>
              <a:t>«</a:t>
            </a:r>
            <a:r>
              <a:rPr lang="ru-RU" sz="2000" b="1" dirty="0">
                <a:solidFill>
                  <a:srgbClr val="0070C0"/>
                </a:solidFill>
              </a:rPr>
              <a:t>Финансовое планирование государственных и муниципальных учреждений: бюджетная </a:t>
            </a:r>
            <a:r>
              <a:rPr lang="ru-RU" sz="2000" b="1" dirty="0" smtClean="0">
                <a:solidFill>
                  <a:srgbClr val="0070C0"/>
                </a:solidFill>
              </a:rPr>
              <a:t>смета, </a:t>
            </a:r>
            <a:r>
              <a:rPr lang="ru-RU" sz="2000" b="1" dirty="0" err="1">
                <a:solidFill>
                  <a:srgbClr val="0070C0"/>
                </a:solidFill>
              </a:rPr>
              <a:t>госзадание</a:t>
            </a:r>
            <a:r>
              <a:rPr lang="ru-RU" sz="2000" b="1" dirty="0">
                <a:solidFill>
                  <a:srgbClr val="0070C0"/>
                </a:solidFill>
              </a:rPr>
              <a:t>, план финансово-хозяйственной </a:t>
            </a:r>
            <a:r>
              <a:rPr lang="ru-RU" sz="2000" b="1" dirty="0" smtClean="0">
                <a:solidFill>
                  <a:srgbClr val="0070C0"/>
                </a:solidFill>
              </a:rPr>
              <a:t>деятельности, </a:t>
            </a:r>
            <a:r>
              <a:rPr lang="ru-RU" sz="2000" b="1" dirty="0">
                <a:solidFill>
                  <a:srgbClr val="0070C0"/>
                </a:solidFill>
              </a:rPr>
              <a:t>расчет нормативов</a:t>
            </a:r>
            <a:r>
              <a:rPr lang="ru-RU" sz="2000" b="1" dirty="0" smtClean="0">
                <a:solidFill>
                  <a:srgbClr val="0070C0"/>
                </a:solidFill>
              </a:rPr>
              <a:t>.»</a:t>
            </a:r>
            <a:endParaRPr lang="ru-RU" sz="2000" b="1" dirty="0">
              <a:solidFill>
                <a:srgbClr val="0070C0"/>
              </a:solidFill>
            </a:endParaRPr>
          </a:p>
          <a:p>
            <a:endParaRPr lang="ru-RU" sz="1600" dirty="0" smtClean="0">
              <a:solidFill>
                <a:srgbClr val="0070C0"/>
              </a:solidFill>
            </a:endParaRPr>
          </a:p>
          <a:p>
            <a:endParaRPr lang="ru-RU" sz="1400" dirty="0"/>
          </a:p>
          <a:p>
            <a:pPr algn="r"/>
            <a:r>
              <a:rPr lang="ru-RU" sz="1400" dirty="0" smtClean="0"/>
              <a:t>начальник </a:t>
            </a:r>
            <a:r>
              <a:rPr lang="ru-RU" sz="1400" dirty="0"/>
              <a:t>Отдела методологии </a:t>
            </a:r>
            <a:r>
              <a:rPr lang="ru-RU" sz="1400" dirty="0" smtClean="0"/>
              <a:t>финансового </a:t>
            </a:r>
          </a:p>
          <a:p>
            <a:pPr algn="r"/>
            <a:r>
              <a:rPr lang="ru-RU" sz="1400" dirty="0" smtClean="0"/>
              <a:t>обеспечения </a:t>
            </a:r>
            <a:r>
              <a:rPr lang="ru-RU" sz="1400" dirty="0"/>
              <a:t>и оказания </a:t>
            </a:r>
            <a:r>
              <a:rPr lang="ru-RU" sz="1400" dirty="0" smtClean="0"/>
              <a:t>государственных и муниципальных услуг  </a:t>
            </a:r>
          </a:p>
          <a:p>
            <a:pPr algn="r"/>
            <a:r>
              <a:rPr lang="ru-RU" sz="1400" dirty="0" smtClean="0"/>
              <a:t>Департамента </a:t>
            </a:r>
            <a:r>
              <a:rPr lang="ru-RU" sz="1400" dirty="0"/>
              <a:t>бюджетной </a:t>
            </a:r>
            <a:r>
              <a:rPr lang="ru-RU" sz="1400" dirty="0" smtClean="0"/>
              <a:t>методологии Минфина России </a:t>
            </a:r>
          </a:p>
          <a:p>
            <a:pPr algn="r"/>
            <a:endParaRPr lang="ru-RU" sz="1400" b="1" dirty="0" smtClean="0"/>
          </a:p>
          <a:p>
            <a:pPr algn="r"/>
            <a:r>
              <a:rPr lang="ru-RU" sz="1400" b="1" dirty="0" smtClean="0"/>
              <a:t>Т.С.</a:t>
            </a:r>
            <a:r>
              <a:rPr lang="ru-RU" sz="1400" b="1" dirty="0"/>
              <a:t> </a:t>
            </a:r>
            <a:r>
              <a:rPr lang="ru-RU" sz="1400" b="1" dirty="0" err="1" smtClean="0"/>
              <a:t>Колегаева</a:t>
            </a:r>
            <a:endParaRPr lang="ru-RU" sz="1400" b="1" dirty="0" smtClean="0"/>
          </a:p>
          <a:p>
            <a:pPr algn="r"/>
            <a:r>
              <a:rPr lang="en-US" sz="1400" b="1" dirty="0" smtClean="0"/>
              <a:t>(0764@minfin.ru)</a:t>
            </a:r>
            <a:endParaRPr lang="ru-RU" sz="1400" dirty="0"/>
          </a:p>
        </p:txBody>
      </p:sp>
    </p:spTree>
    <p:extLst>
      <p:ext uri="{BB962C8B-B14F-4D97-AF65-F5344CB8AC3E}">
        <p14:creationId xmlns:p14="http://schemas.microsoft.com/office/powerpoint/2010/main" val="1676702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507340" y="710443"/>
            <a:ext cx="8915400" cy="1066800"/>
          </a:xfrm>
        </p:spPr>
        <p:txBody>
          <a:bodyPr/>
          <a:lstStyle/>
          <a:p>
            <a:pPr algn="ctr"/>
            <a:r>
              <a:rPr lang="ru-RU" altLang="ru-RU" sz="2800" b="1" dirty="0" smtClean="0">
                <a:latin typeface="Arial Narrow" pitchFamily="34" charset="0"/>
              </a:rPr>
              <a:t>Распределение полномочий при составлении и утверждении Плана</a:t>
            </a:r>
          </a:p>
        </p:txBody>
      </p:sp>
      <p:sp>
        <p:nvSpPr>
          <p:cNvPr id="22531" name="Text Box 5"/>
          <p:cNvSpPr txBox="1">
            <a:spLocks noChangeArrowheads="1"/>
          </p:cNvSpPr>
          <p:nvPr/>
        </p:nvSpPr>
        <p:spPr bwMode="auto">
          <a:xfrm>
            <a:off x="507340" y="1700213"/>
            <a:ext cx="4211769"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spcBef>
                <a:spcPct val="50000"/>
              </a:spcBef>
            </a:pPr>
            <a:r>
              <a:rPr lang="ru-RU" altLang="ru-RU" u="sng"/>
              <a:t>Для бюджетного учреждения (БУ)</a:t>
            </a:r>
            <a:r>
              <a:rPr lang="ru-RU" altLang="ru-RU"/>
              <a:t> </a:t>
            </a:r>
          </a:p>
        </p:txBody>
      </p:sp>
      <p:sp>
        <p:nvSpPr>
          <p:cNvPr id="22532" name="Text Box 6"/>
          <p:cNvSpPr txBox="1">
            <a:spLocks noChangeArrowheads="1"/>
          </p:cNvSpPr>
          <p:nvPr/>
        </p:nvSpPr>
        <p:spPr bwMode="auto">
          <a:xfrm>
            <a:off x="5343394" y="1700213"/>
            <a:ext cx="4211769"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spcBef>
                <a:spcPct val="50000"/>
              </a:spcBef>
            </a:pPr>
            <a:r>
              <a:rPr lang="ru-RU" altLang="ru-RU" u="sng"/>
              <a:t>Для автономного учреждения (АУ)</a:t>
            </a:r>
          </a:p>
        </p:txBody>
      </p:sp>
      <p:sp>
        <p:nvSpPr>
          <p:cNvPr id="22533" name="Text Box 7"/>
          <p:cNvSpPr txBox="1">
            <a:spLocks noChangeArrowheads="1"/>
          </p:cNvSpPr>
          <p:nvPr/>
        </p:nvSpPr>
        <p:spPr bwMode="auto">
          <a:xfrm>
            <a:off x="505620" y="2492375"/>
            <a:ext cx="1482460" cy="369332"/>
          </a:xfrm>
          <a:prstGeom prst="rect">
            <a:avLst/>
          </a:prstGeom>
          <a:noFill/>
          <a:ln w="28575"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ru-RU" altLang="ru-RU" b="1">
                <a:solidFill>
                  <a:srgbClr val="FF0000"/>
                </a:solidFill>
                <a:latin typeface="Arial Narrow" pitchFamily="34" charset="0"/>
              </a:rPr>
              <a:t>Учредитель</a:t>
            </a:r>
          </a:p>
        </p:txBody>
      </p:sp>
      <p:sp>
        <p:nvSpPr>
          <p:cNvPr id="22534" name="Text Box 8"/>
          <p:cNvSpPr txBox="1">
            <a:spLocks noChangeArrowheads="1"/>
          </p:cNvSpPr>
          <p:nvPr/>
        </p:nvSpPr>
        <p:spPr bwMode="auto">
          <a:xfrm>
            <a:off x="1988080" y="2205039"/>
            <a:ext cx="2184135" cy="1477328"/>
          </a:xfrm>
          <a:prstGeom prst="rect">
            <a:avLst/>
          </a:prstGeom>
          <a:solidFill>
            <a:srgbClr val="EAEAEA"/>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ru-RU" altLang="ru-RU">
                <a:latin typeface="Arial Narrow" pitchFamily="34" charset="0"/>
              </a:rPr>
              <a:t>Представляет БУ информацию об объемах предоставляемой из бюджета субсидии</a:t>
            </a:r>
          </a:p>
        </p:txBody>
      </p:sp>
      <p:sp>
        <p:nvSpPr>
          <p:cNvPr id="22535" name="Text Box 9"/>
          <p:cNvSpPr txBox="1">
            <a:spLocks noChangeArrowheads="1"/>
          </p:cNvSpPr>
          <p:nvPr/>
        </p:nvSpPr>
        <p:spPr bwMode="auto">
          <a:xfrm>
            <a:off x="507340" y="4221164"/>
            <a:ext cx="1482460" cy="369332"/>
          </a:xfrm>
          <a:prstGeom prst="rect">
            <a:avLst/>
          </a:prstGeom>
          <a:noFill/>
          <a:ln w="28575"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ru-RU" altLang="ru-RU" b="1">
                <a:solidFill>
                  <a:srgbClr val="009999"/>
                </a:solidFill>
                <a:latin typeface="Arial Narrow" pitchFamily="34" charset="0"/>
              </a:rPr>
              <a:t>Учреждение</a:t>
            </a:r>
          </a:p>
        </p:txBody>
      </p:sp>
      <p:sp>
        <p:nvSpPr>
          <p:cNvPr id="22536" name="Text Box 10"/>
          <p:cNvSpPr txBox="1">
            <a:spLocks noChangeArrowheads="1"/>
          </p:cNvSpPr>
          <p:nvPr/>
        </p:nvSpPr>
        <p:spPr bwMode="auto">
          <a:xfrm>
            <a:off x="1988079" y="4221164"/>
            <a:ext cx="2106745" cy="669925"/>
          </a:xfrm>
          <a:prstGeom prst="rect">
            <a:avLst/>
          </a:prstGeom>
          <a:solidFill>
            <a:srgbClr val="EAEAEA"/>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ru-RU" altLang="ru-RU">
                <a:latin typeface="Arial Narrow" pitchFamily="34" charset="0"/>
              </a:rPr>
              <a:t>Составляет проект Плана </a:t>
            </a:r>
          </a:p>
        </p:txBody>
      </p:sp>
      <p:sp>
        <p:nvSpPr>
          <p:cNvPr id="22537" name="Text Box 11"/>
          <p:cNvSpPr txBox="1">
            <a:spLocks noChangeArrowheads="1"/>
          </p:cNvSpPr>
          <p:nvPr/>
        </p:nvSpPr>
        <p:spPr bwMode="auto">
          <a:xfrm>
            <a:off x="428229" y="5661026"/>
            <a:ext cx="1638961" cy="669925"/>
          </a:xfrm>
          <a:prstGeom prst="rect">
            <a:avLst/>
          </a:prstGeom>
          <a:noFill/>
          <a:ln w="28575"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ru-RU" altLang="ru-RU" b="1" strike="sngStrike" dirty="0">
                <a:solidFill>
                  <a:srgbClr val="FF0000"/>
                </a:solidFill>
                <a:latin typeface="Arial Narrow" pitchFamily="34" charset="0"/>
              </a:rPr>
              <a:t>Учредитель </a:t>
            </a:r>
            <a:r>
              <a:rPr lang="ru-RU" altLang="ru-RU" b="1" dirty="0" smtClean="0">
                <a:solidFill>
                  <a:srgbClr val="009999"/>
                </a:solidFill>
                <a:latin typeface="Arial Narrow" pitchFamily="34" charset="0"/>
              </a:rPr>
              <a:t>Учреждение</a:t>
            </a:r>
            <a:endParaRPr lang="ru-RU" altLang="ru-RU" b="1" dirty="0">
              <a:solidFill>
                <a:srgbClr val="009999"/>
              </a:solidFill>
              <a:latin typeface="Arial Narrow" pitchFamily="34" charset="0"/>
            </a:endParaRPr>
          </a:p>
        </p:txBody>
      </p:sp>
      <p:sp>
        <p:nvSpPr>
          <p:cNvPr id="22538" name="Text Box 12"/>
          <p:cNvSpPr txBox="1">
            <a:spLocks noChangeArrowheads="1"/>
          </p:cNvSpPr>
          <p:nvPr/>
        </p:nvSpPr>
        <p:spPr bwMode="auto">
          <a:xfrm>
            <a:off x="2067189" y="5667376"/>
            <a:ext cx="1872854" cy="369332"/>
          </a:xfrm>
          <a:prstGeom prst="rect">
            <a:avLst/>
          </a:prstGeom>
          <a:solidFill>
            <a:srgbClr val="EAEAEA"/>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ru-RU" altLang="ru-RU">
                <a:latin typeface="Arial Narrow" pitchFamily="34" charset="0"/>
              </a:rPr>
              <a:t>Утверждает План</a:t>
            </a:r>
          </a:p>
        </p:txBody>
      </p:sp>
      <p:sp>
        <p:nvSpPr>
          <p:cNvPr id="22539" name="Text Box 13"/>
          <p:cNvSpPr txBox="1">
            <a:spLocks noChangeArrowheads="1"/>
          </p:cNvSpPr>
          <p:nvPr/>
        </p:nvSpPr>
        <p:spPr bwMode="auto">
          <a:xfrm>
            <a:off x="5343393" y="2528889"/>
            <a:ext cx="1711192" cy="369332"/>
          </a:xfrm>
          <a:prstGeom prst="rect">
            <a:avLst/>
          </a:prstGeom>
          <a:noFill/>
          <a:ln w="28575"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ru-RU" altLang="ru-RU" b="1">
                <a:solidFill>
                  <a:srgbClr val="FF0000"/>
                </a:solidFill>
                <a:latin typeface="Arial Narrow" pitchFamily="34" charset="0"/>
              </a:rPr>
              <a:t>Учредитель</a:t>
            </a:r>
          </a:p>
        </p:txBody>
      </p:sp>
      <p:sp>
        <p:nvSpPr>
          <p:cNvPr id="22540" name="Text Box 14"/>
          <p:cNvSpPr txBox="1">
            <a:spLocks noChangeArrowheads="1"/>
          </p:cNvSpPr>
          <p:nvPr/>
        </p:nvSpPr>
        <p:spPr bwMode="auto">
          <a:xfrm>
            <a:off x="7059746" y="2133600"/>
            <a:ext cx="2418027" cy="1493838"/>
          </a:xfrm>
          <a:prstGeom prst="rect">
            <a:avLst/>
          </a:prstGeom>
          <a:solidFill>
            <a:srgbClr val="EAEAEA"/>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ru-RU" altLang="ru-RU">
                <a:latin typeface="Arial Narrow" pitchFamily="34" charset="0"/>
              </a:rPr>
              <a:t>Представляет АУ информацию об объемах предоставляемой из бюджета субсидии</a:t>
            </a:r>
          </a:p>
        </p:txBody>
      </p:sp>
      <p:sp>
        <p:nvSpPr>
          <p:cNvPr id="22541" name="Text Box 15"/>
          <p:cNvSpPr txBox="1">
            <a:spLocks noChangeArrowheads="1"/>
          </p:cNvSpPr>
          <p:nvPr/>
        </p:nvSpPr>
        <p:spPr bwMode="auto">
          <a:xfrm>
            <a:off x="5223008" y="3968750"/>
            <a:ext cx="1914128" cy="369332"/>
          </a:xfrm>
          <a:prstGeom prst="rect">
            <a:avLst/>
          </a:prstGeom>
          <a:noFill/>
          <a:ln w="28575"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ru-RU" altLang="ru-RU" b="1">
                <a:solidFill>
                  <a:srgbClr val="009999"/>
                </a:solidFill>
                <a:latin typeface="Arial Narrow" pitchFamily="34" charset="0"/>
              </a:rPr>
              <a:t>Учреждение</a:t>
            </a:r>
          </a:p>
        </p:txBody>
      </p:sp>
      <p:sp>
        <p:nvSpPr>
          <p:cNvPr id="22542" name="Text Box 16"/>
          <p:cNvSpPr txBox="1">
            <a:spLocks noChangeArrowheads="1"/>
          </p:cNvSpPr>
          <p:nvPr/>
        </p:nvSpPr>
        <p:spPr bwMode="auto">
          <a:xfrm>
            <a:off x="7137136" y="4005264"/>
            <a:ext cx="2418027" cy="669925"/>
          </a:xfrm>
          <a:prstGeom prst="rect">
            <a:avLst/>
          </a:prstGeom>
          <a:solidFill>
            <a:srgbClr val="EAEAEA"/>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ru-RU" altLang="ru-RU">
                <a:latin typeface="Arial Narrow" pitchFamily="34" charset="0"/>
              </a:rPr>
              <a:t>Составляет проект Плана</a:t>
            </a:r>
          </a:p>
        </p:txBody>
      </p:sp>
      <p:sp>
        <p:nvSpPr>
          <p:cNvPr id="22543" name="Text Box 17"/>
          <p:cNvSpPr txBox="1">
            <a:spLocks noChangeArrowheads="1"/>
          </p:cNvSpPr>
          <p:nvPr/>
        </p:nvSpPr>
        <p:spPr bwMode="auto">
          <a:xfrm>
            <a:off x="5030392" y="4940301"/>
            <a:ext cx="2148019" cy="669925"/>
          </a:xfrm>
          <a:prstGeom prst="rect">
            <a:avLst/>
          </a:prstGeom>
          <a:noFill/>
          <a:ln w="28575"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ru-RU" altLang="ru-RU" b="1">
                <a:solidFill>
                  <a:schemeClr val="accent2"/>
                </a:solidFill>
                <a:latin typeface="Arial Narrow" pitchFamily="34" charset="0"/>
              </a:rPr>
              <a:t>Наблюдательный совет</a:t>
            </a:r>
          </a:p>
        </p:txBody>
      </p:sp>
      <p:sp>
        <p:nvSpPr>
          <p:cNvPr id="22544" name="Text Box 18"/>
          <p:cNvSpPr txBox="1">
            <a:spLocks noChangeArrowheads="1"/>
          </p:cNvSpPr>
          <p:nvPr/>
        </p:nvSpPr>
        <p:spPr bwMode="auto">
          <a:xfrm>
            <a:off x="7137136" y="4940300"/>
            <a:ext cx="2418027" cy="369332"/>
          </a:xfrm>
          <a:prstGeom prst="rect">
            <a:avLst/>
          </a:prstGeom>
          <a:solidFill>
            <a:srgbClr val="EAEAEA"/>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ru-RU" altLang="ru-RU">
                <a:latin typeface="Arial Narrow" pitchFamily="34" charset="0"/>
              </a:rPr>
              <a:t>Рассматривает План</a:t>
            </a:r>
          </a:p>
        </p:txBody>
      </p:sp>
      <p:sp>
        <p:nvSpPr>
          <p:cNvPr id="22545" name="Text Box 19"/>
          <p:cNvSpPr txBox="1">
            <a:spLocks noChangeArrowheads="1"/>
          </p:cNvSpPr>
          <p:nvPr/>
        </p:nvSpPr>
        <p:spPr bwMode="auto">
          <a:xfrm>
            <a:off x="5536010" y="6021389"/>
            <a:ext cx="1914128" cy="369332"/>
          </a:xfrm>
          <a:prstGeom prst="rect">
            <a:avLst/>
          </a:prstGeom>
          <a:noFill/>
          <a:ln w="28575"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ru-RU" altLang="ru-RU" b="1">
                <a:solidFill>
                  <a:srgbClr val="009999"/>
                </a:solidFill>
                <a:latin typeface="Arial Narrow" pitchFamily="34" charset="0"/>
              </a:rPr>
              <a:t>Учреждение</a:t>
            </a:r>
          </a:p>
        </p:txBody>
      </p:sp>
      <p:sp>
        <p:nvSpPr>
          <p:cNvPr id="22546" name="Text Box 20"/>
          <p:cNvSpPr txBox="1">
            <a:spLocks noChangeArrowheads="1"/>
          </p:cNvSpPr>
          <p:nvPr/>
        </p:nvSpPr>
        <p:spPr bwMode="auto">
          <a:xfrm>
            <a:off x="7450137" y="5876926"/>
            <a:ext cx="1872854" cy="369332"/>
          </a:xfrm>
          <a:prstGeom prst="rect">
            <a:avLst/>
          </a:prstGeom>
          <a:solidFill>
            <a:srgbClr val="EAEAEA"/>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ru-RU" altLang="ru-RU">
                <a:latin typeface="Arial Narrow" pitchFamily="34" charset="0"/>
              </a:rPr>
              <a:t>Утверждает План</a:t>
            </a:r>
          </a:p>
        </p:txBody>
      </p:sp>
      <p:sp>
        <p:nvSpPr>
          <p:cNvPr id="22547" name="Line 21"/>
          <p:cNvSpPr>
            <a:spLocks noChangeShapeType="1"/>
          </p:cNvSpPr>
          <p:nvPr/>
        </p:nvSpPr>
        <p:spPr bwMode="auto">
          <a:xfrm>
            <a:off x="3080147" y="4005263"/>
            <a:ext cx="0" cy="21590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ru-RU"/>
          </a:p>
        </p:txBody>
      </p:sp>
      <p:sp>
        <p:nvSpPr>
          <p:cNvPr id="22548" name="Line 22"/>
          <p:cNvSpPr>
            <a:spLocks noChangeShapeType="1"/>
          </p:cNvSpPr>
          <p:nvPr/>
        </p:nvSpPr>
        <p:spPr bwMode="auto">
          <a:xfrm>
            <a:off x="3080147" y="4941889"/>
            <a:ext cx="0" cy="720725"/>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ru-RU"/>
          </a:p>
        </p:txBody>
      </p:sp>
      <p:sp>
        <p:nvSpPr>
          <p:cNvPr id="22549" name="Line 23"/>
          <p:cNvSpPr>
            <a:spLocks noChangeShapeType="1"/>
          </p:cNvSpPr>
          <p:nvPr/>
        </p:nvSpPr>
        <p:spPr bwMode="auto">
          <a:xfrm>
            <a:off x="8306594" y="3644901"/>
            <a:ext cx="0" cy="360363"/>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ru-RU"/>
          </a:p>
        </p:txBody>
      </p:sp>
      <p:sp>
        <p:nvSpPr>
          <p:cNvPr id="22550" name="Line 24"/>
          <p:cNvSpPr>
            <a:spLocks noChangeShapeType="1"/>
          </p:cNvSpPr>
          <p:nvPr/>
        </p:nvSpPr>
        <p:spPr bwMode="auto">
          <a:xfrm>
            <a:off x="8306594" y="4652964"/>
            <a:ext cx="0" cy="287337"/>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ru-RU"/>
          </a:p>
        </p:txBody>
      </p:sp>
      <p:sp>
        <p:nvSpPr>
          <p:cNvPr id="22551" name="Line 25"/>
          <p:cNvSpPr>
            <a:spLocks noChangeShapeType="1"/>
          </p:cNvSpPr>
          <p:nvPr/>
        </p:nvSpPr>
        <p:spPr bwMode="auto">
          <a:xfrm>
            <a:off x="8306594" y="5373689"/>
            <a:ext cx="0" cy="503237"/>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ru-RU"/>
          </a:p>
        </p:txBody>
      </p:sp>
      <p:sp>
        <p:nvSpPr>
          <p:cNvPr id="24" name="Номер слайда 1"/>
          <p:cNvSpPr>
            <a:spLocks noGrp="1"/>
          </p:cNvSpPr>
          <p:nvPr>
            <p:ph type="sldNum" sz="quarter" idx="11"/>
          </p:nvPr>
        </p:nvSpPr>
        <p:spPr>
          <a:xfrm>
            <a:off x="7696126" y="97281"/>
            <a:ext cx="825500" cy="366712"/>
          </a:xfrm>
        </p:spPr>
        <p:txBody>
          <a:bodyPr/>
          <a:lstStyle/>
          <a:p>
            <a:pPr>
              <a:defRPr/>
            </a:pPr>
            <a:fld id="{AF3417E0-D88E-41FA-96DB-420EFDC07C72}" type="slidenum">
              <a:rPr lang="ru-RU" sz="1600" smtClean="0">
                <a:solidFill>
                  <a:schemeClr val="bg1"/>
                </a:solidFill>
              </a:rPr>
              <a:pPr>
                <a:defRPr/>
              </a:pPr>
              <a:t>9</a:t>
            </a:fld>
            <a:endParaRPr lang="ru-RU" sz="1600" dirty="0">
              <a:solidFill>
                <a:schemeClr val="bg1"/>
              </a:solidFill>
            </a:endParaRPr>
          </a:p>
        </p:txBody>
      </p:sp>
    </p:spTree>
    <p:extLst>
      <p:ext uri="{BB962C8B-B14F-4D97-AF65-F5344CB8AC3E}">
        <p14:creationId xmlns:p14="http://schemas.microsoft.com/office/powerpoint/2010/main" val="2861072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61661" y="765176"/>
            <a:ext cx="9744340" cy="639763"/>
          </a:xfrm>
        </p:spPr>
        <p:txBody>
          <a:bodyPr/>
          <a:lstStyle/>
          <a:p>
            <a:r>
              <a:rPr lang="ru-RU" altLang="ru-RU" smtClean="0">
                <a:latin typeface="Arial Narrow" pitchFamily="34" charset="0"/>
              </a:rPr>
              <a:t>Содержание Плана</a:t>
            </a:r>
          </a:p>
        </p:txBody>
      </p:sp>
      <p:sp>
        <p:nvSpPr>
          <p:cNvPr id="12291" name="Rectangle 3"/>
          <p:cNvSpPr>
            <a:spLocks noGrp="1" noChangeArrowheads="1"/>
          </p:cNvSpPr>
          <p:nvPr>
            <p:ph type="body" idx="4294967295"/>
          </p:nvPr>
        </p:nvSpPr>
        <p:spPr/>
        <p:txBody>
          <a:bodyPr/>
          <a:lstStyle/>
          <a:p>
            <a:pPr>
              <a:buFont typeface="Symbol" pitchFamily="18" charset="2"/>
              <a:buAutoNum type="arabicPeriod"/>
            </a:pPr>
            <a:r>
              <a:rPr lang="ru-RU" altLang="ru-RU" sz="2400" smtClean="0">
                <a:latin typeface="Arial Narrow" pitchFamily="34" charset="0"/>
              </a:rPr>
              <a:t>Заголовочная часть</a:t>
            </a:r>
          </a:p>
          <a:p>
            <a:pPr>
              <a:buFont typeface="Symbol" pitchFamily="18" charset="2"/>
              <a:buAutoNum type="arabicPeriod"/>
            </a:pPr>
            <a:endParaRPr lang="ru-RU" altLang="ru-RU" sz="2400" smtClean="0">
              <a:latin typeface="Arial Narrow" pitchFamily="34" charset="0"/>
            </a:endParaRPr>
          </a:p>
          <a:p>
            <a:pPr>
              <a:buFont typeface="Symbol" pitchFamily="18" charset="2"/>
              <a:buAutoNum type="arabicPeriod"/>
            </a:pPr>
            <a:r>
              <a:rPr lang="ru-RU" altLang="ru-RU" sz="2400" smtClean="0">
                <a:latin typeface="Arial Narrow" pitchFamily="34" charset="0"/>
              </a:rPr>
              <a:t>Содержательная часть</a:t>
            </a:r>
          </a:p>
          <a:p>
            <a:pPr>
              <a:buFont typeface="Symbol" pitchFamily="18" charset="2"/>
              <a:buAutoNum type="arabicPeriod"/>
            </a:pPr>
            <a:endParaRPr lang="ru-RU" altLang="ru-RU" sz="2400" smtClean="0">
              <a:latin typeface="Arial Narrow" pitchFamily="34" charset="0"/>
            </a:endParaRPr>
          </a:p>
          <a:p>
            <a:pPr>
              <a:buFont typeface="Symbol" pitchFamily="18" charset="2"/>
              <a:buNone/>
            </a:pPr>
            <a:r>
              <a:rPr lang="ru-RU" altLang="ru-RU" sz="2400" smtClean="0">
                <a:latin typeface="Arial Narrow" pitchFamily="34" charset="0"/>
              </a:rPr>
              <a:t>3. Оформляющая часть</a:t>
            </a:r>
          </a:p>
          <a:p>
            <a:pPr>
              <a:buFont typeface="Symbol" pitchFamily="18" charset="2"/>
              <a:buNone/>
            </a:pPr>
            <a:endParaRPr lang="ru-RU" altLang="ru-RU" sz="2400" smtClean="0">
              <a:latin typeface="Arial Narrow" pitchFamily="34" charset="0"/>
            </a:endParaRPr>
          </a:p>
          <a:p>
            <a:pPr>
              <a:buFont typeface="Symbol" pitchFamily="18" charset="2"/>
              <a:buNone/>
            </a:pPr>
            <a:r>
              <a:rPr lang="ru-RU" altLang="ru-RU" sz="2400" smtClean="0">
                <a:latin typeface="Arial Narrow" pitchFamily="34" charset="0"/>
              </a:rPr>
              <a:t>4. Приложения к Плану</a:t>
            </a:r>
          </a:p>
          <a:p>
            <a:pPr>
              <a:buFont typeface="Symbol" pitchFamily="18" charset="2"/>
              <a:buNone/>
            </a:pPr>
            <a:endParaRPr lang="ru-RU" altLang="ru-RU" sz="2400" smtClean="0">
              <a:latin typeface="Arial Narrow" pitchFamily="34" charset="0"/>
            </a:endParaRPr>
          </a:p>
        </p:txBody>
      </p:sp>
      <p:sp>
        <p:nvSpPr>
          <p:cNvPr id="6" name="Номер слайда 1"/>
          <p:cNvSpPr>
            <a:spLocks noGrp="1"/>
          </p:cNvSpPr>
          <p:nvPr>
            <p:ph type="sldNum" sz="quarter" idx="11"/>
          </p:nvPr>
        </p:nvSpPr>
        <p:spPr>
          <a:xfrm>
            <a:off x="7696126" y="97281"/>
            <a:ext cx="825500" cy="366712"/>
          </a:xfrm>
        </p:spPr>
        <p:txBody>
          <a:bodyPr/>
          <a:lstStyle/>
          <a:p>
            <a:pPr>
              <a:defRPr/>
            </a:pPr>
            <a:fld id="{AF3417E0-D88E-41FA-96DB-420EFDC07C72}" type="slidenum">
              <a:rPr lang="ru-RU" sz="1600" smtClean="0">
                <a:solidFill>
                  <a:schemeClr val="bg1"/>
                </a:solidFill>
              </a:rPr>
              <a:pPr>
                <a:defRPr/>
              </a:pPr>
              <a:t>10</a:t>
            </a:fld>
            <a:endParaRPr lang="ru-RU" sz="1600" dirty="0">
              <a:solidFill>
                <a:schemeClr val="bg1"/>
              </a:solidFill>
            </a:endParaRPr>
          </a:p>
        </p:txBody>
      </p:sp>
    </p:spTree>
    <p:extLst>
      <p:ext uri="{BB962C8B-B14F-4D97-AF65-F5344CB8AC3E}">
        <p14:creationId xmlns:p14="http://schemas.microsoft.com/office/powerpoint/2010/main" val="189620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61660" y="605688"/>
            <a:ext cx="9744340" cy="639763"/>
          </a:xfrm>
        </p:spPr>
        <p:txBody>
          <a:bodyPr/>
          <a:lstStyle/>
          <a:p>
            <a:pPr algn="ctr"/>
            <a:r>
              <a:rPr lang="ru-RU" altLang="ru-RU" sz="2400" dirty="0" smtClean="0">
                <a:latin typeface="Arial Narrow" pitchFamily="34" charset="0"/>
              </a:rPr>
              <a:t>Заголовочная часть</a:t>
            </a:r>
          </a:p>
        </p:txBody>
      </p:sp>
      <p:sp>
        <p:nvSpPr>
          <p:cNvPr id="13315" name="Rectangle 3"/>
          <p:cNvSpPr>
            <a:spLocks noGrp="1" noChangeArrowheads="1"/>
          </p:cNvSpPr>
          <p:nvPr>
            <p:ph type="body" idx="4294967295"/>
          </p:nvPr>
        </p:nvSpPr>
        <p:spPr>
          <a:xfrm>
            <a:off x="329609" y="1271293"/>
            <a:ext cx="9027928" cy="5257098"/>
          </a:xfrm>
        </p:spPr>
        <p:txBody>
          <a:bodyPr/>
          <a:lstStyle/>
          <a:p>
            <a:r>
              <a:rPr lang="ru-RU" sz="1800" dirty="0"/>
              <a:t>гриф утверждения документа, содержащий наименование должности, подпись (и ее расшифровку) лица, уполномоченного утверждать План, и дату утверждения;</a:t>
            </a:r>
          </a:p>
          <a:p>
            <a:r>
              <a:rPr lang="ru-RU" sz="1800" dirty="0"/>
              <a:t>наименование документа;</a:t>
            </a:r>
          </a:p>
          <a:p>
            <a:r>
              <a:rPr lang="ru-RU" sz="1800" dirty="0"/>
              <a:t>дата составления документа;</a:t>
            </a:r>
          </a:p>
          <a:p>
            <a:r>
              <a:rPr lang="ru-RU" sz="1800" dirty="0"/>
              <a:t>наименование учреждения;</a:t>
            </a:r>
          </a:p>
          <a:p>
            <a:r>
              <a:rPr lang="ru-RU" sz="1800" dirty="0"/>
              <a:t>наименование подразделения (в случае составления им Плана);</a:t>
            </a:r>
          </a:p>
          <a:p>
            <a:r>
              <a:rPr lang="ru-RU" sz="1800" dirty="0"/>
              <a:t>наименование органа, осуществляющего функции и полномочия учредителя;</a:t>
            </a:r>
          </a:p>
          <a:p>
            <a:r>
              <a:rPr lang="ru-RU" sz="1800" dirty="0"/>
              <a:t>дополнительные реквизиты, идентифицирующие учреждение (подразделение) (адрес фактического местонахождения, идентификационный номер налогоплательщика (ИНН) и значение кода причины постановки на учет (КПП) учреждения (подразделения));</a:t>
            </a:r>
          </a:p>
          <a:p>
            <a:r>
              <a:rPr lang="ru-RU" sz="1800" dirty="0" smtClean="0"/>
              <a:t>финансовый </a:t>
            </a:r>
            <a:r>
              <a:rPr lang="ru-RU" sz="1800" dirty="0"/>
              <a:t>год (финансовый год и плановый период), на который представлены содержащиеся в документе сведения;</a:t>
            </a:r>
          </a:p>
          <a:p>
            <a:r>
              <a:rPr lang="ru-RU" sz="1800" dirty="0"/>
              <a:t>наименование единиц измерения показателей, включаемых в </a:t>
            </a:r>
            <a:r>
              <a:rPr lang="ru-RU" sz="1800" dirty="0" smtClean="0"/>
              <a:t>План </a:t>
            </a:r>
            <a:r>
              <a:rPr lang="ru-RU" sz="1800" dirty="0"/>
              <a:t>и их коды по Общероссийскому </a:t>
            </a:r>
            <a:r>
              <a:rPr lang="ru-RU" sz="1800" dirty="0" smtClean="0"/>
              <a:t>классификатору единиц измерения (ОКЕИ) и (или) Общероссийскому классификатору валют (ОКВ)</a:t>
            </a:r>
            <a:endParaRPr lang="ru-RU" sz="1800" dirty="0">
              <a:hlinkClick r:id="rId2"/>
            </a:endParaRPr>
          </a:p>
        </p:txBody>
      </p:sp>
      <p:sp>
        <p:nvSpPr>
          <p:cNvPr id="4" name="Номер слайда 1"/>
          <p:cNvSpPr>
            <a:spLocks noGrp="1"/>
          </p:cNvSpPr>
          <p:nvPr>
            <p:ph type="sldNum" sz="quarter" idx="11"/>
          </p:nvPr>
        </p:nvSpPr>
        <p:spPr>
          <a:xfrm>
            <a:off x="7696126" y="97281"/>
            <a:ext cx="825500" cy="366712"/>
          </a:xfrm>
        </p:spPr>
        <p:txBody>
          <a:bodyPr/>
          <a:lstStyle/>
          <a:p>
            <a:pPr>
              <a:defRPr/>
            </a:pPr>
            <a:fld id="{AF3417E0-D88E-41FA-96DB-420EFDC07C72}" type="slidenum">
              <a:rPr lang="ru-RU" sz="1600" smtClean="0">
                <a:solidFill>
                  <a:schemeClr val="bg1"/>
                </a:solidFill>
              </a:rPr>
              <a:pPr>
                <a:defRPr/>
              </a:pPr>
              <a:t>11</a:t>
            </a:fld>
            <a:endParaRPr lang="ru-RU" sz="1600" dirty="0">
              <a:solidFill>
                <a:schemeClr val="bg1"/>
              </a:solidFill>
            </a:endParaRPr>
          </a:p>
        </p:txBody>
      </p:sp>
    </p:spTree>
    <p:extLst>
      <p:ext uri="{BB962C8B-B14F-4D97-AF65-F5344CB8AC3E}">
        <p14:creationId xmlns:p14="http://schemas.microsoft.com/office/powerpoint/2010/main" val="204282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2"/>
          <p:cNvSpPr>
            <a:spLocks noChangeArrowheads="1"/>
          </p:cNvSpPr>
          <p:nvPr/>
        </p:nvSpPr>
        <p:spPr bwMode="auto">
          <a:xfrm>
            <a:off x="184019" y="2565400"/>
            <a:ext cx="98320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endParaRPr lang="ru-RU" sz="2000" b="1" dirty="0">
              <a:solidFill>
                <a:prstClr val="black"/>
              </a:solidFill>
              <a:latin typeface="Times New Roman" pitchFamily="18" charset="0"/>
              <a:cs typeface="Times New Roman" pitchFamily="18" charset="0"/>
            </a:endParaRPr>
          </a:p>
          <a:p>
            <a:pPr algn="ctr">
              <a:defRPr/>
            </a:pPr>
            <a:endParaRPr lang="ru-RU" sz="2200" b="1" dirty="0">
              <a:solidFill>
                <a:srgbClr val="FF0000"/>
              </a:solidFill>
              <a:latin typeface="Times New Roman" pitchFamily="18" charset="0"/>
              <a:cs typeface="Times New Roman" pitchFamily="18" charset="0"/>
            </a:endParaRPr>
          </a:p>
        </p:txBody>
      </p:sp>
      <p:sp>
        <p:nvSpPr>
          <p:cNvPr id="10245" name="Прямоугольник 4"/>
          <p:cNvSpPr>
            <a:spLocks noChangeArrowheads="1"/>
          </p:cNvSpPr>
          <p:nvPr/>
        </p:nvSpPr>
        <p:spPr bwMode="auto">
          <a:xfrm>
            <a:off x="4830895" y="603250"/>
            <a:ext cx="495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itchFamily="18" charset="0"/>
              <a:buChar char="•"/>
              <a:defRPr sz="2800">
                <a:solidFill>
                  <a:schemeClr val="tx1"/>
                </a:solidFill>
                <a:latin typeface="Arial"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Arial"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Arial"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Arial" charset="0"/>
              </a:defRPr>
            </a:lvl4pPr>
            <a:lvl5pPr marL="2057400" indent="-228600" eaLnBrk="0" hangingPunct="0">
              <a:spcBef>
                <a:spcPts val="300"/>
              </a:spcBef>
              <a:buClr>
                <a:srgbClr val="A04DA3"/>
              </a:buClr>
              <a:buFont typeface="Georgia" pitchFamily="18" charset="0"/>
              <a:buChar char="▫"/>
              <a:defRPr sz="2000">
                <a:solidFill>
                  <a:srgbClr val="A04DA3"/>
                </a:solidFill>
                <a:latin typeface="Arial"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charset="0"/>
              </a:defRPr>
            </a:lvl9pPr>
          </a:lstStyle>
          <a:p>
            <a:pPr algn="ctr" eaLnBrk="1" hangingPunct="1">
              <a:spcBef>
                <a:spcPct val="0"/>
              </a:spcBef>
              <a:buClrTx/>
              <a:buFontTx/>
              <a:buNone/>
            </a:pPr>
            <a:endParaRPr lang="ru-RU" altLang="ru-RU" sz="1600" b="1">
              <a:solidFill>
                <a:srgbClr val="0000FF"/>
              </a:solidFill>
              <a:latin typeface="Times New Roman" pitchFamily="18" charset="0"/>
              <a:cs typeface="Times New Roman" pitchFamily="18" charset="0"/>
            </a:endParaRPr>
          </a:p>
        </p:txBody>
      </p:sp>
      <p:sp>
        <p:nvSpPr>
          <p:cNvPr id="2" name="Номер слайда 1"/>
          <p:cNvSpPr>
            <a:spLocks noGrp="1"/>
          </p:cNvSpPr>
          <p:nvPr>
            <p:ph type="sldNum" sz="quarter" idx="12"/>
          </p:nvPr>
        </p:nvSpPr>
        <p:spPr/>
        <p:txBody>
          <a:bodyPr/>
          <a:lstStyle/>
          <a:p>
            <a:pPr>
              <a:defRPr/>
            </a:pPr>
            <a:fld id="{1C94A968-9672-471C-9F83-0B7C1F569D8F}" type="slidenum">
              <a:rPr lang="ru-RU" smtClean="0"/>
              <a:pPr>
                <a:defRPr/>
              </a:pPr>
              <a:t>12</a:t>
            </a:fld>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72" y="1052737"/>
            <a:ext cx="9514103" cy="432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719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58221" y="731839"/>
            <a:ext cx="9744340" cy="968375"/>
          </a:xfrm>
        </p:spPr>
        <p:txBody>
          <a:bodyPr/>
          <a:lstStyle/>
          <a:p>
            <a:r>
              <a:rPr lang="ru-RU" altLang="ru-RU" sz="2400" dirty="0" smtClean="0">
                <a:latin typeface="Arial Narrow" pitchFamily="34" charset="0"/>
              </a:rPr>
              <a:t>Содержательная часть</a:t>
            </a:r>
            <a:br>
              <a:rPr lang="ru-RU" altLang="ru-RU" sz="2400" dirty="0" smtClean="0">
                <a:latin typeface="Arial Narrow" pitchFamily="34" charset="0"/>
              </a:rPr>
            </a:br>
            <a:r>
              <a:rPr lang="ru-RU" altLang="ru-RU" sz="1800" dirty="0" smtClean="0">
                <a:latin typeface="Arial Narrow" pitchFamily="34" charset="0"/>
              </a:rPr>
              <a:t>(содержательная часть состоит из текстовой и табличной части)</a:t>
            </a:r>
          </a:p>
        </p:txBody>
      </p:sp>
      <p:sp>
        <p:nvSpPr>
          <p:cNvPr id="14339" name="Rectangle 3"/>
          <p:cNvSpPr>
            <a:spLocks noGrp="1" noChangeArrowheads="1"/>
          </p:cNvSpPr>
          <p:nvPr>
            <p:ph type="body" idx="4294967295"/>
          </p:nvPr>
        </p:nvSpPr>
        <p:spPr>
          <a:xfrm>
            <a:off x="173700" y="1700214"/>
            <a:ext cx="9546563" cy="4321175"/>
          </a:xfrm>
        </p:spPr>
        <p:txBody>
          <a:bodyPr/>
          <a:lstStyle/>
          <a:p>
            <a:pPr algn="ctr">
              <a:lnSpc>
                <a:spcPct val="90000"/>
              </a:lnSpc>
              <a:buFont typeface="Symbol" pitchFamily="18" charset="2"/>
              <a:buNone/>
            </a:pPr>
            <a:r>
              <a:rPr lang="ru-RU" altLang="ru-RU" sz="1800" dirty="0" smtClean="0">
                <a:latin typeface="Arial Narrow" pitchFamily="34" charset="0"/>
              </a:rPr>
              <a:t>В текстовой части указываются:</a:t>
            </a:r>
          </a:p>
          <a:p>
            <a:r>
              <a:rPr lang="ru-RU" sz="1600" dirty="0"/>
              <a:t>цели деятельности учреждения (подразделения) в соответствии с федеральными законами, иными нормативными (муниципальными) правовыми актами и уставом учреждения (положением подразделения);</a:t>
            </a:r>
          </a:p>
          <a:p>
            <a:r>
              <a:rPr lang="ru-RU" sz="1600" dirty="0"/>
              <a:t>виды деятельности учреждения (подразделения), относящиеся к его основным видам деятельности в соответствии с уставом учреждения (положением подразделения);</a:t>
            </a:r>
          </a:p>
          <a:p>
            <a:r>
              <a:rPr lang="ru-RU" sz="1600" dirty="0"/>
              <a:t>перечень услуг (работ), относящихся в соответствии с уставом (положением подразделения) к основным видам деятельности учреждения (подразделения), предоставление которых для физических и юридических лиц осуществляется за плату;</a:t>
            </a:r>
          </a:p>
          <a:p>
            <a:r>
              <a:rPr lang="ru-RU" sz="1600" dirty="0"/>
              <a:t>общая балансовая стоимость недвижимого государственного (муниципального) имущества на дату составления Плана (в разрезе стоимости имущества, закрепленного собственником имущества за учреждением на праве оперативного управления; приобретенного учреждением (подразделением) за счет выделенных собственником имущества учреждения средств; приобретенного учреждением (подразделением) за счет доходов, полученных от иной приносящей доход деятельности);</a:t>
            </a:r>
          </a:p>
          <a:p>
            <a:r>
              <a:rPr lang="ru-RU" sz="1600" dirty="0"/>
              <a:t>общая балансовая стоимость движимого государственного (муниципального) имущества на дату составления Плана, в том числе балансовая стоимость особо ценного движимого имущества;</a:t>
            </a:r>
          </a:p>
          <a:p>
            <a:r>
              <a:rPr lang="ru-RU" sz="1600" dirty="0"/>
              <a:t>иная информация по решению органа, осуществляющего функции и полномочия учредителя.</a:t>
            </a:r>
          </a:p>
        </p:txBody>
      </p:sp>
      <p:sp>
        <p:nvSpPr>
          <p:cNvPr id="7" name="Номер слайда 1"/>
          <p:cNvSpPr>
            <a:spLocks noGrp="1"/>
          </p:cNvSpPr>
          <p:nvPr>
            <p:ph type="sldNum" sz="quarter" idx="11"/>
          </p:nvPr>
        </p:nvSpPr>
        <p:spPr>
          <a:xfrm>
            <a:off x="7696126" y="97281"/>
            <a:ext cx="825500" cy="366712"/>
          </a:xfrm>
        </p:spPr>
        <p:txBody>
          <a:bodyPr/>
          <a:lstStyle/>
          <a:p>
            <a:pPr>
              <a:defRPr/>
            </a:pPr>
            <a:fld id="{AF3417E0-D88E-41FA-96DB-420EFDC07C72}" type="slidenum">
              <a:rPr lang="ru-RU" sz="1600" smtClean="0">
                <a:solidFill>
                  <a:schemeClr val="bg1"/>
                </a:solidFill>
              </a:rPr>
              <a:pPr>
                <a:defRPr/>
              </a:pPr>
              <a:t>13</a:t>
            </a:fld>
            <a:endParaRPr lang="ru-RU" sz="1600" dirty="0">
              <a:solidFill>
                <a:schemeClr val="bg1"/>
              </a:solidFill>
            </a:endParaRPr>
          </a:p>
        </p:txBody>
      </p:sp>
    </p:spTree>
    <p:extLst>
      <p:ext uri="{BB962C8B-B14F-4D97-AF65-F5344CB8AC3E}">
        <p14:creationId xmlns:p14="http://schemas.microsoft.com/office/powerpoint/2010/main" val="151316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78341" y="590107"/>
            <a:ext cx="8915400" cy="1066800"/>
          </a:xfrm>
        </p:spPr>
        <p:txBody>
          <a:bodyPr/>
          <a:lstStyle/>
          <a:p>
            <a:pPr algn="ctr"/>
            <a:r>
              <a:rPr lang="ru-RU" altLang="ru-RU" sz="2400" b="1" dirty="0" smtClean="0">
                <a:latin typeface="Arial Narrow" pitchFamily="34" charset="0"/>
              </a:rPr>
              <a:t>Составление</a:t>
            </a:r>
            <a:r>
              <a:rPr lang="ru-RU" altLang="ru-RU" sz="2400" dirty="0" smtClean="0">
                <a:latin typeface="Arial Narrow" pitchFamily="34" charset="0"/>
              </a:rPr>
              <a:t> </a:t>
            </a:r>
            <a:r>
              <a:rPr lang="ru-RU" altLang="ru-RU" sz="2400" b="1" dirty="0" smtClean="0">
                <a:latin typeface="Arial Narrow" pitchFamily="34" charset="0"/>
              </a:rPr>
              <a:t>Плана</a:t>
            </a:r>
          </a:p>
        </p:txBody>
      </p:sp>
      <p:sp>
        <p:nvSpPr>
          <p:cNvPr id="18435" name="Rectangle 3"/>
          <p:cNvSpPr>
            <a:spLocks noGrp="1" noChangeArrowheads="1"/>
          </p:cNvSpPr>
          <p:nvPr>
            <p:ph type="body" idx="4294967295"/>
          </p:nvPr>
        </p:nvSpPr>
        <p:spPr>
          <a:xfrm>
            <a:off x="435935" y="1717859"/>
            <a:ext cx="8953500" cy="4693573"/>
          </a:xfrm>
        </p:spPr>
        <p:txBody>
          <a:bodyPr/>
          <a:lstStyle/>
          <a:p>
            <a:pPr>
              <a:buFont typeface="Symbol" pitchFamily="18" charset="2"/>
              <a:buAutoNum type="arabicPeriod"/>
            </a:pPr>
            <a:r>
              <a:rPr lang="ru-RU" altLang="ru-RU" sz="1800" dirty="0" smtClean="0">
                <a:latin typeface="Times New Roman" panose="02020603050405020304" pitchFamily="18" charset="0"/>
                <a:cs typeface="Times New Roman" panose="02020603050405020304" pitchFamily="18" charset="0"/>
              </a:rPr>
              <a:t>На этапе формирования проекта бюджета на очередной финансовый год составляет </a:t>
            </a:r>
            <a:r>
              <a:rPr lang="ru-RU" altLang="ru-RU" sz="1800" b="1" dirty="0" smtClean="0">
                <a:latin typeface="Times New Roman" panose="02020603050405020304" pitchFamily="18" charset="0"/>
                <a:cs typeface="Times New Roman" panose="02020603050405020304" pitchFamily="18" charset="0"/>
              </a:rPr>
              <a:t> План, </a:t>
            </a:r>
            <a:r>
              <a:rPr lang="ru-RU" altLang="ru-RU" sz="1800" dirty="0" smtClean="0">
                <a:latin typeface="Times New Roman" panose="02020603050405020304" pitchFamily="18" charset="0"/>
                <a:cs typeface="Times New Roman" panose="02020603050405020304" pitchFamily="18" charset="0"/>
              </a:rPr>
              <a:t>на основании представленной учредителем информации о планируемых объемах расходных </a:t>
            </a:r>
            <a:r>
              <a:rPr lang="ru-RU" altLang="ru-RU" sz="1800" dirty="0">
                <a:latin typeface="Times New Roman" panose="02020603050405020304" pitchFamily="18" charset="0"/>
                <a:cs typeface="Times New Roman" panose="02020603050405020304" pitchFamily="18" charset="0"/>
              </a:rPr>
              <a:t>обязательств</a:t>
            </a:r>
            <a:r>
              <a:rPr lang="ru-RU" altLang="ru-RU" sz="1800" dirty="0" smtClean="0">
                <a:latin typeface="Times New Roman" panose="02020603050405020304" pitchFamily="18" charset="0"/>
                <a:cs typeface="Times New Roman" panose="02020603050405020304" pitchFamily="18" charset="0"/>
              </a:rPr>
              <a:t>:</a:t>
            </a:r>
            <a:endParaRPr lang="ru-RU" altLang="ru-RU" sz="1800" b="1" dirty="0" smtClean="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субсидий на финансовое обеспечение выполнения государственного (муниципального) </a:t>
            </a:r>
            <a:r>
              <a:rPr lang="ru-RU" sz="1600" dirty="0" smtClean="0">
                <a:latin typeface="Times New Roman" panose="02020603050405020304" pitchFamily="18" charset="0"/>
                <a:cs typeface="Times New Roman" panose="02020603050405020304" pitchFamily="18" charset="0"/>
              </a:rPr>
              <a:t>задания;</a:t>
            </a:r>
            <a:endParaRPr lang="ru-RU" sz="1600" dirty="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субсидий</a:t>
            </a:r>
            <a:r>
              <a:rPr lang="ru-RU" sz="1600" dirty="0">
                <a:latin typeface="Times New Roman" panose="02020603050405020304" pitchFamily="18" charset="0"/>
                <a:cs typeface="Times New Roman" panose="02020603050405020304" pitchFamily="18" charset="0"/>
              </a:rPr>
              <a:t>, предоставляемых в соответствии с </a:t>
            </a:r>
            <a:r>
              <a:rPr lang="ru-RU" sz="1600" dirty="0">
                <a:latin typeface="Times New Roman" panose="02020603050405020304" pitchFamily="18" charset="0"/>
                <a:cs typeface="Times New Roman" panose="02020603050405020304" pitchFamily="18" charset="0"/>
                <a:hlinkClick r:id="rId2"/>
              </a:rPr>
              <a:t>абзацем вторым пункта 1 статьи 78.1 Бюджетного кодекса Российской Федерации;</a:t>
            </a:r>
          </a:p>
          <a:p>
            <a:r>
              <a:rPr lang="ru-RU" sz="1600" dirty="0" smtClean="0">
                <a:latin typeface="Times New Roman" panose="02020603050405020304" pitchFamily="18" charset="0"/>
                <a:cs typeface="Times New Roman" panose="02020603050405020304" pitchFamily="18" charset="0"/>
              </a:rPr>
              <a:t>субсидий </a:t>
            </a:r>
            <a:r>
              <a:rPr lang="ru-RU" sz="1600" dirty="0">
                <a:latin typeface="Times New Roman" panose="02020603050405020304" pitchFamily="18" charset="0"/>
                <a:cs typeface="Times New Roman" panose="02020603050405020304" pitchFamily="18" charset="0"/>
              </a:rPr>
              <a:t>на осуществление капитальных вложений в объекты капитального строительства государственной (муниципальной) собственности или приобретение объектов недвижимого имущества в государственную (муниципальную) собственность;</a:t>
            </a:r>
          </a:p>
          <a:p>
            <a:r>
              <a:rPr lang="ru-RU" sz="1600" dirty="0" smtClean="0">
                <a:latin typeface="Times New Roman" panose="02020603050405020304" pitchFamily="18" charset="0"/>
                <a:cs typeface="Times New Roman" panose="02020603050405020304" pitchFamily="18" charset="0"/>
              </a:rPr>
              <a:t>грантов </a:t>
            </a:r>
            <a:r>
              <a:rPr lang="ru-RU" sz="1600" dirty="0">
                <a:latin typeface="Times New Roman" panose="02020603050405020304" pitchFamily="18" charset="0"/>
                <a:cs typeface="Times New Roman" panose="02020603050405020304" pitchFamily="18" charset="0"/>
              </a:rPr>
              <a:t>в форме субсидий, в том числе предоставляемых по результатам конкурсов;</a:t>
            </a:r>
          </a:p>
          <a:p>
            <a:r>
              <a:rPr lang="ru-RU" sz="1600" dirty="0" smtClean="0">
                <a:latin typeface="Times New Roman" panose="02020603050405020304" pitchFamily="18" charset="0"/>
                <a:cs typeface="Times New Roman" panose="02020603050405020304" pitchFamily="18" charset="0"/>
              </a:rPr>
              <a:t>публичных </a:t>
            </a:r>
            <a:r>
              <a:rPr lang="ru-RU" sz="1600" dirty="0">
                <a:latin typeface="Times New Roman" panose="02020603050405020304" pitchFamily="18" charset="0"/>
                <a:cs typeface="Times New Roman" panose="02020603050405020304" pitchFamily="18" charset="0"/>
              </a:rPr>
              <a:t>обязательств перед физическими лицами в денежной форме, полномочия по исполнению которых от имени органа государственной власти (государственного органа), органа местного самоуправления планируется передать в установленном порядке учреждению (подразделению</a:t>
            </a:r>
            <a:r>
              <a:rPr lang="ru-RU" sz="1600" dirty="0" smtClean="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бюджетных инвестиций (в части переданных полномочий государственного (муниципального) заказчика в соответствии с Бюджетным кодексом Российской Федерации</a:t>
            </a:r>
            <a:r>
              <a:rPr lang="ru-RU" sz="1600" dirty="0" smtClean="0">
                <a:latin typeface="Times New Roman" panose="02020603050405020304" pitchFamily="18" charset="0"/>
                <a:cs typeface="Times New Roman" panose="02020603050405020304" pitchFamily="18" charset="0"/>
              </a:rPr>
              <a:t>).</a:t>
            </a:r>
          </a:p>
          <a:p>
            <a:endParaRPr lang="ru-RU" sz="1600" dirty="0">
              <a:latin typeface="Times New Roman" panose="02020603050405020304" pitchFamily="18" charset="0"/>
              <a:cs typeface="Times New Roman" panose="02020603050405020304" pitchFamily="18" charset="0"/>
            </a:endParaRPr>
          </a:p>
          <a:p>
            <a:pPr>
              <a:buFont typeface="Symbol" pitchFamily="18" charset="2"/>
              <a:buNone/>
            </a:pPr>
            <a:r>
              <a:rPr lang="ru-RU" altLang="ru-RU" sz="1800" dirty="0" smtClean="0">
                <a:latin typeface="Times New Roman" panose="02020603050405020304" pitchFamily="18" charset="0"/>
                <a:cs typeface="Times New Roman" panose="02020603050405020304" pitchFamily="18" charset="0"/>
              </a:rPr>
              <a:t>2. После утверждения закона (решения) о бюджете проект Плана </a:t>
            </a:r>
            <a:r>
              <a:rPr lang="ru-RU" altLang="ru-RU" sz="1800" b="1" dirty="0" smtClean="0">
                <a:latin typeface="Times New Roman" panose="02020603050405020304" pitchFamily="18" charset="0"/>
                <a:cs typeface="Times New Roman" panose="02020603050405020304" pitchFamily="18" charset="0"/>
              </a:rPr>
              <a:t>уточняется</a:t>
            </a:r>
          </a:p>
          <a:p>
            <a:pPr>
              <a:buFont typeface="Symbol" pitchFamily="18" charset="2"/>
              <a:buNone/>
            </a:pPr>
            <a:endParaRPr lang="ru-RU" altLang="ru-RU" sz="2000" dirty="0" smtClean="0">
              <a:latin typeface="Arial Narrow" pitchFamily="34" charset="0"/>
            </a:endParaRPr>
          </a:p>
        </p:txBody>
      </p:sp>
      <p:sp>
        <p:nvSpPr>
          <p:cNvPr id="4" name="Номер слайда 1"/>
          <p:cNvSpPr>
            <a:spLocks noGrp="1"/>
          </p:cNvSpPr>
          <p:nvPr>
            <p:ph type="sldNum" sz="quarter" idx="11"/>
          </p:nvPr>
        </p:nvSpPr>
        <p:spPr>
          <a:xfrm>
            <a:off x="7696126" y="97281"/>
            <a:ext cx="825500" cy="366712"/>
          </a:xfrm>
        </p:spPr>
        <p:txBody>
          <a:bodyPr/>
          <a:lstStyle/>
          <a:p>
            <a:pPr>
              <a:defRPr/>
            </a:pPr>
            <a:fld id="{AF3417E0-D88E-41FA-96DB-420EFDC07C72}" type="slidenum">
              <a:rPr lang="ru-RU" sz="1600" smtClean="0">
                <a:solidFill>
                  <a:schemeClr val="bg1"/>
                </a:solidFill>
              </a:rPr>
              <a:pPr>
                <a:defRPr/>
              </a:pPr>
              <a:t>14</a:t>
            </a:fld>
            <a:endParaRPr lang="ru-RU" sz="1600" dirty="0">
              <a:solidFill>
                <a:schemeClr val="bg1"/>
              </a:solidFill>
            </a:endParaRPr>
          </a:p>
        </p:txBody>
      </p:sp>
      <p:sp>
        <p:nvSpPr>
          <p:cNvPr id="5" name="Пятно 1 4"/>
          <p:cNvSpPr/>
          <p:nvPr/>
        </p:nvSpPr>
        <p:spPr>
          <a:xfrm>
            <a:off x="151102" y="5755952"/>
            <a:ext cx="670643" cy="42790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NEW</a:t>
            </a:r>
            <a:endParaRPr lang="ru-RU" sz="600" b="1" dirty="0"/>
          </a:p>
        </p:txBody>
      </p:sp>
    </p:spTree>
    <p:extLst>
      <p:ext uri="{BB962C8B-B14F-4D97-AF65-F5344CB8AC3E}">
        <p14:creationId xmlns:p14="http://schemas.microsoft.com/office/powerpoint/2010/main" val="3746021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10239" y="271129"/>
            <a:ext cx="8915400" cy="1066800"/>
          </a:xfrm>
        </p:spPr>
        <p:txBody>
          <a:bodyPr/>
          <a:lstStyle/>
          <a:p>
            <a:pPr algn="ctr"/>
            <a:r>
              <a:rPr lang="ru-RU" altLang="ru-RU" sz="2400" b="1" dirty="0" smtClean="0">
                <a:latin typeface="Arial Narrow" pitchFamily="34" charset="0"/>
              </a:rPr>
              <a:t>Составление</a:t>
            </a:r>
            <a:r>
              <a:rPr lang="ru-RU" altLang="ru-RU" sz="2400" dirty="0" smtClean="0">
                <a:latin typeface="Arial Narrow" pitchFamily="34" charset="0"/>
              </a:rPr>
              <a:t> </a:t>
            </a:r>
            <a:r>
              <a:rPr lang="ru-RU" altLang="ru-RU" sz="2400" b="1" dirty="0" smtClean="0">
                <a:latin typeface="Arial Narrow" pitchFamily="34" charset="0"/>
              </a:rPr>
              <a:t>Плана</a:t>
            </a:r>
          </a:p>
        </p:txBody>
      </p:sp>
      <p:sp>
        <p:nvSpPr>
          <p:cNvPr id="18435" name="Rectangle 3"/>
          <p:cNvSpPr>
            <a:spLocks noGrp="1" noChangeArrowheads="1"/>
          </p:cNvSpPr>
          <p:nvPr>
            <p:ph type="body" idx="4294967295"/>
          </p:nvPr>
        </p:nvSpPr>
        <p:spPr>
          <a:xfrm>
            <a:off x="363754" y="1009216"/>
            <a:ext cx="9206436" cy="5455379"/>
          </a:xfrm>
        </p:spPr>
        <p:txBody>
          <a:bodyPr/>
          <a:lstStyle/>
          <a:p>
            <a:pPr marL="109537" indent="0">
              <a:buNone/>
            </a:pPr>
            <a:r>
              <a:rPr lang="ru-RU" altLang="ru-RU" sz="1800" dirty="0">
                <a:latin typeface="Times New Roman" panose="02020603050405020304" pitchFamily="18" charset="0"/>
                <a:cs typeface="Times New Roman" panose="02020603050405020304" pitchFamily="18" charset="0"/>
              </a:rPr>
              <a:t>Плановые </a:t>
            </a:r>
            <a:r>
              <a:rPr lang="ru-RU" altLang="ru-RU" sz="1800" b="1" dirty="0">
                <a:latin typeface="Times New Roman" panose="02020603050405020304" pitchFamily="18" charset="0"/>
                <a:cs typeface="Times New Roman" panose="02020603050405020304" pitchFamily="18" charset="0"/>
              </a:rPr>
              <a:t>показатели по поступлениям </a:t>
            </a:r>
            <a:r>
              <a:rPr lang="ru-RU" altLang="ru-RU" sz="1800" dirty="0">
                <a:latin typeface="Times New Roman" panose="02020603050405020304" pitchFamily="18" charset="0"/>
                <a:cs typeface="Times New Roman" panose="02020603050405020304" pitchFamily="18" charset="0"/>
              </a:rPr>
              <a:t>формируются учреждением (подразделением) </a:t>
            </a:r>
            <a:r>
              <a:rPr lang="ru-RU" altLang="ru-RU" sz="1800" dirty="0">
                <a:solidFill>
                  <a:srgbClr val="FF0000"/>
                </a:solidFill>
                <a:latin typeface="Times New Roman" panose="02020603050405020304" pitchFamily="18" charset="0"/>
                <a:cs typeface="Times New Roman" panose="02020603050405020304" pitchFamily="18" charset="0"/>
              </a:rPr>
              <a:t>в </a:t>
            </a:r>
            <a:r>
              <a:rPr lang="ru-RU" altLang="ru-RU" sz="1800" dirty="0" smtClean="0">
                <a:solidFill>
                  <a:srgbClr val="FF0000"/>
                </a:solidFill>
                <a:latin typeface="Times New Roman" panose="02020603050405020304" pitchFamily="18" charset="0"/>
                <a:cs typeface="Times New Roman" panose="02020603050405020304" pitchFamily="18" charset="0"/>
              </a:rPr>
              <a:t>том числе:</a:t>
            </a:r>
            <a:endParaRPr lang="ru-RU" altLang="ru-RU" sz="1800" dirty="0">
              <a:solidFill>
                <a:srgbClr val="FF0000"/>
              </a:solidFill>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субсидий </a:t>
            </a:r>
            <a:r>
              <a:rPr lang="ru-RU" sz="1400" dirty="0">
                <a:latin typeface="Times New Roman" panose="02020603050405020304" pitchFamily="18" charset="0"/>
                <a:cs typeface="Times New Roman" panose="02020603050405020304" pitchFamily="18" charset="0"/>
              </a:rPr>
              <a:t>на финансовое обеспечение выполнения государственного (муниципального) </a:t>
            </a:r>
            <a:r>
              <a:rPr lang="ru-RU" sz="1400" dirty="0" smtClean="0">
                <a:latin typeface="Times New Roman" panose="02020603050405020304" pitchFamily="18" charset="0"/>
                <a:cs typeface="Times New Roman" panose="02020603050405020304" pitchFamily="18" charset="0"/>
              </a:rPr>
              <a:t>задания;</a:t>
            </a:r>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субсидий</a:t>
            </a:r>
            <a:r>
              <a:rPr lang="ru-RU" sz="1400" dirty="0">
                <a:latin typeface="Times New Roman" panose="02020603050405020304" pitchFamily="18" charset="0"/>
                <a:cs typeface="Times New Roman" panose="02020603050405020304" pitchFamily="18" charset="0"/>
              </a:rPr>
              <a:t>, предоставляемых в соответствии с </a:t>
            </a:r>
            <a:r>
              <a:rPr lang="ru-RU" sz="1400" dirty="0">
                <a:latin typeface="Times New Roman" panose="02020603050405020304" pitchFamily="18" charset="0"/>
                <a:cs typeface="Times New Roman" panose="02020603050405020304" pitchFamily="18" charset="0"/>
                <a:hlinkClick r:id="rId2"/>
              </a:rPr>
              <a:t>абзацем вторым пункта 1 статьи 78.1 Бюджетного кодекса Российской Федерации;</a:t>
            </a:r>
          </a:p>
          <a:p>
            <a:r>
              <a:rPr lang="ru-RU" sz="1400" dirty="0" smtClean="0">
                <a:latin typeface="Times New Roman" panose="02020603050405020304" pitchFamily="18" charset="0"/>
                <a:cs typeface="Times New Roman" panose="02020603050405020304" pitchFamily="18" charset="0"/>
              </a:rPr>
              <a:t>субсидий </a:t>
            </a:r>
            <a:r>
              <a:rPr lang="ru-RU" sz="1400" dirty="0">
                <a:latin typeface="Times New Roman" panose="02020603050405020304" pitchFamily="18" charset="0"/>
                <a:cs typeface="Times New Roman" panose="02020603050405020304" pitchFamily="18" charset="0"/>
              </a:rPr>
              <a:t>на осуществление капитальных вложений в объекты капитального строительства государственной (муниципальной) собственности или приобретение объектов недвижимого имущества в государственную (муниципальную) собственность;</a:t>
            </a:r>
          </a:p>
          <a:p>
            <a:r>
              <a:rPr lang="ru-RU" sz="1400" dirty="0" smtClean="0">
                <a:latin typeface="Times New Roman" panose="02020603050405020304" pitchFamily="18" charset="0"/>
                <a:cs typeface="Times New Roman" panose="02020603050405020304" pitchFamily="18" charset="0"/>
              </a:rPr>
              <a:t>грантов </a:t>
            </a:r>
            <a:r>
              <a:rPr lang="ru-RU" sz="1400" dirty="0">
                <a:latin typeface="Times New Roman" panose="02020603050405020304" pitchFamily="18" charset="0"/>
                <a:cs typeface="Times New Roman" panose="02020603050405020304" pitchFamily="18" charset="0"/>
              </a:rPr>
              <a:t>в форме субсидий, в том числе предоставляемых по результатам конкурсов;</a:t>
            </a:r>
          </a:p>
          <a:p>
            <a:r>
              <a:rPr lang="ru-RU" sz="1400" dirty="0">
                <a:latin typeface="Times New Roman" panose="02020603050405020304" pitchFamily="18" charset="0"/>
                <a:cs typeface="Times New Roman" panose="02020603050405020304" pitchFamily="18" charset="0"/>
              </a:rPr>
              <a:t>поступлений от оказания учреждением (подразделением) услуг (выполнения работ), относящихся в соответствии с уставом учреждения (положением подразделения) к его основным видам деятельности, предоставление которых для физических и юридических лиц осуществляется на платной основе, а также поступлений от иной приносящей доход деятельности;</a:t>
            </a:r>
          </a:p>
          <a:p>
            <a:r>
              <a:rPr lang="ru-RU" sz="1400" dirty="0">
                <a:latin typeface="Times New Roman" panose="02020603050405020304" pitchFamily="18" charset="0"/>
                <a:cs typeface="Times New Roman" panose="02020603050405020304" pitchFamily="18" charset="0"/>
              </a:rPr>
              <a:t>поступлений от реализации ценных бумаг (для государственных (муниципальных) автономных учреждений, а также государственных (муниципальных) бюджетных учреждений в случаях, установленных федеральными законами).</a:t>
            </a:r>
          </a:p>
          <a:p>
            <a:r>
              <a:rPr lang="ru-RU" sz="1400" dirty="0" smtClean="0">
                <a:latin typeface="Times New Roman" panose="02020603050405020304" pitchFamily="18" charset="0"/>
                <a:cs typeface="Times New Roman" panose="02020603050405020304" pitchFamily="18" charset="0"/>
              </a:rPr>
              <a:t>бюджетных инвестиций (в части переданных полномочий государственного (муниципального) заказчика в соответствии с Бюджетным кодексом Российской Федерации), а также средства во временном распоряжении учреждения (подразделения), при принятии органом, осуществляющим функции и полномочия учредителя учреждения (подразделения), решения об отражении указанных сведений в Таблице 4.</a:t>
            </a:r>
          </a:p>
          <a:p>
            <a:r>
              <a:rPr lang="ru-RU" sz="1400" b="1" dirty="0">
                <a:latin typeface="Times New Roman" panose="02020603050405020304" pitchFamily="18" charset="0"/>
                <a:cs typeface="Times New Roman" panose="02020603050405020304" pitchFamily="18" charset="0"/>
              </a:rPr>
              <a:t>Справочно</a:t>
            </a:r>
            <a:r>
              <a:rPr lang="ru-RU" sz="1400" dirty="0">
                <a:latin typeface="Times New Roman" panose="02020603050405020304" pitchFamily="18" charset="0"/>
                <a:cs typeface="Times New Roman" panose="02020603050405020304" pitchFamily="18" charset="0"/>
              </a:rPr>
              <a:t> указываются суммы  публичных обязательств перед физическими лицами в денежной форме, полномочия по исполнению которых от имени органа государственной власти (государственного органа), органа местного самоуправления планируется передать в установленном порядке учреждению (подразделению</a:t>
            </a:r>
            <a:r>
              <a:rPr lang="ru-RU" sz="1400" dirty="0" smtClean="0">
                <a:latin typeface="Times New Roman" panose="02020603050405020304" pitchFamily="18" charset="0"/>
                <a:cs typeface="Times New Roman" panose="02020603050405020304" pitchFamily="18" charset="0"/>
              </a:rPr>
              <a:t>).</a:t>
            </a:r>
            <a:endParaRPr lang="ru-RU" sz="1600" dirty="0" smtClean="0">
              <a:latin typeface="Times New Roman" panose="02020603050405020304" pitchFamily="18" charset="0"/>
              <a:cs typeface="Times New Roman" panose="02020603050405020304" pitchFamily="18" charset="0"/>
            </a:endParaRPr>
          </a:p>
          <a:p>
            <a:pPr>
              <a:buFont typeface="Symbol" pitchFamily="18" charset="2"/>
              <a:buNone/>
            </a:pPr>
            <a:endParaRPr lang="ru-RU" altLang="ru-RU" sz="2000" dirty="0" smtClean="0">
              <a:latin typeface="Arial Narrow" pitchFamily="34" charset="0"/>
            </a:endParaRPr>
          </a:p>
        </p:txBody>
      </p:sp>
      <p:sp>
        <p:nvSpPr>
          <p:cNvPr id="4" name="Номер слайда 1"/>
          <p:cNvSpPr>
            <a:spLocks noGrp="1"/>
          </p:cNvSpPr>
          <p:nvPr>
            <p:ph type="sldNum" sz="quarter" idx="11"/>
          </p:nvPr>
        </p:nvSpPr>
        <p:spPr>
          <a:xfrm>
            <a:off x="7696126" y="97281"/>
            <a:ext cx="825500" cy="366712"/>
          </a:xfrm>
        </p:spPr>
        <p:txBody>
          <a:bodyPr/>
          <a:lstStyle/>
          <a:p>
            <a:pPr>
              <a:defRPr/>
            </a:pPr>
            <a:fld id="{AF3417E0-D88E-41FA-96DB-420EFDC07C72}" type="slidenum">
              <a:rPr lang="ru-RU" sz="1600" smtClean="0">
                <a:solidFill>
                  <a:schemeClr val="bg1"/>
                </a:solidFill>
              </a:rPr>
              <a:pPr>
                <a:defRPr/>
              </a:pPr>
              <a:t>15</a:t>
            </a:fld>
            <a:endParaRPr lang="ru-RU" sz="1600" dirty="0">
              <a:solidFill>
                <a:schemeClr val="bg1"/>
              </a:solidFill>
            </a:endParaRPr>
          </a:p>
        </p:txBody>
      </p:sp>
      <p:sp>
        <p:nvSpPr>
          <p:cNvPr id="5" name="Пятно 1 4"/>
          <p:cNvSpPr/>
          <p:nvPr/>
        </p:nvSpPr>
        <p:spPr>
          <a:xfrm>
            <a:off x="151102" y="5224324"/>
            <a:ext cx="670643" cy="42790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NEW</a:t>
            </a:r>
            <a:endParaRPr lang="ru-RU" sz="600" b="1" dirty="0"/>
          </a:p>
        </p:txBody>
      </p:sp>
    </p:spTree>
    <p:extLst>
      <p:ext uri="{BB962C8B-B14F-4D97-AF65-F5344CB8AC3E}">
        <p14:creationId xmlns:p14="http://schemas.microsoft.com/office/powerpoint/2010/main" val="862149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88974" y="356191"/>
            <a:ext cx="8915400" cy="1066800"/>
          </a:xfrm>
        </p:spPr>
        <p:txBody>
          <a:bodyPr/>
          <a:lstStyle/>
          <a:p>
            <a:pPr algn="ctr"/>
            <a:r>
              <a:rPr lang="ru-RU" altLang="ru-RU" sz="2400" b="1" dirty="0" smtClean="0">
                <a:latin typeface="Arial Narrow" pitchFamily="34" charset="0"/>
              </a:rPr>
              <a:t>Составление</a:t>
            </a:r>
            <a:r>
              <a:rPr lang="ru-RU" altLang="ru-RU" sz="2400" dirty="0" smtClean="0">
                <a:latin typeface="Arial Narrow" pitchFamily="34" charset="0"/>
              </a:rPr>
              <a:t> </a:t>
            </a:r>
            <a:r>
              <a:rPr lang="ru-RU" altLang="ru-RU" sz="2400" b="1" dirty="0" smtClean="0">
                <a:latin typeface="Arial Narrow" pitchFamily="34" charset="0"/>
              </a:rPr>
              <a:t>Плана</a:t>
            </a:r>
          </a:p>
        </p:txBody>
      </p:sp>
      <p:sp>
        <p:nvSpPr>
          <p:cNvPr id="18435" name="Rectangle 3"/>
          <p:cNvSpPr>
            <a:spLocks noGrp="1" noChangeArrowheads="1"/>
          </p:cNvSpPr>
          <p:nvPr>
            <p:ph type="body" idx="4294967295"/>
          </p:nvPr>
        </p:nvSpPr>
        <p:spPr>
          <a:xfrm>
            <a:off x="372140" y="1276333"/>
            <a:ext cx="9067783" cy="5103202"/>
          </a:xfrm>
        </p:spPr>
        <p:txBody>
          <a:bodyPr/>
          <a:lstStyle/>
          <a:p>
            <a:pPr marL="109537" indent="0">
              <a:buNone/>
            </a:pPr>
            <a:r>
              <a:rPr lang="ru-RU" altLang="ru-RU" sz="1600" dirty="0" smtClean="0">
                <a:latin typeface="Times New Roman" panose="02020603050405020304" pitchFamily="18" charset="0"/>
                <a:cs typeface="Times New Roman" panose="02020603050405020304" pitchFamily="18" charset="0"/>
              </a:rPr>
              <a:t>Плановые </a:t>
            </a:r>
            <a:r>
              <a:rPr lang="ru-RU" altLang="ru-RU" sz="1600" b="1" dirty="0">
                <a:latin typeface="Times New Roman" panose="02020603050405020304" pitchFamily="18" charset="0"/>
                <a:cs typeface="Times New Roman" panose="02020603050405020304" pitchFamily="18" charset="0"/>
              </a:rPr>
              <a:t>показатели по выпл</a:t>
            </a:r>
            <a:r>
              <a:rPr lang="ru-RU" altLang="ru-RU" sz="1600" dirty="0">
                <a:latin typeface="Times New Roman" panose="02020603050405020304" pitchFamily="18" charset="0"/>
                <a:cs typeface="Times New Roman" panose="02020603050405020304" pitchFamily="18" charset="0"/>
              </a:rPr>
              <a:t>атам формируются учреждением (подразделением) в соответствии с настоящими Требованиями в разрезе </a:t>
            </a:r>
            <a:r>
              <a:rPr lang="ru-RU" altLang="ru-RU" sz="1600" dirty="0">
                <a:solidFill>
                  <a:srgbClr val="FF0000"/>
                </a:solidFill>
                <a:latin typeface="Times New Roman" panose="02020603050405020304" pitchFamily="18" charset="0"/>
                <a:cs typeface="Times New Roman" panose="02020603050405020304" pitchFamily="18" charset="0"/>
              </a:rPr>
              <a:t>соответствующих показателей, содержащихся в Таблице 2</a:t>
            </a:r>
            <a:r>
              <a:rPr lang="ru-RU" altLang="ru-RU" sz="1600" dirty="0" smtClean="0">
                <a:solidFill>
                  <a:srgbClr val="FF0000"/>
                </a:solidFill>
                <a:latin typeface="Times New Roman" panose="02020603050405020304" pitchFamily="18" charset="0"/>
                <a:cs typeface="Times New Roman" panose="02020603050405020304" pitchFamily="18" charset="0"/>
              </a:rPr>
              <a:t>:</a:t>
            </a:r>
          </a:p>
          <a:p>
            <a:pPr marL="109537" indent="0">
              <a:buNone/>
            </a:pPr>
            <a:endParaRPr lang="ru-RU" altLang="ru-RU" sz="1600" b="1" dirty="0" smtClean="0">
              <a:solidFill>
                <a:srgbClr val="FF0000"/>
              </a:solidFill>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оплату труда и начисления на выплаты по оплате труда;</a:t>
            </a:r>
          </a:p>
          <a:p>
            <a:r>
              <a:rPr lang="ru-RU" sz="1400" dirty="0">
                <a:latin typeface="Times New Roman" panose="02020603050405020304" pitchFamily="18" charset="0"/>
                <a:cs typeface="Times New Roman" panose="02020603050405020304" pitchFamily="18" charset="0"/>
              </a:rPr>
              <a:t>услуги связи;</a:t>
            </a:r>
          </a:p>
          <a:p>
            <a:r>
              <a:rPr lang="ru-RU" sz="1400" dirty="0">
                <a:latin typeface="Times New Roman" panose="02020603050405020304" pitchFamily="18" charset="0"/>
                <a:cs typeface="Times New Roman" panose="02020603050405020304" pitchFamily="18" charset="0"/>
              </a:rPr>
              <a:t>транспортные услуги;</a:t>
            </a:r>
          </a:p>
          <a:p>
            <a:r>
              <a:rPr lang="ru-RU" sz="1400" dirty="0">
                <a:latin typeface="Times New Roman" panose="02020603050405020304" pitchFamily="18" charset="0"/>
                <a:cs typeface="Times New Roman" panose="02020603050405020304" pitchFamily="18" charset="0"/>
              </a:rPr>
              <a:t>коммунальные услуги;</a:t>
            </a:r>
          </a:p>
          <a:p>
            <a:r>
              <a:rPr lang="ru-RU" sz="1400" dirty="0">
                <a:latin typeface="Times New Roman" panose="02020603050405020304" pitchFamily="18" charset="0"/>
                <a:cs typeface="Times New Roman" panose="02020603050405020304" pitchFamily="18" charset="0"/>
              </a:rPr>
              <a:t>арендную плату за пользование имуществом;</a:t>
            </a:r>
          </a:p>
          <a:p>
            <a:r>
              <a:rPr lang="ru-RU" sz="1400" dirty="0">
                <a:latin typeface="Times New Roman" panose="02020603050405020304" pitchFamily="18" charset="0"/>
                <a:cs typeface="Times New Roman" panose="02020603050405020304" pitchFamily="18" charset="0"/>
              </a:rPr>
              <a:t>услуги по содержанию имущества;</a:t>
            </a:r>
          </a:p>
          <a:p>
            <a:r>
              <a:rPr lang="ru-RU" sz="1400" dirty="0">
                <a:latin typeface="Times New Roman" panose="02020603050405020304" pitchFamily="18" charset="0"/>
                <a:cs typeface="Times New Roman" panose="02020603050405020304" pitchFamily="18" charset="0"/>
              </a:rPr>
              <a:t>прочие услуги;</a:t>
            </a:r>
          </a:p>
          <a:p>
            <a:r>
              <a:rPr lang="ru-RU" sz="1400" dirty="0">
                <a:latin typeface="Times New Roman" panose="02020603050405020304" pitchFamily="18" charset="0"/>
                <a:cs typeface="Times New Roman" panose="02020603050405020304" pitchFamily="18" charset="0"/>
              </a:rPr>
              <a:t>безвозмездные перечисления государственным и муниципальным организациям;</a:t>
            </a:r>
          </a:p>
          <a:p>
            <a:r>
              <a:rPr lang="ru-RU" sz="1400" dirty="0" smtClean="0">
                <a:latin typeface="Times New Roman" panose="02020603050405020304" pitchFamily="18" charset="0"/>
                <a:cs typeface="Times New Roman" panose="02020603050405020304" pitchFamily="18" charset="0"/>
              </a:rPr>
              <a:t>пособия </a:t>
            </a:r>
            <a:r>
              <a:rPr lang="ru-RU" sz="1400" dirty="0">
                <a:latin typeface="Times New Roman" panose="02020603050405020304" pitchFamily="18" charset="0"/>
                <a:cs typeface="Times New Roman" panose="02020603050405020304" pitchFamily="18" charset="0"/>
              </a:rPr>
              <a:t>по социальной помощи населению;</a:t>
            </a:r>
          </a:p>
          <a:p>
            <a:r>
              <a:rPr lang="ru-RU" sz="1400" dirty="0">
                <a:latin typeface="Times New Roman" panose="02020603050405020304" pitchFamily="18" charset="0"/>
                <a:cs typeface="Times New Roman" panose="02020603050405020304" pitchFamily="18" charset="0"/>
              </a:rPr>
              <a:t>приобретение основных средств;</a:t>
            </a:r>
          </a:p>
          <a:p>
            <a:r>
              <a:rPr lang="ru-RU" sz="1400" dirty="0">
                <a:latin typeface="Times New Roman" panose="02020603050405020304" pitchFamily="18" charset="0"/>
                <a:cs typeface="Times New Roman" panose="02020603050405020304" pitchFamily="18" charset="0"/>
              </a:rPr>
              <a:t>приобретение нематериальных активов;</a:t>
            </a:r>
          </a:p>
          <a:p>
            <a:r>
              <a:rPr lang="ru-RU" sz="1400" dirty="0">
                <a:latin typeface="Times New Roman" panose="02020603050405020304" pitchFamily="18" charset="0"/>
                <a:cs typeface="Times New Roman" panose="02020603050405020304" pitchFamily="18" charset="0"/>
              </a:rPr>
              <a:t>приобретение материальных запасов;</a:t>
            </a:r>
          </a:p>
          <a:p>
            <a:r>
              <a:rPr lang="ru-RU" sz="1400" dirty="0">
                <a:latin typeface="Times New Roman" panose="02020603050405020304" pitchFamily="18" charset="0"/>
                <a:cs typeface="Times New Roman" panose="02020603050405020304" pitchFamily="18" charset="0"/>
              </a:rPr>
              <a:t>приобретение ценных бумаг (для государственных (муниципальных) автономных учреждений, а также государственных (муниципальных) бюджетных учреждений в случаях, установленных федеральными законами);</a:t>
            </a:r>
          </a:p>
          <a:p>
            <a:r>
              <a:rPr lang="ru-RU" sz="1400" dirty="0">
                <a:latin typeface="Times New Roman" panose="02020603050405020304" pitchFamily="18" charset="0"/>
                <a:cs typeface="Times New Roman" panose="02020603050405020304" pitchFamily="18" charset="0"/>
              </a:rPr>
              <a:t>прочие расходы;</a:t>
            </a:r>
          </a:p>
          <a:p>
            <a:r>
              <a:rPr lang="ru-RU" sz="1400" dirty="0">
                <a:latin typeface="Times New Roman" panose="02020603050405020304" pitchFamily="18" charset="0"/>
                <a:cs typeface="Times New Roman" panose="02020603050405020304" pitchFamily="18" charset="0"/>
              </a:rPr>
              <a:t>иные выплаты, не запрещенные законодательством Российской Федерации</a:t>
            </a:r>
            <a:r>
              <a:rPr lang="ru-RU" sz="1400" dirty="0" smtClean="0">
                <a:latin typeface="Times New Roman" panose="02020603050405020304" pitchFamily="18" charset="0"/>
                <a:cs typeface="Times New Roman" panose="02020603050405020304" pitchFamily="18" charset="0"/>
              </a:rPr>
              <a:t>.</a:t>
            </a:r>
          </a:p>
          <a:p>
            <a:pPr marL="109537" indent="0">
              <a:buNone/>
            </a:pPr>
            <a:r>
              <a:rPr lang="ru-RU" sz="1400" b="1" dirty="0">
                <a:solidFill>
                  <a:srgbClr val="FF0000"/>
                </a:solidFill>
                <a:latin typeface="Times New Roman" panose="02020603050405020304" pitchFamily="18" charset="0"/>
                <a:cs typeface="Times New Roman" panose="02020603050405020304" pitchFamily="18" charset="0"/>
              </a:rPr>
              <a:t>Плановые показатели по выплатам могут быть детализированы до уровня групп и подгрупп видов расходов классификации расходов бюджетов</a:t>
            </a:r>
          </a:p>
          <a:p>
            <a:endParaRPr lang="ru-RU" sz="1600" dirty="0">
              <a:latin typeface="Times New Roman" panose="02020603050405020304" pitchFamily="18" charset="0"/>
              <a:cs typeface="Times New Roman" panose="02020603050405020304" pitchFamily="18" charset="0"/>
            </a:endParaRPr>
          </a:p>
          <a:p>
            <a:pPr>
              <a:buFont typeface="Symbol" pitchFamily="18" charset="2"/>
              <a:buNone/>
            </a:pPr>
            <a:endParaRPr lang="ru-RU" altLang="ru-RU" sz="2000" dirty="0" smtClean="0">
              <a:latin typeface="Arial Narrow" pitchFamily="34" charset="0"/>
            </a:endParaRPr>
          </a:p>
        </p:txBody>
      </p:sp>
      <p:sp>
        <p:nvSpPr>
          <p:cNvPr id="4" name="Номер слайда 1"/>
          <p:cNvSpPr>
            <a:spLocks noGrp="1"/>
          </p:cNvSpPr>
          <p:nvPr>
            <p:ph type="sldNum" sz="quarter" idx="11"/>
          </p:nvPr>
        </p:nvSpPr>
        <p:spPr>
          <a:xfrm>
            <a:off x="7696126" y="97281"/>
            <a:ext cx="825500" cy="366712"/>
          </a:xfrm>
        </p:spPr>
        <p:txBody>
          <a:bodyPr/>
          <a:lstStyle/>
          <a:p>
            <a:pPr>
              <a:defRPr/>
            </a:pPr>
            <a:fld id="{AF3417E0-D88E-41FA-96DB-420EFDC07C72}" type="slidenum">
              <a:rPr lang="ru-RU" sz="1600" smtClean="0">
                <a:solidFill>
                  <a:schemeClr val="bg1"/>
                </a:solidFill>
              </a:rPr>
              <a:pPr>
                <a:defRPr/>
              </a:pPr>
              <a:t>16</a:t>
            </a:fld>
            <a:endParaRPr lang="ru-RU" sz="1600" dirty="0">
              <a:solidFill>
                <a:schemeClr val="bg1"/>
              </a:solidFill>
            </a:endParaRPr>
          </a:p>
        </p:txBody>
      </p:sp>
    </p:spTree>
    <p:extLst>
      <p:ext uri="{BB962C8B-B14F-4D97-AF65-F5344CB8AC3E}">
        <p14:creationId xmlns:p14="http://schemas.microsoft.com/office/powerpoint/2010/main" val="862149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2"/>
          <p:cNvSpPr>
            <a:spLocks noChangeArrowheads="1"/>
          </p:cNvSpPr>
          <p:nvPr/>
        </p:nvSpPr>
        <p:spPr bwMode="auto">
          <a:xfrm>
            <a:off x="184019" y="2565400"/>
            <a:ext cx="98320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endParaRPr lang="ru-RU" sz="2000" b="1" dirty="0">
              <a:solidFill>
                <a:prstClr val="black"/>
              </a:solidFill>
              <a:latin typeface="Times New Roman" pitchFamily="18" charset="0"/>
              <a:cs typeface="Times New Roman" pitchFamily="18" charset="0"/>
            </a:endParaRPr>
          </a:p>
          <a:p>
            <a:pPr algn="ctr">
              <a:defRPr/>
            </a:pPr>
            <a:endParaRPr lang="ru-RU" sz="2200" b="1" dirty="0">
              <a:solidFill>
                <a:srgbClr val="FF0000"/>
              </a:solidFill>
              <a:latin typeface="Times New Roman" pitchFamily="18" charset="0"/>
              <a:cs typeface="Times New Roman" pitchFamily="18" charset="0"/>
            </a:endParaRPr>
          </a:p>
        </p:txBody>
      </p:sp>
      <p:sp>
        <p:nvSpPr>
          <p:cNvPr id="10245" name="Прямоугольник 4"/>
          <p:cNvSpPr>
            <a:spLocks noChangeArrowheads="1"/>
          </p:cNvSpPr>
          <p:nvPr/>
        </p:nvSpPr>
        <p:spPr bwMode="auto">
          <a:xfrm>
            <a:off x="4830895" y="603250"/>
            <a:ext cx="495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itchFamily="18" charset="0"/>
              <a:buChar char="•"/>
              <a:defRPr sz="2800">
                <a:solidFill>
                  <a:schemeClr val="tx1"/>
                </a:solidFill>
                <a:latin typeface="Arial"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Arial"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Arial"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Arial" charset="0"/>
              </a:defRPr>
            </a:lvl4pPr>
            <a:lvl5pPr marL="2057400" indent="-228600" eaLnBrk="0" hangingPunct="0">
              <a:spcBef>
                <a:spcPts val="300"/>
              </a:spcBef>
              <a:buClr>
                <a:srgbClr val="A04DA3"/>
              </a:buClr>
              <a:buFont typeface="Georgia" pitchFamily="18" charset="0"/>
              <a:buChar char="▫"/>
              <a:defRPr sz="2000">
                <a:solidFill>
                  <a:srgbClr val="A04DA3"/>
                </a:solidFill>
                <a:latin typeface="Arial"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charset="0"/>
              </a:defRPr>
            </a:lvl9pPr>
          </a:lstStyle>
          <a:p>
            <a:pPr algn="ctr" eaLnBrk="1" hangingPunct="1">
              <a:spcBef>
                <a:spcPct val="0"/>
              </a:spcBef>
              <a:buClrTx/>
              <a:buFontTx/>
              <a:buNone/>
            </a:pPr>
            <a:endParaRPr lang="ru-RU" altLang="ru-RU" sz="1600" b="1">
              <a:solidFill>
                <a:srgbClr val="0000FF"/>
              </a:solidFill>
              <a:latin typeface="Times New Roman" pitchFamily="18" charset="0"/>
              <a:cs typeface="Times New Roman" pitchFamily="18" charset="0"/>
            </a:endParaRPr>
          </a:p>
        </p:txBody>
      </p:sp>
      <p:sp>
        <p:nvSpPr>
          <p:cNvPr id="2" name="Номер слайда 1"/>
          <p:cNvSpPr>
            <a:spLocks noGrp="1"/>
          </p:cNvSpPr>
          <p:nvPr>
            <p:ph type="sldNum" sz="quarter" idx="12"/>
          </p:nvPr>
        </p:nvSpPr>
        <p:spPr/>
        <p:txBody>
          <a:bodyPr/>
          <a:lstStyle/>
          <a:p>
            <a:pPr>
              <a:defRPr/>
            </a:pPr>
            <a:fld id="{1C94A968-9672-471C-9F83-0B7C1F569D8F}" type="slidenum">
              <a:rPr lang="ru-RU" smtClean="0"/>
              <a:pPr>
                <a:defRPr/>
              </a:pPr>
              <a:t>17</a:t>
            </a:fld>
            <a:endParaRPr lang="ru-RU" dirty="0"/>
          </a:p>
        </p:txBody>
      </p:sp>
      <p:pic>
        <p:nvPicPr>
          <p:cNvPr id="3277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532" y="756395"/>
            <a:ext cx="10114095" cy="490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Прямая соединительная линия 10"/>
          <p:cNvCxnSpPr/>
          <p:nvPr/>
        </p:nvCxnSpPr>
        <p:spPr>
          <a:xfrm>
            <a:off x="506506" y="603250"/>
            <a:ext cx="9049005" cy="52020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506506" y="692696"/>
            <a:ext cx="9049005" cy="51845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107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2"/>
          <p:cNvSpPr>
            <a:spLocks noChangeArrowheads="1"/>
          </p:cNvSpPr>
          <p:nvPr/>
        </p:nvSpPr>
        <p:spPr bwMode="auto">
          <a:xfrm>
            <a:off x="184019" y="2565400"/>
            <a:ext cx="98320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endParaRPr lang="ru-RU" sz="2000" b="1" dirty="0">
              <a:solidFill>
                <a:prstClr val="black"/>
              </a:solidFill>
              <a:latin typeface="Times New Roman" pitchFamily="18" charset="0"/>
              <a:cs typeface="Times New Roman" pitchFamily="18" charset="0"/>
            </a:endParaRPr>
          </a:p>
          <a:p>
            <a:pPr algn="ctr">
              <a:defRPr/>
            </a:pPr>
            <a:endParaRPr lang="ru-RU" sz="2200" b="1" dirty="0">
              <a:solidFill>
                <a:srgbClr val="FF0000"/>
              </a:solidFill>
              <a:latin typeface="Times New Roman" pitchFamily="18" charset="0"/>
              <a:cs typeface="Times New Roman" pitchFamily="18" charset="0"/>
            </a:endParaRPr>
          </a:p>
        </p:txBody>
      </p:sp>
      <p:sp>
        <p:nvSpPr>
          <p:cNvPr id="10245" name="Прямоугольник 4"/>
          <p:cNvSpPr>
            <a:spLocks noChangeArrowheads="1"/>
          </p:cNvSpPr>
          <p:nvPr/>
        </p:nvSpPr>
        <p:spPr bwMode="auto">
          <a:xfrm>
            <a:off x="4830895" y="603250"/>
            <a:ext cx="495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itchFamily="18" charset="0"/>
              <a:buChar char="•"/>
              <a:defRPr sz="2800">
                <a:solidFill>
                  <a:schemeClr val="tx1"/>
                </a:solidFill>
                <a:latin typeface="Arial"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Arial"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Arial"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Arial" charset="0"/>
              </a:defRPr>
            </a:lvl4pPr>
            <a:lvl5pPr marL="2057400" indent="-228600" eaLnBrk="0" hangingPunct="0">
              <a:spcBef>
                <a:spcPts val="300"/>
              </a:spcBef>
              <a:buClr>
                <a:srgbClr val="A04DA3"/>
              </a:buClr>
              <a:buFont typeface="Georgia" pitchFamily="18" charset="0"/>
              <a:buChar char="▫"/>
              <a:defRPr sz="2000">
                <a:solidFill>
                  <a:srgbClr val="A04DA3"/>
                </a:solidFill>
                <a:latin typeface="Arial"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charset="0"/>
              </a:defRPr>
            </a:lvl9pPr>
          </a:lstStyle>
          <a:p>
            <a:pPr algn="ctr" eaLnBrk="1" hangingPunct="1">
              <a:spcBef>
                <a:spcPct val="0"/>
              </a:spcBef>
              <a:buClrTx/>
              <a:buFontTx/>
              <a:buNone/>
            </a:pPr>
            <a:endParaRPr lang="ru-RU" altLang="ru-RU" sz="1600" b="1">
              <a:solidFill>
                <a:srgbClr val="0000FF"/>
              </a:solidFill>
              <a:latin typeface="Times New Roman" pitchFamily="18" charset="0"/>
              <a:cs typeface="Times New Roman" pitchFamily="18" charset="0"/>
            </a:endParaRPr>
          </a:p>
        </p:txBody>
      </p:sp>
      <p:sp>
        <p:nvSpPr>
          <p:cNvPr id="2" name="Номер слайда 1"/>
          <p:cNvSpPr>
            <a:spLocks noGrp="1"/>
          </p:cNvSpPr>
          <p:nvPr>
            <p:ph type="sldNum" sz="quarter" idx="12"/>
          </p:nvPr>
        </p:nvSpPr>
        <p:spPr/>
        <p:txBody>
          <a:bodyPr/>
          <a:lstStyle/>
          <a:p>
            <a:pPr>
              <a:defRPr/>
            </a:pPr>
            <a:fld id="{1C94A968-9672-471C-9F83-0B7C1F569D8F}" type="slidenum">
              <a:rPr lang="ru-RU" smtClean="0"/>
              <a:pPr>
                <a:defRPr/>
              </a:pPr>
              <a:t>18</a:t>
            </a:fld>
            <a:endParaRPr lang="ru-RU" dirty="0"/>
          </a:p>
        </p:txBody>
      </p:sp>
      <p:cxnSp>
        <p:nvCxnSpPr>
          <p:cNvPr id="11" name="Прямая соединительная линия 10"/>
          <p:cNvCxnSpPr/>
          <p:nvPr/>
        </p:nvCxnSpPr>
        <p:spPr>
          <a:xfrm>
            <a:off x="506506" y="603250"/>
            <a:ext cx="9049005" cy="59082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428497" y="692697"/>
            <a:ext cx="9127014" cy="58188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24" y="747333"/>
            <a:ext cx="10114095" cy="576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86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052513" y="2158409"/>
            <a:ext cx="8261608" cy="2098473"/>
          </a:xfrm>
          <a:prstGeom prst="round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p:txBody>
      </p:sp>
      <p:sp>
        <p:nvSpPr>
          <p:cNvPr id="3074" name="Rectangle 2"/>
          <p:cNvSpPr txBox="1">
            <a:spLocks noChangeArrowheads="1"/>
          </p:cNvSpPr>
          <p:nvPr/>
        </p:nvSpPr>
        <p:spPr bwMode="auto">
          <a:xfrm>
            <a:off x="1052513" y="1844676"/>
            <a:ext cx="7878366" cy="482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a:lnSpc>
                <a:spcPct val="120000"/>
              </a:lnSpc>
            </a:pPr>
            <a:endParaRPr lang="ru-RU" altLang="ru-RU" sz="3200" dirty="0">
              <a:solidFill>
                <a:schemeClr val="accent2"/>
              </a:solidFill>
            </a:endParaRPr>
          </a:p>
          <a:p>
            <a:pPr algn="ctr">
              <a:lnSpc>
                <a:spcPct val="120000"/>
              </a:lnSpc>
            </a:pPr>
            <a:r>
              <a:rPr lang="ru-RU" altLang="ru-RU" sz="3600" dirty="0" smtClean="0">
                <a:solidFill>
                  <a:schemeClr val="accent2"/>
                </a:solidFill>
                <a:latin typeface="Times New Roman" pitchFamily="18" charset="0"/>
              </a:rPr>
              <a:t>Бюджетная смета и План </a:t>
            </a:r>
            <a:r>
              <a:rPr lang="ru-RU" altLang="ru-RU" sz="3600" dirty="0">
                <a:solidFill>
                  <a:schemeClr val="accent2"/>
                </a:solidFill>
                <a:latin typeface="Times New Roman" pitchFamily="18" charset="0"/>
              </a:rPr>
              <a:t>финансово-хозяйственной </a:t>
            </a:r>
            <a:r>
              <a:rPr lang="ru-RU" altLang="ru-RU" sz="3600" dirty="0" smtClean="0">
                <a:solidFill>
                  <a:schemeClr val="accent2"/>
                </a:solidFill>
                <a:latin typeface="Times New Roman" pitchFamily="18" charset="0"/>
              </a:rPr>
              <a:t>деятельности</a:t>
            </a:r>
            <a:endParaRPr lang="ru-RU" altLang="ru-RU" sz="3200" dirty="0">
              <a:solidFill>
                <a:schemeClr val="accent2"/>
              </a:solidFill>
              <a:latin typeface="Times New Roman" pitchFamily="18" charset="0"/>
            </a:endParaRPr>
          </a:p>
          <a:p>
            <a:pPr algn="r">
              <a:lnSpc>
                <a:spcPct val="120000"/>
              </a:lnSpc>
            </a:pPr>
            <a:endParaRPr lang="ru-RU" altLang="ru-RU" sz="1600" dirty="0">
              <a:solidFill>
                <a:schemeClr val="accent2"/>
              </a:solidFill>
              <a:latin typeface="Times New Roman" pitchFamily="18" charset="0"/>
            </a:endParaRPr>
          </a:p>
          <a:p>
            <a:pPr algn="ctr">
              <a:lnSpc>
                <a:spcPct val="120000"/>
              </a:lnSpc>
            </a:pPr>
            <a:endParaRPr lang="ru-RU" altLang="ru-RU" sz="1600" dirty="0">
              <a:solidFill>
                <a:schemeClr val="accent2"/>
              </a:solidFill>
              <a:latin typeface="Times New Roman" pitchFamily="18" charset="0"/>
            </a:endParaRPr>
          </a:p>
          <a:p>
            <a:pPr algn="ctr">
              <a:lnSpc>
                <a:spcPct val="120000"/>
              </a:lnSpc>
            </a:pPr>
            <a:endParaRPr lang="ru-RU" altLang="ru-RU" sz="1600" dirty="0">
              <a:solidFill>
                <a:schemeClr val="accent2"/>
              </a:solidFill>
            </a:endParaRPr>
          </a:p>
          <a:p>
            <a:pPr algn="ctr">
              <a:lnSpc>
                <a:spcPct val="120000"/>
              </a:lnSpc>
            </a:pPr>
            <a:endParaRPr lang="ru-RU" altLang="ru-RU" sz="1400" dirty="0">
              <a:solidFill>
                <a:schemeClr val="accent2"/>
              </a:solidFill>
            </a:endParaRPr>
          </a:p>
        </p:txBody>
      </p:sp>
      <p:sp>
        <p:nvSpPr>
          <p:cNvPr id="16" name="Номер слайда 1"/>
          <p:cNvSpPr>
            <a:spLocks noGrp="1"/>
          </p:cNvSpPr>
          <p:nvPr>
            <p:ph type="sldNum" sz="quarter" idx="11"/>
          </p:nvPr>
        </p:nvSpPr>
        <p:spPr>
          <a:xfrm>
            <a:off x="8855075" y="1588"/>
            <a:ext cx="825500" cy="366712"/>
          </a:xfrm>
        </p:spPr>
        <p:txBody>
          <a:bodyPr/>
          <a:lstStyle/>
          <a:p>
            <a:pPr>
              <a:defRPr/>
            </a:pPr>
            <a:fld id="{AF3417E0-D88E-41FA-96DB-420EFDC07C72}" type="slidenum">
              <a:rPr lang="ru-RU" smtClean="0"/>
              <a:pPr>
                <a:defRPr/>
              </a:pPr>
              <a:t>1</a:t>
            </a:fld>
            <a:endParaRPr lang="ru-RU" dirty="0"/>
          </a:p>
        </p:txBody>
      </p:sp>
    </p:spTree>
    <p:extLst>
      <p:ext uri="{BB962C8B-B14F-4D97-AF65-F5344CB8AC3E}">
        <p14:creationId xmlns:p14="http://schemas.microsoft.com/office/powerpoint/2010/main" val="1004155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2"/>
          <p:cNvSpPr>
            <a:spLocks noChangeArrowheads="1"/>
          </p:cNvSpPr>
          <p:nvPr/>
        </p:nvSpPr>
        <p:spPr bwMode="auto">
          <a:xfrm>
            <a:off x="184019" y="2565400"/>
            <a:ext cx="98320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endParaRPr lang="ru-RU" sz="2000" b="1" dirty="0">
              <a:solidFill>
                <a:prstClr val="black"/>
              </a:solidFill>
              <a:latin typeface="Times New Roman" pitchFamily="18" charset="0"/>
              <a:cs typeface="Times New Roman" pitchFamily="18" charset="0"/>
            </a:endParaRPr>
          </a:p>
          <a:p>
            <a:pPr algn="ctr">
              <a:defRPr/>
            </a:pPr>
            <a:endParaRPr lang="ru-RU" sz="2200" b="1" dirty="0">
              <a:solidFill>
                <a:srgbClr val="FF0000"/>
              </a:solidFill>
              <a:latin typeface="Times New Roman" pitchFamily="18" charset="0"/>
              <a:cs typeface="Times New Roman" pitchFamily="18" charset="0"/>
            </a:endParaRPr>
          </a:p>
        </p:txBody>
      </p:sp>
      <p:sp>
        <p:nvSpPr>
          <p:cNvPr id="10245" name="Прямоугольник 4"/>
          <p:cNvSpPr>
            <a:spLocks noChangeArrowheads="1"/>
          </p:cNvSpPr>
          <p:nvPr/>
        </p:nvSpPr>
        <p:spPr bwMode="auto">
          <a:xfrm>
            <a:off x="4830895" y="603250"/>
            <a:ext cx="495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itchFamily="18" charset="0"/>
              <a:buChar char="•"/>
              <a:defRPr sz="2800">
                <a:solidFill>
                  <a:schemeClr val="tx1"/>
                </a:solidFill>
                <a:latin typeface="Arial"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Arial"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Arial"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Arial" charset="0"/>
              </a:defRPr>
            </a:lvl4pPr>
            <a:lvl5pPr marL="2057400" indent="-228600" eaLnBrk="0" hangingPunct="0">
              <a:spcBef>
                <a:spcPts val="300"/>
              </a:spcBef>
              <a:buClr>
                <a:srgbClr val="A04DA3"/>
              </a:buClr>
              <a:buFont typeface="Georgia" pitchFamily="18" charset="0"/>
              <a:buChar char="▫"/>
              <a:defRPr sz="2000">
                <a:solidFill>
                  <a:srgbClr val="A04DA3"/>
                </a:solidFill>
                <a:latin typeface="Arial"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charset="0"/>
              </a:defRPr>
            </a:lvl9pPr>
          </a:lstStyle>
          <a:p>
            <a:pPr algn="ctr" eaLnBrk="1" hangingPunct="1">
              <a:spcBef>
                <a:spcPct val="0"/>
              </a:spcBef>
              <a:buClrTx/>
              <a:buFontTx/>
              <a:buNone/>
            </a:pPr>
            <a:endParaRPr lang="ru-RU" altLang="ru-RU" sz="1600" b="1">
              <a:solidFill>
                <a:srgbClr val="0000FF"/>
              </a:solidFill>
              <a:latin typeface="Times New Roman" pitchFamily="18" charset="0"/>
              <a:cs typeface="Times New Roman" pitchFamily="18" charset="0"/>
            </a:endParaRPr>
          </a:p>
        </p:txBody>
      </p:sp>
      <p:sp>
        <p:nvSpPr>
          <p:cNvPr id="2" name="Номер слайда 1"/>
          <p:cNvSpPr>
            <a:spLocks noGrp="1"/>
          </p:cNvSpPr>
          <p:nvPr>
            <p:ph type="sldNum" sz="quarter" idx="12"/>
          </p:nvPr>
        </p:nvSpPr>
        <p:spPr/>
        <p:txBody>
          <a:bodyPr/>
          <a:lstStyle/>
          <a:p>
            <a:pPr>
              <a:defRPr/>
            </a:pPr>
            <a:fld id="{1C94A968-9672-471C-9F83-0B7C1F569D8F}" type="slidenum">
              <a:rPr lang="ru-RU" smtClean="0"/>
              <a:pPr>
                <a:defRPr/>
              </a:pPr>
              <a:t>19</a:t>
            </a:fld>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69953799"/>
              </p:ext>
            </p:extLst>
          </p:nvPr>
        </p:nvGraphicFramePr>
        <p:xfrm>
          <a:off x="184019" y="1031358"/>
          <a:ext cx="9449078" cy="5491910"/>
        </p:xfrm>
        <a:graphic>
          <a:graphicData uri="http://schemas.openxmlformats.org/drawingml/2006/table">
            <a:tbl>
              <a:tblPr firstRow="1" firstCol="1" bandRow="1">
                <a:tableStyleId>{5C22544A-7EE6-4342-B048-85BDC9FD1C3A}</a:tableStyleId>
              </a:tblPr>
              <a:tblGrid>
                <a:gridCol w="751252"/>
                <a:gridCol w="4369401"/>
                <a:gridCol w="4328425"/>
              </a:tblGrid>
              <a:tr h="188095">
                <a:tc>
                  <a:txBody>
                    <a:bodyPr/>
                    <a:lstStyle/>
                    <a:p>
                      <a:pPr>
                        <a:lnSpc>
                          <a:spcPct val="115000"/>
                        </a:lnSpc>
                        <a:spcAft>
                          <a:spcPts val="0"/>
                        </a:spcAft>
                      </a:pPr>
                      <a:r>
                        <a:rPr lang="ru-RU" sz="900" dirty="0">
                          <a:effectLst/>
                        </a:rPr>
                        <a:t>№ п/п</a:t>
                      </a:r>
                      <a:endParaRPr lang="ru-RU" sz="900" dirty="0">
                        <a:effectLst/>
                        <a:latin typeface="Calibri"/>
                        <a:ea typeface="Calibri"/>
                        <a:cs typeface="Times New Roman"/>
                      </a:endParaRPr>
                    </a:p>
                  </a:txBody>
                  <a:tcPr marL="53380" marR="53380" marT="0" marB="0"/>
                </a:tc>
                <a:tc>
                  <a:txBody>
                    <a:bodyPr/>
                    <a:lstStyle/>
                    <a:p>
                      <a:pPr algn="ctr">
                        <a:lnSpc>
                          <a:spcPct val="115000"/>
                        </a:lnSpc>
                        <a:spcAft>
                          <a:spcPts val="0"/>
                        </a:spcAft>
                      </a:pPr>
                      <a:r>
                        <a:rPr lang="ru-RU" sz="900" dirty="0">
                          <a:effectLst/>
                        </a:rPr>
                        <a:t>Наименование показателя</a:t>
                      </a:r>
                      <a:endParaRPr lang="ru-RU" sz="900" dirty="0">
                        <a:effectLst/>
                        <a:latin typeface="Calibri"/>
                        <a:ea typeface="Calibri"/>
                        <a:cs typeface="Times New Roman"/>
                      </a:endParaRPr>
                    </a:p>
                  </a:txBody>
                  <a:tcPr marL="53380" marR="53380" marT="0" marB="0"/>
                </a:tc>
                <a:tc>
                  <a:txBody>
                    <a:bodyPr/>
                    <a:lstStyle/>
                    <a:p>
                      <a:pPr algn="ctr">
                        <a:lnSpc>
                          <a:spcPct val="115000"/>
                        </a:lnSpc>
                        <a:spcAft>
                          <a:spcPts val="0"/>
                        </a:spcAft>
                      </a:pPr>
                      <a:r>
                        <a:rPr lang="ru-RU" sz="900">
                          <a:effectLst/>
                        </a:rPr>
                        <a:t>Сумма, тыс. руб.</a:t>
                      </a:r>
                      <a:endParaRPr lang="ru-RU" sz="900">
                        <a:effectLst/>
                        <a:latin typeface="Calibri"/>
                        <a:ea typeface="Calibri"/>
                        <a:cs typeface="Times New Roman"/>
                      </a:endParaRPr>
                    </a:p>
                  </a:txBody>
                  <a:tcPr marL="53380" marR="53380" marT="0" marB="0"/>
                </a:tc>
              </a:tr>
              <a:tr h="153896">
                <a:tc>
                  <a:txBody>
                    <a:bodyPr/>
                    <a:lstStyle/>
                    <a:p>
                      <a:pPr algn="ctr">
                        <a:lnSpc>
                          <a:spcPct val="115000"/>
                        </a:lnSpc>
                        <a:spcAft>
                          <a:spcPts val="0"/>
                        </a:spcAft>
                      </a:pPr>
                      <a:r>
                        <a:rPr lang="ru-RU" sz="700">
                          <a:effectLst/>
                        </a:rPr>
                        <a:t>1</a:t>
                      </a:r>
                      <a:endParaRPr lang="ru-RU" sz="900">
                        <a:effectLst/>
                        <a:latin typeface="Calibri"/>
                        <a:ea typeface="Calibri"/>
                        <a:cs typeface="Times New Roman"/>
                      </a:endParaRPr>
                    </a:p>
                  </a:txBody>
                  <a:tcPr marL="53380" marR="53380" marT="0" marB="0"/>
                </a:tc>
                <a:tc>
                  <a:txBody>
                    <a:bodyPr/>
                    <a:lstStyle/>
                    <a:p>
                      <a:pPr algn="ctr">
                        <a:lnSpc>
                          <a:spcPct val="115000"/>
                        </a:lnSpc>
                        <a:spcAft>
                          <a:spcPts val="0"/>
                        </a:spcAft>
                      </a:pPr>
                      <a:r>
                        <a:rPr lang="ru-RU" sz="700">
                          <a:effectLst/>
                        </a:rPr>
                        <a:t>2</a:t>
                      </a:r>
                      <a:endParaRPr lang="ru-RU" sz="900">
                        <a:effectLst/>
                        <a:latin typeface="Calibri"/>
                        <a:ea typeface="Calibri"/>
                        <a:cs typeface="Times New Roman"/>
                      </a:endParaRPr>
                    </a:p>
                  </a:txBody>
                  <a:tcPr marL="53380" marR="53380" marT="0" marB="0"/>
                </a:tc>
                <a:tc>
                  <a:txBody>
                    <a:bodyPr/>
                    <a:lstStyle/>
                    <a:p>
                      <a:pPr algn="ctr">
                        <a:lnSpc>
                          <a:spcPct val="115000"/>
                        </a:lnSpc>
                        <a:spcAft>
                          <a:spcPts val="0"/>
                        </a:spcAft>
                      </a:pPr>
                      <a:r>
                        <a:rPr lang="ru-RU" sz="700">
                          <a:effectLst/>
                        </a:rPr>
                        <a:t>3</a:t>
                      </a:r>
                      <a:endParaRPr lang="ru-RU" sz="900">
                        <a:effectLst/>
                        <a:latin typeface="Calibri"/>
                        <a:ea typeface="Calibri"/>
                        <a:cs typeface="Times New Roman"/>
                      </a:endParaRPr>
                    </a:p>
                  </a:txBody>
                  <a:tcPr marL="53380" marR="53380" marT="0" marB="0"/>
                </a:tc>
              </a:tr>
              <a:tr h="188095">
                <a:tc>
                  <a:txBody>
                    <a:bodyPr/>
                    <a:lstStyle/>
                    <a:p>
                      <a:pPr indent="179705">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a:lnSpc>
                          <a:spcPct val="115000"/>
                        </a:lnSpc>
                        <a:spcAft>
                          <a:spcPts val="0"/>
                        </a:spcAft>
                      </a:pPr>
                      <a:r>
                        <a:rPr lang="ru-RU" sz="900">
                          <a:effectLst/>
                        </a:rPr>
                        <a:t>Нефинансовые активы, всего:</a:t>
                      </a:r>
                      <a:endParaRPr lang="ru-RU" sz="900">
                        <a:effectLst/>
                        <a:latin typeface="Calibri"/>
                        <a:ea typeface="Calibri"/>
                        <a:cs typeface="Times New Roman"/>
                      </a:endParaRPr>
                    </a:p>
                  </a:txBody>
                  <a:tcPr marL="53380" marR="53380" marT="0" marB="0"/>
                </a:tc>
                <a:tc>
                  <a:txBody>
                    <a:bodyPr/>
                    <a:lstStyle/>
                    <a:p>
                      <a:pPr algn="just">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r>
              <a:tr h="382703">
                <a:tc>
                  <a:txBody>
                    <a:bodyPr/>
                    <a:lstStyle/>
                    <a:p>
                      <a:pPr indent="179705">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indent="179705">
                        <a:lnSpc>
                          <a:spcPct val="115000"/>
                        </a:lnSpc>
                        <a:spcAft>
                          <a:spcPts val="0"/>
                        </a:spcAft>
                      </a:pPr>
                      <a:r>
                        <a:rPr lang="ru-RU" sz="900">
                          <a:effectLst/>
                        </a:rPr>
                        <a:t>из них:</a:t>
                      </a:r>
                    </a:p>
                    <a:p>
                      <a:pPr indent="179705">
                        <a:lnSpc>
                          <a:spcPct val="115000"/>
                        </a:lnSpc>
                        <a:spcAft>
                          <a:spcPts val="0"/>
                        </a:spcAft>
                      </a:pPr>
                      <a:r>
                        <a:rPr lang="ru-RU" sz="900">
                          <a:effectLst/>
                        </a:rPr>
                        <a:t>недвижимое имущество, всего:</a:t>
                      </a:r>
                      <a:endParaRPr lang="ru-RU" sz="900">
                        <a:effectLst/>
                        <a:latin typeface="Calibri"/>
                        <a:ea typeface="Calibri"/>
                        <a:cs typeface="Times New Roman"/>
                      </a:endParaRPr>
                    </a:p>
                  </a:txBody>
                  <a:tcPr marL="53380" marR="53380" marT="0" marB="0"/>
                </a:tc>
                <a:tc>
                  <a:txBody>
                    <a:bodyPr/>
                    <a:lstStyle/>
                    <a:p>
                      <a:pPr algn="just">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r>
              <a:tr h="382703">
                <a:tc>
                  <a:txBody>
                    <a:bodyPr/>
                    <a:lstStyle/>
                    <a:p>
                      <a:pPr marL="179705" indent="180340">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marL="179705" indent="180340">
                        <a:lnSpc>
                          <a:spcPct val="115000"/>
                        </a:lnSpc>
                        <a:spcAft>
                          <a:spcPts val="0"/>
                        </a:spcAft>
                      </a:pPr>
                      <a:r>
                        <a:rPr lang="ru-RU" sz="900">
                          <a:effectLst/>
                        </a:rPr>
                        <a:t>в том числе:</a:t>
                      </a:r>
                    </a:p>
                    <a:p>
                      <a:pPr marL="179705" indent="180340">
                        <a:lnSpc>
                          <a:spcPct val="115000"/>
                        </a:lnSpc>
                        <a:spcAft>
                          <a:spcPts val="0"/>
                        </a:spcAft>
                      </a:pPr>
                      <a:r>
                        <a:rPr lang="ru-RU" sz="900">
                          <a:effectLst/>
                        </a:rPr>
                        <a:t>остаточная стоимость</a:t>
                      </a:r>
                      <a:endParaRPr lang="ru-RU" sz="900">
                        <a:effectLst/>
                        <a:latin typeface="Calibri"/>
                        <a:ea typeface="Calibri"/>
                        <a:cs typeface="Times New Roman"/>
                      </a:endParaRPr>
                    </a:p>
                  </a:txBody>
                  <a:tcPr marL="53380" marR="53380" marT="0" marB="0"/>
                </a:tc>
                <a:tc>
                  <a:txBody>
                    <a:bodyPr/>
                    <a:lstStyle/>
                    <a:p>
                      <a:pPr algn="just">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r>
              <a:tr h="188095">
                <a:tc>
                  <a:txBody>
                    <a:bodyPr/>
                    <a:lstStyle/>
                    <a:p>
                      <a:pPr indent="179705">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a:lnSpc>
                          <a:spcPct val="115000"/>
                        </a:lnSpc>
                        <a:spcAft>
                          <a:spcPts val="0"/>
                        </a:spcAft>
                      </a:pPr>
                      <a:r>
                        <a:rPr lang="ru-RU" sz="900">
                          <a:effectLst/>
                        </a:rPr>
                        <a:t>       особо ценное движимое имущество, всего:</a:t>
                      </a:r>
                      <a:endParaRPr lang="ru-RU" sz="900">
                        <a:effectLst/>
                        <a:latin typeface="Calibri"/>
                        <a:ea typeface="Calibri"/>
                        <a:cs typeface="Times New Roman"/>
                      </a:endParaRPr>
                    </a:p>
                  </a:txBody>
                  <a:tcPr marL="53380" marR="53380" marT="0" marB="0"/>
                </a:tc>
                <a:tc>
                  <a:txBody>
                    <a:bodyPr/>
                    <a:lstStyle/>
                    <a:p>
                      <a:pPr algn="just">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r>
              <a:tr h="382703">
                <a:tc>
                  <a:txBody>
                    <a:bodyPr/>
                    <a:lstStyle/>
                    <a:p>
                      <a:pPr marL="179705" indent="180340">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marL="179705" indent="180340">
                        <a:lnSpc>
                          <a:spcPct val="115000"/>
                        </a:lnSpc>
                        <a:spcAft>
                          <a:spcPts val="0"/>
                        </a:spcAft>
                      </a:pPr>
                      <a:r>
                        <a:rPr lang="ru-RU" sz="900">
                          <a:effectLst/>
                        </a:rPr>
                        <a:t>в том числе:</a:t>
                      </a:r>
                    </a:p>
                    <a:p>
                      <a:pPr marL="179705" indent="180340">
                        <a:lnSpc>
                          <a:spcPct val="115000"/>
                        </a:lnSpc>
                        <a:spcAft>
                          <a:spcPts val="0"/>
                        </a:spcAft>
                      </a:pPr>
                      <a:r>
                        <a:rPr lang="ru-RU" sz="900">
                          <a:effectLst/>
                        </a:rPr>
                        <a:t>остаточная стоимость</a:t>
                      </a:r>
                      <a:endParaRPr lang="ru-RU" sz="900">
                        <a:effectLst/>
                        <a:latin typeface="Calibri"/>
                        <a:ea typeface="Calibri"/>
                        <a:cs typeface="Times New Roman"/>
                      </a:endParaRPr>
                    </a:p>
                  </a:txBody>
                  <a:tcPr marL="53380" marR="53380" marT="0" marB="0"/>
                </a:tc>
                <a:tc>
                  <a:txBody>
                    <a:bodyPr/>
                    <a:lstStyle/>
                    <a:p>
                      <a:pPr algn="just">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r>
              <a:tr h="188095">
                <a:tc>
                  <a:txBody>
                    <a:bodyPr/>
                    <a:lstStyle/>
                    <a:p>
                      <a:pPr indent="179705">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a:lnSpc>
                          <a:spcPct val="115000"/>
                        </a:lnSpc>
                        <a:spcAft>
                          <a:spcPts val="0"/>
                        </a:spcAft>
                      </a:pPr>
                      <a:r>
                        <a:rPr lang="ru-RU" sz="900">
                          <a:effectLst/>
                        </a:rPr>
                        <a:t>Финансовые активы, всего</a:t>
                      </a:r>
                      <a:r>
                        <a:rPr lang="en-US" sz="900">
                          <a:effectLst/>
                        </a:rPr>
                        <a:t>:</a:t>
                      </a:r>
                      <a:endParaRPr lang="ru-RU" sz="900">
                        <a:effectLst/>
                        <a:latin typeface="Calibri"/>
                        <a:ea typeface="Calibri"/>
                        <a:cs typeface="Times New Roman"/>
                      </a:endParaRPr>
                    </a:p>
                  </a:txBody>
                  <a:tcPr marL="53380" marR="53380" marT="0" marB="0"/>
                </a:tc>
                <a:tc>
                  <a:txBody>
                    <a:bodyPr/>
                    <a:lstStyle/>
                    <a:p>
                      <a:pPr algn="just">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r>
              <a:tr h="382703">
                <a:tc>
                  <a:txBody>
                    <a:bodyPr/>
                    <a:lstStyle/>
                    <a:p>
                      <a:pPr indent="179705">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indent="179705">
                        <a:lnSpc>
                          <a:spcPct val="115000"/>
                        </a:lnSpc>
                        <a:spcAft>
                          <a:spcPts val="0"/>
                        </a:spcAft>
                      </a:pPr>
                      <a:r>
                        <a:rPr lang="ru-RU" sz="900" dirty="0">
                          <a:effectLst/>
                        </a:rPr>
                        <a:t>из них:</a:t>
                      </a:r>
                    </a:p>
                    <a:p>
                      <a:pPr indent="179705" algn="just">
                        <a:lnSpc>
                          <a:spcPct val="115000"/>
                        </a:lnSpc>
                        <a:spcAft>
                          <a:spcPts val="0"/>
                        </a:spcAft>
                      </a:pPr>
                      <a:r>
                        <a:rPr lang="ru-RU" sz="900" dirty="0">
                          <a:effectLst/>
                        </a:rPr>
                        <a:t>денежные средства учреждения, всего</a:t>
                      </a:r>
                      <a:endParaRPr lang="ru-RU" sz="900" dirty="0">
                        <a:effectLst/>
                        <a:latin typeface="Calibri"/>
                        <a:ea typeface="Calibri"/>
                        <a:cs typeface="Times New Roman"/>
                      </a:endParaRPr>
                    </a:p>
                  </a:txBody>
                  <a:tcPr marL="53380" marR="53380" marT="0" marB="0"/>
                </a:tc>
                <a:tc>
                  <a:txBody>
                    <a:bodyPr/>
                    <a:lstStyle/>
                    <a:p>
                      <a:pPr algn="just">
                        <a:lnSpc>
                          <a:spcPct val="115000"/>
                        </a:lnSpc>
                        <a:spcAft>
                          <a:spcPts val="0"/>
                        </a:spcAft>
                      </a:pPr>
                      <a:r>
                        <a:rPr lang="ru-RU" sz="900" dirty="0">
                          <a:effectLst/>
                        </a:rPr>
                        <a:t> </a:t>
                      </a:r>
                      <a:endParaRPr lang="ru-RU" sz="900" dirty="0">
                        <a:effectLst/>
                        <a:latin typeface="Calibri"/>
                        <a:ea typeface="Calibri"/>
                        <a:cs typeface="Times New Roman"/>
                      </a:endParaRPr>
                    </a:p>
                  </a:txBody>
                  <a:tcPr marL="53380" marR="53380" marT="0" marB="0"/>
                </a:tc>
              </a:tr>
              <a:tr h="580423">
                <a:tc>
                  <a:txBody>
                    <a:bodyPr/>
                    <a:lstStyle/>
                    <a:p>
                      <a:pPr indent="179705">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indent="179705">
                        <a:lnSpc>
                          <a:spcPct val="115000"/>
                        </a:lnSpc>
                        <a:spcAft>
                          <a:spcPts val="0"/>
                        </a:spcAft>
                      </a:pPr>
                      <a:r>
                        <a:rPr lang="ru-RU" sz="900" dirty="0">
                          <a:effectLst/>
                        </a:rPr>
                        <a:t>          в том числе:</a:t>
                      </a:r>
                    </a:p>
                    <a:p>
                      <a:pPr indent="179705" algn="just">
                        <a:lnSpc>
                          <a:spcPct val="115000"/>
                        </a:lnSpc>
                        <a:spcAft>
                          <a:spcPts val="0"/>
                        </a:spcAft>
                      </a:pPr>
                      <a:r>
                        <a:rPr lang="ru-RU" sz="900" dirty="0">
                          <a:effectLst/>
                        </a:rPr>
                        <a:t>	   денежные средства учреждения на счетах 	</a:t>
                      </a:r>
                      <a:endParaRPr lang="ru-RU" sz="900" dirty="0">
                        <a:effectLst/>
                        <a:latin typeface="Calibri"/>
                        <a:ea typeface="Calibri"/>
                        <a:cs typeface="Times New Roman"/>
                      </a:endParaRPr>
                    </a:p>
                  </a:txBody>
                  <a:tcPr marL="53380" marR="53380" marT="0" marB="0"/>
                </a:tc>
                <a:tc>
                  <a:txBody>
                    <a:bodyPr/>
                    <a:lstStyle/>
                    <a:p>
                      <a:pPr algn="just">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r>
              <a:tr h="188095">
                <a:tc>
                  <a:txBody>
                    <a:bodyPr/>
                    <a:lstStyle/>
                    <a:p>
                      <a:pPr indent="179705">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indent="179705" algn="just">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algn="just">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r>
              <a:tr h="580423">
                <a:tc>
                  <a:txBody>
                    <a:bodyPr/>
                    <a:lstStyle/>
                    <a:p>
                      <a:pPr indent="179705">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marL="561340">
                        <a:lnSpc>
                          <a:spcPct val="115000"/>
                        </a:lnSpc>
                        <a:spcAft>
                          <a:spcPts val="0"/>
                        </a:spcAft>
                      </a:pPr>
                      <a:r>
                        <a:rPr lang="ru-RU" sz="900" dirty="0">
                          <a:effectLst/>
                        </a:rPr>
                        <a:t>       	денежные средства учреждения, размещенные на депозиты в кредитной организации	</a:t>
                      </a:r>
                      <a:endParaRPr lang="ru-RU" sz="900" dirty="0">
                        <a:effectLst/>
                        <a:latin typeface="Calibri"/>
                        <a:ea typeface="Calibri"/>
                        <a:cs typeface="Times New Roman"/>
                      </a:endParaRPr>
                    </a:p>
                  </a:txBody>
                  <a:tcPr marL="53380" marR="53380" marT="0" marB="0"/>
                </a:tc>
                <a:tc>
                  <a:txBody>
                    <a:bodyPr/>
                    <a:lstStyle/>
                    <a:p>
                      <a:pPr algn="just">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r>
              <a:tr h="188095">
                <a:tc>
                  <a:txBody>
                    <a:bodyPr/>
                    <a:lstStyle/>
                    <a:p>
                      <a:pPr indent="179705">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indent="179705">
                        <a:lnSpc>
                          <a:spcPct val="115000"/>
                        </a:lnSpc>
                        <a:spcAft>
                          <a:spcPts val="0"/>
                        </a:spcAft>
                      </a:pPr>
                      <a:r>
                        <a:rPr lang="ru-RU" sz="900">
                          <a:effectLst/>
                        </a:rPr>
                        <a:t>иные финансовые инструменты</a:t>
                      </a:r>
                      <a:endParaRPr lang="ru-RU" sz="900">
                        <a:effectLst/>
                        <a:latin typeface="Calibri"/>
                        <a:ea typeface="Calibri"/>
                        <a:cs typeface="Times New Roman"/>
                      </a:endParaRPr>
                    </a:p>
                  </a:txBody>
                  <a:tcPr marL="53380" marR="53380" marT="0" marB="0"/>
                </a:tc>
                <a:tc>
                  <a:txBody>
                    <a:bodyPr/>
                    <a:lstStyle/>
                    <a:p>
                      <a:pPr algn="just">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r>
              <a:tr h="188095">
                <a:tc>
                  <a:txBody>
                    <a:bodyPr/>
                    <a:lstStyle/>
                    <a:p>
                      <a:pPr indent="179705">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indent="140335">
                        <a:lnSpc>
                          <a:spcPct val="115000"/>
                        </a:lnSpc>
                        <a:spcAft>
                          <a:spcPts val="0"/>
                        </a:spcAft>
                      </a:pPr>
                      <a:r>
                        <a:rPr lang="ru-RU" sz="900">
                          <a:effectLst/>
                        </a:rPr>
                        <a:t>дебиторская задолженность по доходам</a:t>
                      </a:r>
                      <a:endParaRPr lang="ru-RU" sz="900">
                        <a:effectLst/>
                        <a:latin typeface="Calibri"/>
                        <a:ea typeface="Calibri"/>
                        <a:cs typeface="Times New Roman"/>
                      </a:endParaRPr>
                    </a:p>
                  </a:txBody>
                  <a:tcPr marL="53380" marR="53380" marT="0" marB="0"/>
                </a:tc>
                <a:tc>
                  <a:txBody>
                    <a:bodyPr/>
                    <a:lstStyle/>
                    <a:p>
                      <a:pPr algn="just">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r>
              <a:tr h="188095">
                <a:tc>
                  <a:txBody>
                    <a:bodyPr/>
                    <a:lstStyle/>
                    <a:p>
                      <a:pPr indent="179705">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indent="140335">
                        <a:lnSpc>
                          <a:spcPct val="115000"/>
                        </a:lnSpc>
                        <a:spcAft>
                          <a:spcPts val="0"/>
                        </a:spcAft>
                      </a:pPr>
                      <a:r>
                        <a:rPr lang="ru-RU" sz="900">
                          <a:effectLst/>
                        </a:rPr>
                        <a:t>дебиторская задолженность по расходам</a:t>
                      </a:r>
                      <a:endParaRPr lang="ru-RU" sz="900">
                        <a:effectLst/>
                        <a:latin typeface="Calibri"/>
                        <a:ea typeface="Calibri"/>
                        <a:cs typeface="Times New Roman"/>
                      </a:endParaRPr>
                    </a:p>
                  </a:txBody>
                  <a:tcPr marL="53380" marR="53380" marT="0" marB="0"/>
                </a:tc>
                <a:tc>
                  <a:txBody>
                    <a:bodyPr/>
                    <a:lstStyle/>
                    <a:p>
                      <a:pPr algn="just">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r>
              <a:tr h="188095">
                <a:tc>
                  <a:txBody>
                    <a:bodyPr/>
                    <a:lstStyle/>
                    <a:p>
                      <a:pPr indent="179705">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a:lnSpc>
                          <a:spcPct val="115000"/>
                        </a:lnSpc>
                        <a:spcAft>
                          <a:spcPts val="0"/>
                        </a:spcAft>
                      </a:pPr>
                      <a:r>
                        <a:rPr lang="ru-RU" sz="900">
                          <a:effectLst/>
                        </a:rPr>
                        <a:t>Обязательства, всего: </a:t>
                      </a:r>
                      <a:endParaRPr lang="ru-RU" sz="900">
                        <a:effectLst/>
                        <a:latin typeface="Calibri"/>
                        <a:ea typeface="Calibri"/>
                        <a:cs typeface="Times New Roman"/>
                      </a:endParaRPr>
                    </a:p>
                  </a:txBody>
                  <a:tcPr marL="53380" marR="53380" marT="0" marB="0"/>
                </a:tc>
                <a:tc>
                  <a:txBody>
                    <a:bodyPr/>
                    <a:lstStyle/>
                    <a:p>
                      <a:pPr algn="just">
                        <a:lnSpc>
                          <a:spcPct val="115000"/>
                        </a:lnSpc>
                        <a:spcAft>
                          <a:spcPts val="0"/>
                        </a:spcAft>
                      </a:pPr>
                      <a:r>
                        <a:rPr lang="ru-RU" sz="900" dirty="0">
                          <a:effectLst/>
                        </a:rPr>
                        <a:t> </a:t>
                      </a:r>
                      <a:endParaRPr lang="ru-RU" sz="900" dirty="0">
                        <a:effectLst/>
                        <a:latin typeface="Calibri"/>
                        <a:ea typeface="Calibri"/>
                        <a:cs typeface="Times New Roman"/>
                      </a:endParaRPr>
                    </a:p>
                  </a:txBody>
                  <a:tcPr marL="53380" marR="53380" marT="0" marB="0"/>
                </a:tc>
              </a:tr>
              <a:tr h="382703">
                <a:tc>
                  <a:txBody>
                    <a:bodyPr/>
                    <a:lstStyle/>
                    <a:p>
                      <a:pPr indent="179705">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indent="140335">
                        <a:lnSpc>
                          <a:spcPct val="115000"/>
                        </a:lnSpc>
                        <a:spcAft>
                          <a:spcPts val="0"/>
                        </a:spcAft>
                      </a:pPr>
                      <a:r>
                        <a:rPr lang="ru-RU" sz="900" dirty="0">
                          <a:effectLst/>
                        </a:rPr>
                        <a:t>из них:</a:t>
                      </a:r>
                    </a:p>
                    <a:p>
                      <a:pPr indent="140335">
                        <a:lnSpc>
                          <a:spcPct val="115000"/>
                        </a:lnSpc>
                        <a:spcAft>
                          <a:spcPts val="0"/>
                        </a:spcAft>
                      </a:pPr>
                      <a:r>
                        <a:rPr lang="ru-RU" sz="900" dirty="0">
                          <a:effectLst/>
                        </a:rPr>
                        <a:t>долговые обязательства</a:t>
                      </a:r>
                      <a:endParaRPr lang="ru-RU" sz="900" dirty="0">
                        <a:effectLst/>
                        <a:latin typeface="Calibri"/>
                        <a:ea typeface="Calibri"/>
                        <a:cs typeface="Times New Roman"/>
                      </a:endParaRPr>
                    </a:p>
                  </a:txBody>
                  <a:tcPr marL="53380" marR="53380" marT="0" marB="0"/>
                </a:tc>
                <a:tc>
                  <a:txBody>
                    <a:bodyPr/>
                    <a:lstStyle/>
                    <a:p>
                      <a:pPr algn="just">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r>
              <a:tr h="188095">
                <a:tc>
                  <a:txBody>
                    <a:bodyPr/>
                    <a:lstStyle/>
                    <a:p>
                      <a:pPr indent="179705">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indent="140335">
                        <a:lnSpc>
                          <a:spcPct val="115000"/>
                        </a:lnSpc>
                        <a:spcAft>
                          <a:spcPts val="0"/>
                        </a:spcAft>
                      </a:pPr>
                      <a:r>
                        <a:rPr lang="ru-RU" sz="900">
                          <a:effectLst/>
                        </a:rPr>
                        <a:t>кредиторская задолженность:</a:t>
                      </a:r>
                      <a:endParaRPr lang="ru-RU" sz="900">
                        <a:effectLst/>
                        <a:latin typeface="Calibri"/>
                        <a:ea typeface="Calibri"/>
                        <a:cs typeface="Times New Roman"/>
                      </a:endParaRPr>
                    </a:p>
                  </a:txBody>
                  <a:tcPr marL="53380" marR="53380" marT="0" marB="0"/>
                </a:tc>
                <a:tc>
                  <a:txBody>
                    <a:bodyPr/>
                    <a:lstStyle/>
                    <a:p>
                      <a:pPr algn="just">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r>
              <a:tr h="382703">
                <a:tc>
                  <a:txBody>
                    <a:bodyPr/>
                    <a:lstStyle/>
                    <a:p>
                      <a:pPr indent="179705">
                        <a:lnSpc>
                          <a:spcPct val="115000"/>
                        </a:lnSpc>
                        <a:spcAft>
                          <a:spcPts val="0"/>
                        </a:spcAft>
                      </a:pPr>
                      <a:r>
                        <a:rPr lang="ru-RU" sz="900">
                          <a:effectLst/>
                        </a:rPr>
                        <a:t> </a:t>
                      </a:r>
                      <a:endParaRPr lang="ru-RU" sz="900">
                        <a:effectLst/>
                        <a:latin typeface="Calibri"/>
                        <a:ea typeface="Calibri"/>
                        <a:cs typeface="Times New Roman"/>
                      </a:endParaRPr>
                    </a:p>
                  </a:txBody>
                  <a:tcPr marL="53380" marR="53380" marT="0" marB="0"/>
                </a:tc>
                <a:tc>
                  <a:txBody>
                    <a:bodyPr/>
                    <a:lstStyle/>
                    <a:p>
                      <a:pPr indent="320675">
                        <a:lnSpc>
                          <a:spcPct val="115000"/>
                        </a:lnSpc>
                        <a:spcAft>
                          <a:spcPts val="0"/>
                        </a:spcAft>
                      </a:pPr>
                      <a:r>
                        <a:rPr lang="ru-RU" sz="900">
                          <a:effectLst/>
                        </a:rPr>
                        <a:t>в том числе:</a:t>
                      </a:r>
                    </a:p>
                    <a:p>
                      <a:pPr indent="320675">
                        <a:lnSpc>
                          <a:spcPct val="115000"/>
                        </a:lnSpc>
                        <a:spcAft>
                          <a:spcPts val="0"/>
                        </a:spcAft>
                      </a:pPr>
                      <a:r>
                        <a:rPr lang="ru-RU" sz="900">
                          <a:effectLst/>
                        </a:rPr>
                        <a:t>просроченная кредиторская задолженность</a:t>
                      </a:r>
                      <a:endParaRPr lang="ru-RU" sz="900">
                        <a:effectLst/>
                        <a:latin typeface="Calibri"/>
                        <a:ea typeface="Calibri"/>
                        <a:cs typeface="Times New Roman"/>
                      </a:endParaRPr>
                    </a:p>
                  </a:txBody>
                  <a:tcPr marL="53380" marR="53380" marT="0" marB="0"/>
                </a:tc>
                <a:tc>
                  <a:txBody>
                    <a:bodyPr/>
                    <a:lstStyle/>
                    <a:p>
                      <a:pPr algn="just">
                        <a:lnSpc>
                          <a:spcPct val="115000"/>
                        </a:lnSpc>
                        <a:spcAft>
                          <a:spcPts val="0"/>
                        </a:spcAft>
                      </a:pPr>
                      <a:r>
                        <a:rPr lang="ru-RU" sz="900" dirty="0">
                          <a:effectLst/>
                        </a:rPr>
                        <a:t> </a:t>
                      </a:r>
                      <a:endParaRPr lang="ru-RU" sz="900" dirty="0">
                        <a:effectLst/>
                        <a:latin typeface="Calibri"/>
                        <a:ea typeface="Calibri"/>
                        <a:cs typeface="Times New Roman"/>
                      </a:endParaRPr>
                    </a:p>
                  </a:txBody>
                  <a:tcPr marL="53380" marR="53380" marT="0" marB="0"/>
                </a:tc>
              </a:tr>
            </a:tbl>
          </a:graphicData>
        </a:graphic>
      </p:graphicFrame>
      <p:sp>
        <p:nvSpPr>
          <p:cNvPr id="5" name="Rectangle 3"/>
          <p:cNvSpPr>
            <a:spLocks noChangeArrowheads="1"/>
          </p:cNvSpPr>
          <p:nvPr/>
        </p:nvSpPr>
        <p:spPr bwMode="auto">
          <a:xfrm>
            <a:off x="176004" y="366540"/>
            <a:ext cx="9116852"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20675">
              <a:tabLst>
                <a:tab pos="5241925" algn="l"/>
                <a:tab pos="9451975" algn="r"/>
              </a:tabLst>
              <a:defRPr>
                <a:solidFill>
                  <a:schemeClr val="tx1"/>
                </a:solidFill>
                <a:latin typeface="Arial" pitchFamily="34" charset="0"/>
                <a:cs typeface="Arial" pitchFamily="34" charset="0"/>
              </a:defRPr>
            </a:lvl1pPr>
            <a:lvl2pPr>
              <a:tabLst>
                <a:tab pos="5241925" algn="l"/>
                <a:tab pos="9451975" algn="r"/>
              </a:tabLst>
              <a:defRPr>
                <a:solidFill>
                  <a:schemeClr val="tx1"/>
                </a:solidFill>
                <a:latin typeface="Arial" pitchFamily="34" charset="0"/>
                <a:cs typeface="Arial" pitchFamily="34" charset="0"/>
              </a:defRPr>
            </a:lvl2pPr>
            <a:lvl3pPr>
              <a:tabLst>
                <a:tab pos="5241925" algn="l"/>
                <a:tab pos="9451975" algn="r"/>
              </a:tabLst>
              <a:defRPr>
                <a:solidFill>
                  <a:schemeClr val="tx1"/>
                </a:solidFill>
                <a:latin typeface="Arial" pitchFamily="34" charset="0"/>
                <a:cs typeface="Arial" pitchFamily="34" charset="0"/>
              </a:defRPr>
            </a:lvl3pPr>
            <a:lvl4pPr>
              <a:tabLst>
                <a:tab pos="5241925" algn="l"/>
                <a:tab pos="9451975" algn="r"/>
              </a:tabLst>
              <a:defRPr>
                <a:solidFill>
                  <a:schemeClr val="tx1"/>
                </a:solidFill>
                <a:latin typeface="Arial" pitchFamily="34" charset="0"/>
                <a:cs typeface="Arial" pitchFamily="34" charset="0"/>
              </a:defRPr>
            </a:lvl4pPr>
            <a:lvl5pPr>
              <a:tabLst>
                <a:tab pos="5241925" algn="l"/>
                <a:tab pos="9451975" algn="r"/>
              </a:tabLst>
              <a:defRPr>
                <a:solidFill>
                  <a:schemeClr val="tx1"/>
                </a:solidFill>
                <a:latin typeface="Arial" pitchFamily="34" charset="0"/>
                <a:cs typeface="Arial" pitchFamily="34" charset="0"/>
              </a:defRPr>
            </a:lvl5pPr>
            <a:lvl6pPr fontAlgn="base">
              <a:spcBef>
                <a:spcPct val="0"/>
              </a:spcBef>
              <a:spcAft>
                <a:spcPct val="0"/>
              </a:spcAft>
              <a:tabLst>
                <a:tab pos="5241925" algn="l"/>
                <a:tab pos="9451975" algn="r"/>
              </a:tabLst>
              <a:defRPr>
                <a:solidFill>
                  <a:schemeClr val="tx1"/>
                </a:solidFill>
                <a:latin typeface="Arial" pitchFamily="34" charset="0"/>
                <a:cs typeface="Arial" pitchFamily="34" charset="0"/>
              </a:defRPr>
            </a:lvl6pPr>
            <a:lvl7pPr fontAlgn="base">
              <a:spcBef>
                <a:spcPct val="0"/>
              </a:spcBef>
              <a:spcAft>
                <a:spcPct val="0"/>
              </a:spcAft>
              <a:tabLst>
                <a:tab pos="5241925" algn="l"/>
                <a:tab pos="9451975" algn="r"/>
              </a:tabLst>
              <a:defRPr>
                <a:solidFill>
                  <a:schemeClr val="tx1"/>
                </a:solidFill>
                <a:latin typeface="Arial" pitchFamily="34" charset="0"/>
                <a:cs typeface="Arial" pitchFamily="34" charset="0"/>
              </a:defRPr>
            </a:lvl7pPr>
            <a:lvl8pPr fontAlgn="base">
              <a:spcBef>
                <a:spcPct val="0"/>
              </a:spcBef>
              <a:spcAft>
                <a:spcPct val="0"/>
              </a:spcAft>
              <a:tabLst>
                <a:tab pos="5241925" algn="l"/>
                <a:tab pos="9451975" algn="r"/>
              </a:tabLst>
              <a:defRPr>
                <a:solidFill>
                  <a:schemeClr val="tx1"/>
                </a:solidFill>
                <a:latin typeface="Arial" pitchFamily="34" charset="0"/>
                <a:cs typeface="Arial" pitchFamily="34" charset="0"/>
              </a:defRPr>
            </a:lvl8pPr>
            <a:lvl9pPr fontAlgn="base">
              <a:spcBef>
                <a:spcPct val="0"/>
              </a:spcBef>
              <a:spcAft>
                <a:spcPct val="0"/>
              </a:spcAft>
              <a:tabLst>
                <a:tab pos="5241925" algn="l"/>
                <a:tab pos="9451975" algn="r"/>
              </a:tabLst>
              <a:defRPr>
                <a:solidFill>
                  <a:schemeClr val="tx1"/>
                </a:solidFill>
                <a:latin typeface="Arial" pitchFamily="34" charset="0"/>
                <a:cs typeface="Arial" pitchFamily="34" charset="0"/>
              </a:defRPr>
            </a:lvl9pPr>
          </a:lstStyle>
          <a:p>
            <a:pPr marL="0" marR="0" lvl="0" indent="320675" algn="ctr" defTabSz="914400" rtl="0" eaLnBrk="1" fontAlgn="base" latinLnBrk="0" hangingPunct="1">
              <a:lnSpc>
                <a:spcPct val="100000"/>
              </a:lnSpc>
              <a:spcBef>
                <a:spcPct val="0"/>
              </a:spcBef>
              <a:spcAft>
                <a:spcPct val="0"/>
              </a:spcAft>
              <a:buClrTx/>
              <a:buSzTx/>
              <a:buFontTx/>
              <a:buNone/>
              <a:tabLst>
                <a:tab pos="5241925" algn="l"/>
                <a:tab pos="9451975" algn="r"/>
              </a:tabLst>
            </a:pPr>
            <a:r>
              <a:rPr kumimoji="0" lang="ru-RU" alt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Показатели финансового состояния учреждения (подразделения)</a:t>
            </a:r>
            <a:endParaRPr kumimoji="0" lang="ru-RU" altLang="ru-RU" sz="1400" b="1" i="0" u="none" strike="noStrike" cap="none" normalizeH="0" baseline="0" dirty="0" smtClean="0">
              <a:ln>
                <a:noFill/>
              </a:ln>
              <a:solidFill>
                <a:schemeClr val="tx1"/>
              </a:solidFill>
              <a:effectLst/>
            </a:endParaRPr>
          </a:p>
          <a:p>
            <a:pPr marL="0" marR="0" lvl="0" indent="320675" algn="ctr" defTabSz="914400" rtl="0" eaLnBrk="0" fontAlgn="base" latinLnBrk="0" hangingPunct="0">
              <a:lnSpc>
                <a:spcPct val="100000"/>
              </a:lnSpc>
              <a:spcBef>
                <a:spcPct val="0"/>
              </a:spcBef>
              <a:spcAft>
                <a:spcPct val="0"/>
              </a:spcAft>
              <a:buClrTx/>
              <a:buSzTx/>
              <a:buFontTx/>
              <a:buNone/>
              <a:tabLst>
                <a:tab pos="5241925" algn="l"/>
                <a:tab pos="9451975" algn="r"/>
              </a:tabLst>
            </a:pPr>
            <a:r>
              <a:rPr kumimoji="0" lang="ru-RU" alt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____________________________(последнюю отчетную дату)</a:t>
            </a:r>
            <a:endParaRPr kumimoji="0" lang="ru-RU" altLang="ru-RU" sz="1400" b="1" i="0" u="none" strike="noStrike" cap="none" normalizeH="0" baseline="0" dirty="0" smtClean="0">
              <a:ln>
                <a:noFill/>
              </a:ln>
              <a:solidFill>
                <a:schemeClr val="tx1"/>
              </a:solidFill>
              <a:effectLst/>
            </a:endParaRPr>
          </a:p>
          <a:p>
            <a:pPr marL="0" marR="0" lvl="0" indent="320675" algn="l" defTabSz="914400" rtl="0" eaLnBrk="0" fontAlgn="base" latinLnBrk="0" hangingPunct="0">
              <a:lnSpc>
                <a:spcPct val="100000"/>
              </a:lnSpc>
              <a:spcBef>
                <a:spcPct val="0"/>
              </a:spcBef>
              <a:spcAft>
                <a:spcPct val="0"/>
              </a:spcAft>
              <a:buClrTx/>
              <a:buSzTx/>
              <a:buFontTx/>
              <a:buNone/>
              <a:tabLst>
                <a:tab pos="5241925" algn="l"/>
                <a:tab pos="9451975" algn="r"/>
              </a:tabLst>
            </a:pPr>
            <a:r>
              <a:rPr kumimoji="0" lang="ru-RU" altLang="ru-RU"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4393">
            <a:off x="4474501" y="3067843"/>
            <a:ext cx="7127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ятно 1 8"/>
          <p:cNvSpPr/>
          <p:nvPr/>
        </p:nvSpPr>
        <p:spPr>
          <a:xfrm>
            <a:off x="4499818" y="3593775"/>
            <a:ext cx="682794" cy="30016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NEW</a:t>
            </a:r>
            <a:endParaRPr lang="ru-RU" sz="600" b="1" dirty="0"/>
          </a:p>
        </p:txBody>
      </p:sp>
      <p:sp>
        <p:nvSpPr>
          <p:cNvPr id="10" name="Пятно 1 9"/>
          <p:cNvSpPr/>
          <p:nvPr/>
        </p:nvSpPr>
        <p:spPr>
          <a:xfrm>
            <a:off x="4499818" y="4405618"/>
            <a:ext cx="670643" cy="42790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NEW</a:t>
            </a:r>
            <a:endParaRPr lang="ru-RU" sz="600" b="1" dirty="0"/>
          </a:p>
        </p:txBody>
      </p:sp>
      <p:sp>
        <p:nvSpPr>
          <p:cNvPr id="11" name="Пятно 1 10"/>
          <p:cNvSpPr/>
          <p:nvPr/>
        </p:nvSpPr>
        <p:spPr>
          <a:xfrm rot="21427001">
            <a:off x="4489497" y="5752184"/>
            <a:ext cx="682794" cy="30016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NEW</a:t>
            </a:r>
            <a:endParaRPr lang="ru-RU" sz="600" b="1" dirty="0"/>
          </a:p>
        </p:txBody>
      </p:sp>
    </p:spTree>
    <p:extLst>
      <p:ext uri="{BB962C8B-B14F-4D97-AF65-F5344CB8AC3E}">
        <p14:creationId xmlns:p14="http://schemas.microsoft.com/office/powerpoint/2010/main" val="3208105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69038A1-B3AF-4372-9F44-34E9C1BE0297}" type="slidenum">
              <a:rPr lang="ru-RU" smtClean="0"/>
              <a:pPr>
                <a:defRPr/>
              </a:pPr>
              <a:t>20</a:t>
            </a:fld>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202869559"/>
              </p:ext>
            </p:extLst>
          </p:nvPr>
        </p:nvGraphicFramePr>
        <p:xfrm>
          <a:off x="138223" y="861236"/>
          <a:ext cx="9473610" cy="5752216"/>
        </p:xfrm>
        <a:graphic>
          <a:graphicData uri="http://schemas.openxmlformats.org/drawingml/2006/table">
            <a:tbl>
              <a:tblPr firstRow="1" firstCol="1" bandRow="1">
                <a:tableStyleId>{5C22544A-7EE6-4342-B048-85BDC9FD1C3A}</a:tableStyleId>
              </a:tblPr>
              <a:tblGrid>
                <a:gridCol w="1561467"/>
                <a:gridCol w="439668"/>
                <a:gridCol w="1051107"/>
                <a:gridCol w="527724"/>
                <a:gridCol w="1230943"/>
                <a:gridCol w="1230943"/>
                <a:gridCol w="1051107"/>
                <a:gridCol w="966771"/>
                <a:gridCol w="706940"/>
                <a:gridCol w="706940"/>
              </a:tblGrid>
              <a:tr h="323707">
                <a:tc rowSpan="4">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Наименование показателя</a:t>
                      </a:r>
                      <a:endParaRPr lang="ru-RU" sz="900" dirty="0">
                        <a:effectLst/>
                        <a:latin typeface="Calibri"/>
                        <a:ea typeface="Calibri"/>
                        <a:cs typeface="Times New Roman"/>
                      </a:endParaRPr>
                    </a:p>
                  </a:txBody>
                  <a:tcPr marL="53045" marR="53045" marT="0" marB="0" anchor="ctr"/>
                </a:tc>
                <a:tc rowSpan="4">
                  <a:txBody>
                    <a:bodyPr/>
                    <a:lstStyle/>
                    <a:p>
                      <a:pPr indent="68580" algn="ctr">
                        <a:lnSpc>
                          <a:spcPct val="115000"/>
                        </a:lnSpc>
                        <a:spcAft>
                          <a:spcPts val="0"/>
                        </a:spcAft>
                      </a:pPr>
                      <a:r>
                        <a:rPr lang="ru-RU" sz="900" dirty="0">
                          <a:effectLst/>
                        </a:rPr>
                        <a:t> </a:t>
                      </a:r>
                    </a:p>
                    <a:p>
                      <a:pPr indent="68580" algn="ctr">
                        <a:lnSpc>
                          <a:spcPct val="115000"/>
                        </a:lnSpc>
                        <a:spcAft>
                          <a:spcPts val="0"/>
                        </a:spcAft>
                      </a:pPr>
                      <a:r>
                        <a:rPr lang="ru-RU" sz="900" dirty="0">
                          <a:effectLst/>
                        </a:rPr>
                        <a:t>Код строки</a:t>
                      </a:r>
                      <a:endParaRPr lang="ru-RU" sz="900" dirty="0">
                        <a:effectLst/>
                        <a:latin typeface="Calibri"/>
                        <a:ea typeface="Calibri"/>
                        <a:cs typeface="Times New Roman"/>
                      </a:endParaRPr>
                    </a:p>
                  </a:txBody>
                  <a:tcPr marL="53045" marR="53045" marT="0" marB="0" anchor="ctr"/>
                </a:tc>
                <a:tc rowSpan="4">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 </a:t>
                      </a:r>
                    </a:p>
                    <a:p>
                      <a:pPr algn="ctr">
                        <a:lnSpc>
                          <a:spcPct val="115000"/>
                        </a:lnSpc>
                        <a:spcAft>
                          <a:spcPts val="0"/>
                        </a:spcAft>
                      </a:pPr>
                      <a:r>
                        <a:rPr lang="ru-RU" sz="900" dirty="0">
                          <a:effectLst/>
                        </a:rPr>
                        <a:t>Код по бюджетной</a:t>
                      </a:r>
                    </a:p>
                    <a:p>
                      <a:pPr algn="ctr">
                        <a:lnSpc>
                          <a:spcPct val="115000"/>
                        </a:lnSpc>
                        <a:spcAft>
                          <a:spcPts val="0"/>
                        </a:spcAft>
                      </a:pPr>
                      <a:r>
                        <a:rPr lang="ru-RU" sz="900" dirty="0">
                          <a:effectLst/>
                        </a:rPr>
                        <a:t>классификации</a:t>
                      </a:r>
                    </a:p>
                    <a:p>
                      <a:pPr algn="ctr">
                        <a:lnSpc>
                          <a:spcPct val="115000"/>
                        </a:lnSpc>
                        <a:spcAft>
                          <a:spcPts val="0"/>
                        </a:spcAft>
                      </a:pPr>
                      <a:r>
                        <a:rPr lang="ru-RU" sz="900" dirty="0">
                          <a:effectLst/>
                        </a:rPr>
                        <a:t>Российской </a:t>
                      </a:r>
                    </a:p>
                    <a:p>
                      <a:pPr algn="ctr">
                        <a:lnSpc>
                          <a:spcPct val="115000"/>
                        </a:lnSpc>
                        <a:spcAft>
                          <a:spcPts val="0"/>
                        </a:spcAft>
                      </a:pPr>
                      <a:r>
                        <a:rPr lang="ru-RU" sz="900" dirty="0">
                          <a:effectLst/>
                        </a:rPr>
                        <a:t>Федерации</a:t>
                      </a:r>
                      <a:endParaRPr lang="ru-RU" sz="900" dirty="0">
                        <a:effectLst/>
                        <a:latin typeface="Calibri"/>
                        <a:ea typeface="Calibri"/>
                        <a:cs typeface="Times New Roman"/>
                      </a:endParaRPr>
                    </a:p>
                  </a:txBody>
                  <a:tcPr marL="53045" marR="53045" marT="0" marB="0" anchor="ctr"/>
                </a:tc>
                <a:tc gridSpan="7">
                  <a:txBody>
                    <a:bodyPr/>
                    <a:lstStyle/>
                    <a:p>
                      <a:pPr algn="ctr">
                        <a:lnSpc>
                          <a:spcPct val="115000"/>
                        </a:lnSpc>
                        <a:spcAft>
                          <a:spcPts val="0"/>
                        </a:spcAft>
                      </a:pPr>
                      <a:r>
                        <a:rPr lang="ru-RU" sz="900">
                          <a:effectLst/>
                        </a:rPr>
                        <a:t>Объем финансового обеспечения, руб (с точностью до двух знаков после запятой – 0,00)</a:t>
                      </a:r>
                      <a:endParaRPr lang="ru-RU" sz="900">
                        <a:effectLst/>
                        <a:latin typeface="Calibri"/>
                        <a:ea typeface="Calibri"/>
                        <a:cs typeface="Times New Roman"/>
                      </a:endParaRPr>
                    </a:p>
                  </a:txBody>
                  <a:tcPr marL="53045" marR="53045"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58103">
                <a:tc vMerge="1">
                  <a:txBody>
                    <a:bodyPr/>
                    <a:lstStyle/>
                    <a:p>
                      <a:endParaRPr lang="ru-RU"/>
                    </a:p>
                  </a:txBody>
                  <a:tcPr/>
                </a:tc>
                <a:tc vMerge="1">
                  <a:txBody>
                    <a:bodyPr/>
                    <a:lstStyle/>
                    <a:p>
                      <a:endParaRPr lang="ru-RU"/>
                    </a:p>
                  </a:txBody>
                  <a:tcPr/>
                </a:tc>
                <a:tc vMerge="1">
                  <a:txBody>
                    <a:bodyPr/>
                    <a:lstStyle/>
                    <a:p>
                      <a:endParaRPr lang="ru-RU"/>
                    </a:p>
                  </a:txBody>
                  <a:tcPr/>
                </a:tc>
                <a:tc rowSpan="3">
                  <a:txBody>
                    <a:bodyPr/>
                    <a:lstStyle/>
                    <a:p>
                      <a:pPr>
                        <a:lnSpc>
                          <a:spcPct val="115000"/>
                        </a:lnSpc>
                        <a:spcAft>
                          <a:spcPts val="0"/>
                        </a:spcAft>
                      </a:pPr>
                      <a:r>
                        <a:rPr lang="ru-RU" sz="900">
                          <a:effectLst/>
                        </a:rPr>
                        <a:t> </a:t>
                      </a:r>
                    </a:p>
                    <a:p>
                      <a:pP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всего</a:t>
                      </a:r>
                      <a:endParaRPr lang="ru-RU" sz="900">
                        <a:effectLst/>
                        <a:latin typeface="Calibri"/>
                        <a:ea typeface="Calibri"/>
                        <a:cs typeface="Times New Roman"/>
                      </a:endParaRPr>
                    </a:p>
                  </a:txBody>
                  <a:tcPr marL="53045" marR="53045" marT="0" marB="0"/>
                </a:tc>
                <a:tc gridSpan="6">
                  <a:txBody>
                    <a:bodyPr/>
                    <a:lstStyle/>
                    <a:p>
                      <a:pPr algn="ctr">
                        <a:lnSpc>
                          <a:spcPct val="115000"/>
                        </a:lnSpc>
                        <a:spcAft>
                          <a:spcPts val="0"/>
                        </a:spcAft>
                      </a:pPr>
                      <a:r>
                        <a:rPr lang="ru-RU" sz="900">
                          <a:effectLst/>
                        </a:rPr>
                        <a:t>в том числе: </a:t>
                      </a:r>
                      <a:endParaRPr lang="ru-RU" sz="900">
                        <a:effectLst/>
                        <a:latin typeface="Calibri"/>
                        <a:ea typeface="Calibri"/>
                        <a:cs typeface="Times New Roman"/>
                      </a:endParaRPr>
                    </a:p>
                  </a:txBody>
                  <a:tcPr marL="53045" marR="53045"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5990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ctr">
                        <a:lnSpc>
                          <a:spcPct val="115000"/>
                        </a:lnSpc>
                        <a:spcAft>
                          <a:spcPts val="0"/>
                        </a:spcAft>
                      </a:pPr>
                      <a:r>
                        <a:rPr lang="ru-RU" sz="900">
                          <a:effectLst/>
                        </a:rPr>
                        <a:t>субсидия</a:t>
                      </a:r>
                    </a:p>
                    <a:p>
                      <a:pPr algn="ctr">
                        <a:lnSpc>
                          <a:spcPct val="115000"/>
                        </a:lnSpc>
                        <a:spcAft>
                          <a:spcPts val="0"/>
                        </a:spcAft>
                      </a:pPr>
                      <a:r>
                        <a:rPr lang="ru-RU" sz="900">
                          <a:effectLst/>
                        </a:rPr>
                        <a:t>на финансовое</a:t>
                      </a:r>
                    </a:p>
                    <a:p>
                      <a:pPr algn="ctr">
                        <a:lnSpc>
                          <a:spcPct val="115000"/>
                        </a:lnSpc>
                        <a:spcAft>
                          <a:spcPts val="0"/>
                        </a:spcAft>
                      </a:pPr>
                      <a:r>
                        <a:rPr lang="ru-RU" sz="900">
                          <a:effectLst/>
                        </a:rPr>
                        <a:t>обеспечение выполнения</a:t>
                      </a:r>
                    </a:p>
                    <a:p>
                      <a:pPr algn="ctr">
                        <a:lnSpc>
                          <a:spcPct val="115000"/>
                        </a:lnSpc>
                        <a:spcAft>
                          <a:spcPts val="0"/>
                        </a:spcAft>
                      </a:pPr>
                      <a:r>
                        <a:rPr lang="ru-RU" sz="900">
                          <a:effectLst/>
                        </a:rPr>
                        <a:t>государственного</a:t>
                      </a:r>
                    </a:p>
                    <a:p>
                      <a:pPr algn="ctr">
                        <a:lnSpc>
                          <a:spcPct val="115000"/>
                        </a:lnSpc>
                        <a:spcAft>
                          <a:spcPts val="0"/>
                        </a:spcAft>
                      </a:pPr>
                      <a:r>
                        <a:rPr lang="ru-RU" sz="900">
                          <a:effectLst/>
                        </a:rPr>
                        <a:t>(муниципального) задания</a:t>
                      </a:r>
                      <a:endParaRPr lang="ru-RU" sz="900">
                        <a:effectLst/>
                        <a:latin typeface="Calibri"/>
                        <a:ea typeface="Calibri"/>
                        <a:cs typeface="Times New Roman"/>
                      </a:endParaRPr>
                    </a:p>
                  </a:txBody>
                  <a:tcPr marL="53045" marR="53045" marT="0" marB="0"/>
                </a:tc>
                <a:tc rowSpan="2">
                  <a:txBody>
                    <a:bodyPr/>
                    <a:lstStyle/>
                    <a:p>
                      <a:pPr algn="ctr">
                        <a:lnSpc>
                          <a:spcPct val="115000"/>
                        </a:lnSpc>
                        <a:spcAft>
                          <a:spcPts val="0"/>
                        </a:spcAft>
                      </a:pPr>
                      <a:r>
                        <a:rPr lang="ru-RU" sz="900">
                          <a:effectLst/>
                        </a:rPr>
                        <a:t>субсидии, предоставляемые </a:t>
                      </a:r>
                    </a:p>
                    <a:p>
                      <a:pPr algn="ctr">
                        <a:lnSpc>
                          <a:spcPct val="115000"/>
                        </a:lnSpc>
                        <a:spcAft>
                          <a:spcPts val="0"/>
                        </a:spcAft>
                      </a:pPr>
                      <a:r>
                        <a:rPr lang="ru-RU" sz="900">
                          <a:effectLst/>
                        </a:rPr>
                        <a:t>в соответствии с абзацем вторым пункта 1 статьи 78.1 Бюджетного кодекса Российской Федерации</a:t>
                      </a:r>
                      <a:endParaRPr lang="ru-RU" sz="900">
                        <a:effectLst/>
                        <a:latin typeface="Calibri"/>
                        <a:ea typeface="Calibri"/>
                        <a:cs typeface="Times New Roman"/>
                      </a:endParaRPr>
                    </a:p>
                  </a:txBody>
                  <a:tcPr marL="53045" marR="53045" marT="0" marB="0"/>
                </a:tc>
                <a:tc rowSpan="2">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субсидии</a:t>
                      </a:r>
                    </a:p>
                    <a:p>
                      <a:pPr algn="ctr">
                        <a:lnSpc>
                          <a:spcPct val="115000"/>
                        </a:lnSpc>
                        <a:spcAft>
                          <a:spcPts val="0"/>
                        </a:spcAft>
                      </a:pPr>
                      <a:r>
                        <a:rPr lang="ru-RU" sz="900">
                          <a:effectLst/>
                        </a:rPr>
                        <a:t>на осуществление</a:t>
                      </a:r>
                    </a:p>
                    <a:p>
                      <a:pPr algn="ctr">
                        <a:lnSpc>
                          <a:spcPct val="115000"/>
                        </a:lnSpc>
                        <a:spcAft>
                          <a:spcPts val="0"/>
                        </a:spcAft>
                      </a:pPr>
                      <a:r>
                        <a:rPr lang="ru-RU" sz="900">
                          <a:effectLst/>
                        </a:rPr>
                        <a:t>капитальных</a:t>
                      </a:r>
                    </a:p>
                    <a:p>
                      <a:pPr algn="ctr">
                        <a:lnSpc>
                          <a:spcPct val="115000"/>
                        </a:lnSpc>
                        <a:spcAft>
                          <a:spcPts val="0"/>
                        </a:spcAft>
                      </a:pPr>
                      <a:r>
                        <a:rPr lang="ru-RU" sz="900">
                          <a:effectLst/>
                        </a:rPr>
                        <a:t>вложений</a:t>
                      </a:r>
                      <a:endParaRPr lang="ru-RU" sz="900">
                        <a:effectLst/>
                        <a:latin typeface="Calibri"/>
                        <a:ea typeface="Calibri"/>
                        <a:cs typeface="Times New Roman"/>
                      </a:endParaRPr>
                    </a:p>
                  </a:txBody>
                  <a:tcPr marL="53045" marR="53045" marT="0" marB="0"/>
                </a:tc>
                <a:tc rowSpan="2">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средства</a:t>
                      </a:r>
                    </a:p>
                    <a:p>
                      <a:pPr algn="ctr">
                        <a:lnSpc>
                          <a:spcPct val="115000"/>
                        </a:lnSpc>
                        <a:spcAft>
                          <a:spcPts val="0"/>
                        </a:spcAft>
                      </a:pPr>
                      <a:r>
                        <a:rPr lang="ru-RU" sz="900">
                          <a:effectLst/>
                        </a:rPr>
                        <a:t>обязательного медицинского страхования</a:t>
                      </a:r>
                      <a:endParaRPr lang="ru-RU" sz="900">
                        <a:effectLst/>
                        <a:latin typeface="Calibri"/>
                        <a:ea typeface="Calibri"/>
                        <a:cs typeface="Times New Roman"/>
                      </a:endParaRPr>
                    </a:p>
                  </a:txBody>
                  <a:tcPr marL="53045" marR="53045" marT="0" marB="0"/>
                </a:tc>
                <a:tc gridSpan="2">
                  <a:txBody>
                    <a:bodyPr/>
                    <a:lstStyle/>
                    <a:p>
                      <a:pPr algn="ctr">
                        <a:lnSpc>
                          <a:spcPct val="115000"/>
                        </a:lnSpc>
                        <a:spcAft>
                          <a:spcPts val="0"/>
                        </a:spcAft>
                      </a:pPr>
                      <a:r>
                        <a:rPr lang="ru-RU" sz="900">
                          <a:effectLst/>
                        </a:rPr>
                        <a:t>поступления от оказания услуг (выполнения работ) на платной основе и от иной приносящей доход деятельности</a:t>
                      </a:r>
                      <a:endParaRPr lang="ru-RU" sz="900">
                        <a:effectLst/>
                        <a:latin typeface="Calibri"/>
                        <a:ea typeface="Calibri"/>
                        <a:cs typeface="Times New Roman"/>
                      </a:endParaRPr>
                    </a:p>
                  </a:txBody>
                  <a:tcPr marL="53045" marR="53045" marT="0" marB="0"/>
                </a:tc>
                <a:tc hMerge="1">
                  <a:txBody>
                    <a:bodyPr/>
                    <a:lstStyle/>
                    <a:p>
                      <a:endParaRPr lang="ru-RU"/>
                    </a:p>
                  </a:txBody>
                  <a:tcPr/>
                </a:tc>
              </a:tr>
              <a:tr h="66896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900">
                          <a:effectLst/>
                        </a:rPr>
                        <a:t>всего</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из них гранты</a:t>
                      </a:r>
                      <a:endParaRPr lang="ru-RU" sz="900">
                        <a:effectLst/>
                        <a:latin typeface="Calibri"/>
                        <a:ea typeface="Calibri"/>
                        <a:cs typeface="Times New Roman"/>
                      </a:endParaRPr>
                    </a:p>
                  </a:txBody>
                  <a:tcPr marL="53045" marR="53045" marT="0" marB="0"/>
                </a:tc>
              </a:tr>
              <a:tr h="158103">
                <a:tc>
                  <a:txBody>
                    <a:bodyPr/>
                    <a:lstStyle/>
                    <a:p>
                      <a:pPr algn="ctr">
                        <a:lnSpc>
                          <a:spcPct val="115000"/>
                        </a:lnSpc>
                        <a:spcAft>
                          <a:spcPts val="0"/>
                        </a:spcAft>
                      </a:pPr>
                      <a:r>
                        <a:rPr lang="ru-RU" sz="900">
                          <a:effectLst/>
                        </a:rPr>
                        <a:t>1</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2</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3</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4</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5</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6</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7</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8</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9</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10</a:t>
                      </a:r>
                      <a:endParaRPr lang="ru-RU" sz="900">
                        <a:effectLst/>
                        <a:latin typeface="Calibri"/>
                        <a:ea typeface="Calibri"/>
                        <a:cs typeface="Times New Roman"/>
                      </a:endParaRPr>
                    </a:p>
                  </a:txBody>
                  <a:tcPr marL="53045" marR="53045" marT="0" marB="0"/>
                </a:tc>
              </a:tr>
              <a:tr h="323707">
                <a:tc>
                  <a:txBody>
                    <a:bodyPr/>
                    <a:lstStyle/>
                    <a:p>
                      <a:pPr>
                        <a:lnSpc>
                          <a:spcPct val="115000"/>
                        </a:lnSpc>
                        <a:spcAft>
                          <a:spcPts val="0"/>
                        </a:spcAft>
                      </a:pPr>
                      <a:r>
                        <a:rPr lang="ru-RU" sz="900">
                          <a:effectLst/>
                        </a:rPr>
                        <a:t>Поступления от доходов, всего</a:t>
                      </a:r>
                      <a:r>
                        <a:rPr lang="en-US" sz="900">
                          <a:effectLst/>
                        </a:rPr>
                        <a:t>:</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100</a:t>
                      </a:r>
                      <a:endParaRPr lang="ru-RU" sz="900">
                        <a:effectLst/>
                        <a:latin typeface="Calibri"/>
                        <a:ea typeface="Calibri"/>
                        <a:cs typeface="Times New Roman"/>
                      </a:endParaRPr>
                    </a:p>
                  </a:txBody>
                  <a:tcPr marL="53045" marR="53045" marT="0" marB="0" anchor="b"/>
                </a:tc>
                <a:tc>
                  <a:txBody>
                    <a:bodyPr/>
                    <a:lstStyle/>
                    <a:p>
                      <a:pPr algn="ctr">
                        <a:lnSpc>
                          <a:spcPct val="115000"/>
                        </a:lnSpc>
                        <a:spcAft>
                          <a:spcPts val="0"/>
                        </a:spcAft>
                      </a:pPr>
                      <a:r>
                        <a:rPr lang="ru-RU" sz="900">
                          <a:effectLst/>
                        </a:rPr>
                        <a:t>х</a:t>
                      </a:r>
                      <a:endParaRPr lang="ru-RU" sz="900">
                        <a:effectLst/>
                        <a:latin typeface="Calibri"/>
                        <a:ea typeface="Calibri"/>
                        <a:cs typeface="Times New Roman"/>
                      </a:endParaRPr>
                    </a:p>
                  </a:txBody>
                  <a:tcPr marL="53045" marR="53045" marT="0" marB="0" anchor="b"/>
                </a:tc>
                <a:tc>
                  <a:txBody>
                    <a:bodyPr/>
                    <a:lstStyle/>
                    <a:p>
                      <a:pP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r>
              <a:tr h="490948">
                <a:tc>
                  <a:txBody>
                    <a:bodyPr/>
                    <a:lstStyle/>
                    <a:p>
                      <a:pPr>
                        <a:lnSpc>
                          <a:spcPct val="115000"/>
                        </a:lnSpc>
                        <a:spcAft>
                          <a:spcPts val="0"/>
                        </a:spcAft>
                      </a:pPr>
                      <a:r>
                        <a:rPr lang="ru-RU" sz="900">
                          <a:effectLst/>
                        </a:rPr>
                        <a:t>в том числе:</a:t>
                      </a:r>
                    </a:p>
                    <a:p>
                      <a:pPr marL="180340">
                        <a:lnSpc>
                          <a:spcPct val="115000"/>
                        </a:lnSpc>
                        <a:spcAft>
                          <a:spcPts val="0"/>
                        </a:spcAft>
                      </a:pPr>
                      <a:r>
                        <a:rPr lang="ru-RU" sz="900">
                          <a:effectLst/>
                        </a:rPr>
                        <a:t>доходы от собственности</a:t>
                      </a:r>
                      <a:endParaRPr lang="ru-RU" sz="900">
                        <a:effectLst/>
                        <a:latin typeface="Calibri"/>
                        <a:ea typeface="Calibri"/>
                        <a:cs typeface="Times New Roman"/>
                      </a:endParaRPr>
                    </a:p>
                  </a:txBody>
                  <a:tcPr marL="53045" marR="53045" marT="0" marB="0"/>
                </a:tc>
                <a:tc>
                  <a:txBody>
                    <a:bodyPr/>
                    <a:lstStyle/>
                    <a:p>
                      <a:pPr>
                        <a:lnSpc>
                          <a:spcPct val="115000"/>
                        </a:lnSpc>
                        <a:spcAft>
                          <a:spcPts val="0"/>
                        </a:spcAft>
                      </a:pPr>
                      <a:r>
                        <a:rPr lang="ru-RU" sz="900">
                          <a:effectLst/>
                        </a:rPr>
                        <a:t> </a:t>
                      </a:r>
                    </a:p>
                    <a:p>
                      <a:pPr>
                        <a:lnSpc>
                          <a:spcPct val="115000"/>
                        </a:lnSpc>
                        <a:spcAft>
                          <a:spcPts val="0"/>
                        </a:spcAft>
                      </a:pPr>
                      <a:r>
                        <a:rPr lang="ru-RU" sz="900">
                          <a:effectLst/>
                        </a:rPr>
                        <a:t> </a:t>
                      </a:r>
                    </a:p>
                    <a:p>
                      <a:pPr algn="ctr">
                        <a:lnSpc>
                          <a:spcPct val="115000"/>
                        </a:lnSpc>
                        <a:spcAft>
                          <a:spcPts val="0"/>
                        </a:spcAft>
                      </a:pPr>
                      <a:r>
                        <a:rPr lang="ru-RU" sz="900">
                          <a:effectLst/>
                        </a:rPr>
                        <a:t>110</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nSpc>
                          <a:spcPct val="115000"/>
                        </a:lnSpc>
                        <a:spcAft>
                          <a:spcPts val="0"/>
                        </a:spcAft>
                      </a:pPr>
                      <a:r>
                        <a:rPr lang="ru-RU" sz="900">
                          <a:effectLst/>
                        </a:rPr>
                        <a:t> </a:t>
                      </a:r>
                    </a:p>
                    <a:p>
                      <a:pPr>
                        <a:lnSpc>
                          <a:spcPct val="115000"/>
                        </a:lnSpc>
                        <a:spcAft>
                          <a:spcPts val="0"/>
                        </a:spcAft>
                      </a:pPr>
                      <a:r>
                        <a:rPr lang="ru-RU" sz="900">
                          <a:effectLst/>
                        </a:rPr>
                        <a:t> </a:t>
                      </a:r>
                    </a:p>
                    <a:p>
                      <a:pP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х</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х</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х</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х</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х</a:t>
                      </a:r>
                      <a:endParaRPr lang="ru-RU" sz="900">
                        <a:effectLst/>
                        <a:latin typeface="Calibri"/>
                        <a:ea typeface="Calibri"/>
                        <a:cs typeface="Times New Roman"/>
                      </a:endParaRPr>
                    </a:p>
                  </a:txBody>
                  <a:tcPr marL="53045" marR="53045" marT="0" marB="0"/>
                </a:tc>
              </a:tr>
              <a:tr h="158103">
                <a:tc>
                  <a:txBody>
                    <a:bodyPr/>
                    <a:lstStyle/>
                    <a:p>
                      <a:pPr marL="180340">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nchor="b"/>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r>
              <a:tr h="658188">
                <a:tc>
                  <a:txBody>
                    <a:bodyPr/>
                    <a:lstStyle/>
                    <a:p>
                      <a:pPr marL="180340">
                        <a:lnSpc>
                          <a:spcPct val="115000"/>
                        </a:lnSpc>
                        <a:spcAft>
                          <a:spcPts val="0"/>
                        </a:spcAft>
                      </a:pPr>
                      <a:r>
                        <a:rPr lang="ru-RU" sz="900">
                          <a:effectLst/>
                        </a:rPr>
                        <a:t> </a:t>
                      </a:r>
                    </a:p>
                    <a:p>
                      <a:pPr marL="180340">
                        <a:lnSpc>
                          <a:spcPct val="115000"/>
                        </a:lnSpc>
                        <a:spcAft>
                          <a:spcPts val="0"/>
                        </a:spcAft>
                      </a:pPr>
                      <a:r>
                        <a:rPr lang="ru-RU" sz="900">
                          <a:effectLst/>
                        </a:rPr>
                        <a:t>доходы от оказания услуг, работ</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120</a:t>
                      </a:r>
                      <a:endParaRPr lang="ru-RU" sz="900">
                        <a:effectLst/>
                        <a:latin typeface="Calibri"/>
                        <a:ea typeface="Calibri"/>
                        <a:cs typeface="Times New Roman"/>
                      </a:endParaRPr>
                    </a:p>
                  </a:txBody>
                  <a:tcPr marL="53045" marR="53045" marT="0" marB="0" anchor="b"/>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х</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х</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r>
              <a:tr h="158103">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r>
              <a:tr h="1494387">
                <a:tc>
                  <a:txBody>
                    <a:bodyPr/>
                    <a:lstStyle/>
                    <a:p>
                      <a:pPr marL="180340">
                        <a:lnSpc>
                          <a:spcPct val="115000"/>
                        </a:lnSpc>
                        <a:spcAft>
                          <a:spcPts val="0"/>
                        </a:spcAft>
                      </a:pPr>
                      <a:r>
                        <a:rPr lang="ru-RU" sz="900">
                          <a:effectLst/>
                        </a:rPr>
                        <a:t> </a:t>
                      </a:r>
                    </a:p>
                    <a:p>
                      <a:pPr marL="180340">
                        <a:lnSpc>
                          <a:spcPct val="115000"/>
                        </a:lnSpc>
                        <a:spcAft>
                          <a:spcPts val="0"/>
                        </a:spcAft>
                      </a:pPr>
                      <a:r>
                        <a:rPr lang="ru-RU" sz="900">
                          <a:effectLst/>
                        </a:rPr>
                        <a:t> </a:t>
                      </a:r>
                    </a:p>
                    <a:p>
                      <a:pPr marL="180340">
                        <a:lnSpc>
                          <a:spcPct val="115000"/>
                        </a:lnSpc>
                        <a:spcAft>
                          <a:spcPts val="0"/>
                        </a:spcAft>
                      </a:pPr>
                      <a:r>
                        <a:rPr lang="ru-RU" sz="900">
                          <a:effectLst/>
                        </a:rPr>
                        <a:t>доходы от штрафов, </a:t>
                      </a:r>
                    </a:p>
                    <a:p>
                      <a:pPr marL="180340">
                        <a:lnSpc>
                          <a:spcPct val="115000"/>
                        </a:lnSpc>
                        <a:spcAft>
                          <a:spcPts val="0"/>
                        </a:spcAft>
                      </a:pPr>
                      <a:r>
                        <a:rPr lang="ru-RU" sz="900">
                          <a:effectLst/>
                        </a:rPr>
                        <a:t>пеней, иных сумм принудительного изъятия</a:t>
                      </a:r>
                    </a:p>
                    <a:p>
                      <a:pPr marL="180340">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130</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х</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х</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х</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х</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p>
                    <a:p>
                      <a:pPr algn="ctr">
                        <a:lnSpc>
                          <a:spcPct val="115000"/>
                        </a:lnSpc>
                        <a:spcAft>
                          <a:spcPts val="0"/>
                        </a:spcAft>
                      </a:pPr>
                      <a:r>
                        <a:rPr lang="ru-RU" sz="900">
                          <a:effectLst/>
                        </a:rPr>
                        <a:t> </a:t>
                      </a:r>
                      <a:endParaRPr lang="ru-RU" sz="900">
                        <a:effectLst/>
                        <a:latin typeface="Calibri"/>
                        <a:ea typeface="Calibri"/>
                        <a:cs typeface="Times New Roman"/>
                      </a:endParaRPr>
                    </a:p>
                  </a:txBody>
                  <a:tcPr marL="53045" marR="53045" marT="0" marB="0"/>
                </a:tc>
                <a:tc>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 </a:t>
                      </a:r>
                    </a:p>
                    <a:p>
                      <a:pPr algn="ctr">
                        <a:lnSpc>
                          <a:spcPct val="115000"/>
                        </a:lnSpc>
                        <a:spcAft>
                          <a:spcPts val="0"/>
                        </a:spcAft>
                      </a:pPr>
                      <a:r>
                        <a:rPr lang="ru-RU" sz="900" dirty="0">
                          <a:effectLst/>
                        </a:rPr>
                        <a:t> </a:t>
                      </a:r>
                    </a:p>
                    <a:p>
                      <a:pPr algn="ctr">
                        <a:lnSpc>
                          <a:spcPct val="115000"/>
                        </a:lnSpc>
                        <a:spcAft>
                          <a:spcPts val="0"/>
                        </a:spcAft>
                      </a:pPr>
                      <a:r>
                        <a:rPr lang="ru-RU" sz="900" dirty="0">
                          <a:effectLst/>
                        </a:rPr>
                        <a:t> </a:t>
                      </a:r>
                    </a:p>
                    <a:p>
                      <a:pPr algn="ctr">
                        <a:lnSpc>
                          <a:spcPct val="115000"/>
                        </a:lnSpc>
                        <a:spcAft>
                          <a:spcPts val="0"/>
                        </a:spcAft>
                      </a:pPr>
                      <a:r>
                        <a:rPr lang="ru-RU" sz="900" dirty="0">
                          <a:effectLst/>
                        </a:rPr>
                        <a:t> </a:t>
                      </a:r>
                    </a:p>
                    <a:p>
                      <a:pPr algn="ctr">
                        <a:lnSpc>
                          <a:spcPct val="115000"/>
                        </a:lnSpc>
                        <a:spcAft>
                          <a:spcPts val="0"/>
                        </a:spcAft>
                      </a:pPr>
                      <a:r>
                        <a:rPr lang="ru-RU" sz="900" dirty="0">
                          <a:effectLst/>
                        </a:rPr>
                        <a:t>х</a:t>
                      </a:r>
                      <a:endParaRPr lang="ru-RU" sz="900" dirty="0">
                        <a:effectLst/>
                        <a:latin typeface="Calibri"/>
                        <a:ea typeface="Calibri"/>
                        <a:cs typeface="Times New Roman"/>
                      </a:endParaRPr>
                    </a:p>
                  </a:txBody>
                  <a:tcPr marL="53045" marR="53045" marT="0" marB="0"/>
                </a:tc>
              </a:tr>
            </a:tbl>
          </a:graphicData>
        </a:graphic>
      </p:graphicFrame>
      <p:sp>
        <p:nvSpPr>
          <p:cNvPr id="4" name="Rectangle 1"/>
          <p:cNvSpPr>
            <a:spLocks noChangeArrowheads="1"/>
          </p:cNvSpPr>
          <p:nvPr/>
        </p:nvSpPr>
        <p:spPr bwMode="auto">
          <a:xfrm>
            <a:off x="574829" y="328386"/>
            <a:ext cx="85261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826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mj-lt"/>
                <a:ea typeface="Calibri" pitchFamily="34" charset="0"/>
                <a:cs typeface="Times New Roman" pitchFamily="18" charset="0"/>
              </a:rPr>
              <a:t>Показатели по поступлениям и выплатам учреждения (подразделения) на    ______   20 __ г. </a:t>
            </a:r>
          </a:p>
          <a:p>
            <a:pPr marL="0" marR="0" lvl="0" indent="68263"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mj-lt"/>
                <a:ea typeface="Calibri" pitchFamily="34" charset="0"/>
                <a:cs typeface="Times New Roman" pitchFamily="18" charset="0"/>
              </a:rPr>
              <a:t>(очередной финансовый год, 1-го года планового периода, 2-го года планового периода)</a:t>
            </a:r>
            <a:endParaRPr kumimoji="0" lang="ru-RU" altLang="ru-RU" sz="1400" b="1" i="0" u="none" strike="noStrike" cap="none" normalizeH="0" baseline="0" dirty="0" smtClean="0">
              <a:ln>
                <a:noFill/>
              </a:ln>
              <a:solidFill>
                <a:schemeClr val="tx1"/>
              </a:solidFill>
              <a:effectLst/>
              <a:latin typeface="+mj-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4393">
            <a:off x="9051594" y="434481"/>
            <a:ext cx="7127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716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69038A1-B3AF-4372-9F44-34E9C1BE0297}" type="slidenum">
              <a:rPr lang="ru-RU" smtClean="0"/>
              <a:pPr>
                <a:defRPr/>
              </a:pPr>
              <a:t>21</a:t>
            </a:fld>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3084430606"/>
              </p:ext>
            </p:extLst>
          </p:nvPr>
        </p:nvGraphicFramePr>
        <p:xfrm>
          <a:off x="287078" y="659219"/>
          <a:ext cx="9367287" cy="6007393"/>
        </p:xfrm>
        <a:graphic>
          <a:graphicData uri="http://schemas.openxmlformats.org/drawingml/2006/table">
            <a:tbl>
              <a:tblPr firstRow="1" firstCol="1" bandRow="1">
                <a:tableStyleId>{5C22544A-7EE6-4342-B048-85BDC9FD1C3A}</a:tableStyleId>
              </a:tblPr>
              <a:tblGrid>
                <a:gridCol w="1544045"/>
                <a:gridCol w="434761"/>
                <a:gridCol w="1039378"/>
                <a:gridCol w="521836"/>
                <a:gridCol w="1216594"/>
                <a:gridCol w="1217208"/>
                <a:gridCol w="1039378"/>
                <a:gridCol w="955983"/>
                <a:gridCol w="699052"/>
                <a:gridCol w="699052"/>
              </a:tblGrid>
              <a:tr h="143476">
                <a:tc>
                  <a:txBody>
                    <a:bodyPr/>
                    <a:lstStyle/>
                    <a:p>
                      <a:pPr algn="ctr">
                        <a:lnSpc>
                          <a:spcPct val="115000"/>
                        </a:lnSpc>
                        <a:spcAft>
                          <a:spcPts val="0"/>
                        </a:spcAft>
                      </a:pPr>
                      <a:r>
                        <a:rPr lang="ru-RU" sz="700">
                          <a:effectLst/>
                        </a:rPr>
                        <a:t>1</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2</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3</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4</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5</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6</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7</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8</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9</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10</a:t>
                      </a:r>
                      <a:endParaRPr lang="ru-RU" sz="700">
                        <a:effectLst/>
                        <a:latin typeface="Calibri"/>
                        <a:ea typeface="Calibri"/>
                        <a:cs typeface="Times New Roman"/>
                      </a:endParaRPr>
                    </a:p>
                  </a:txBody>
                  <a:tcPr marL="41789" marR="41789" marT="0" marB="0"/>
                </a:tc>
              </a:tr>
              <a:tr h="1638573">
                <a:tc>
                  <a:txBody>
                    <a:bodyPr/>
                    <a:lstStyle/>
                    <a:p>
                      <a:pPr marL="180340" algn="just">
                        <a:lnSpc>
                          <a:spcPct val="115000"/>
                        </a:lnSpc>
                        <a:spcAft>
                          <a:spcPts val="0"/>
                        </a:spcAft>
                      </a:pPr>
                      <a:r>
                        <a:rPr lang="ru-RU" sz="700">
                          <a:effectLst/>
                        </a:rPr>
                        <a:t>безвозмездные поступления от наднациональных организаций, правительств иностранных государств, международных финансовых организаций</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140</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х </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х</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х</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х</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х</a:t>
                      </a:r>
                      <a:endParaRPr lang="ru-RU" sz="700">
                        <a:effectLst/>
                        <a:latin typeface="Calibri"/>
                        <a:ea typeface="Calibri"/>
                        <a:cs typeface="Times New Roman"/>
                      </a:endParaRPr>
                    </a:p>
                  </a:txBody>
                  <a:tcPr marL="41789" marR="41789" marT="0" marB="0"/>
                </a:tc>
              </a:tr>
              <a:tr h="589725">
                <a:tc>
                  <a:txBody>
                    <a:bodyPr/>
                    <a:lstStyle/>
                    <a:p>
                      <a:pPr marL="180340">
                        <a:lnSpc>
                          <a:spcPct val="115000"/>
                        </a:lnSpc>
                        <a:spcAft>
                          <a:spcPts val="0"/>
                        </a:spcAft>
                      </a:pPr>
                      <a:r>
                        <a:rPr lang="ru-RU" sz="700">
                          <a:effectLst/>
                        </a:rPr>
                        <a:t> </a:t>
                      </a:r>
                    </a:p>
                    <a:p>
                      <a:pPr marL="180340">
                        <a:lnSpc>
                          <a:spcPct val="115000"/>
                        </a:lnSpc>
                        <a:spcAft>
                          <a:spcPts val="0"/>
                        </a:spcAft>
                      </a:pPr>
                      <a:r>
                        <a:rPr lang="ru-RU" sz="700">
                          <a:effectLst/>
                        </a:rPr>
                        <a:t>иные субсидии,          предоставленные из бюджета </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150</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х</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х</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u="sng">
                          <a:effectLst/>
                        </a:rPr>
                        <a:t> </a:t>
                      </a:r>
                      <a:endParaRPr lang="ru-RU" sz="700">
                        <a:effectLst/>
                      </a:endParaRPr>
                    </a:p>
                    <a:p>
                      <a:pPr algn="ctr">
                        <a:lnSpc>
                          <a:spcPct val="115000"/>
                        </a:lnSpc>
                        <a:spcAft>
                          <a:spcPts val="0"/>
                        </a:spcAft>
                      </a:pPr>
                      <a:r>
                        <a:rPr lang="ru-RU" sz="700" u="sng">
                          <a:effectLst/>
                        </a:rPr>
                        <a:t> </a:t>
                      </a:r>
                      <a:endParaRPr lang="ru-RU" sz="700">
                        <a:effectLst/>
                      </a:endParaRPr>
                    </a:p>
                    <a:p>
                      <a:pPr algn="ctr">
                        <a:lnSpc>
                          <a:spcPct val="115000"/>
                        </a:lnSpc>
                        <a:spcAft>
                          <a:spcPts val="0"/>
                        </a:spcAft>
                      </a:pPr>
                      <a:r>
                        <a:rPr lang="ru-RU" sz="700" u="sng">
                          <a:effectLst/>
                        </a:rPr>
                        <a:t> </a:t>
                      </a:r>
                      <a:endParaRPr lang="ru-RU" sz="700">
                        <a:effectLst/>
                      </a:endParaRPr>
                    </a:p>
                    <a:p>
                      <a:pPr algn="ctr">
                        <a:lnSpc>
                          <a:spcPct val="115000"/>
                        </a:lnSpc>
                        <a:spcAft>
                          <a:spcPts val="0"/>
                        </a:spcAft>
                      </a:pPr>
                      <a:r>
                        <a:rPr lang="ru-RU" sz="700" u="sng">
                          <a:effectLst/>
                        </a:rPr>
                        <a:t>х</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u="sng">
                          <a:effectLst/>
                        </a:rPr>
                        <a:t> </a:t>
                      </a:r>
                      <a:endParaRPr lang="ru-RU" sz="700">
                        <a:effectLst/>
                      </a:endParaRPr>
                    </a:p>
                    <a:p>
                      <a:pPr algn="ctr">
                        <a:lnSpc>
                          <a:spcPct val="115000"/>
                        </a:lnSpc>
                        <a:spcAft>
                          <a:spcPts val="0"/>
                        </a:spcAft>
                      </a:pPr>
                      <a:r>
                        <a:rPr lang="ru-RU" sz="700" u="sng">
                          <a:effectLst/>
                        </a:rPr>
                        <a:t> </a:t>
                      </a:r>
                      <a:endParaRPr lang="ru-RU" sz="700">
                        <a:effectLst/>
                      </a:endParaRPr>
                    </a:p>
                    <a:p>
                      <a:pPr algn="ctr">
                        <a:lnSpc>
                          <a:spcPct val="115000"/>
                        </a:lnSpc>
                        <a:spcAft>
                          <a:spcPts val="0"/>
                        </a:spcAft>
                      </a:pPr>
                      <a:r>
                        <a:rPr lang="ru-RU" sz="700" u="sng">
                          <a:effectLst/>
                        </a:rPr>
                        <a:t> </a:t>
                      </a:r>
                      <a:endParaRPr lang="ru-RU" sz="700">
                        <a:effectLst/>
                      </a:endParaRPr>
                    </a:p>
                    <a:p>
                      <a:pPr algn="ctr">
                        <a:lnSpc>
                          <a:spcPct val="115000"/>
                        </a:lnSpc>
                        <a:spcAft>
                          <a:spcPts val="0"/>
                        </a:spcAft>
                      </a:pPr>
                      <a:r>
                        <a:rPr lang="ru-RU" sz="700" u="sng">
                          <a:effectLst/>
                        </a:rPr>
                        <a:t>х</a:t>
                      </a:r>
                      <a:endParaRPr lang="ru-RU" sz="700">
                        <a:effectLst/>
                        <a:latin typeface="Calibri"/>
                        <a:ea typeface="Calibri"/>
                        <a:cs typeface="Times New Roman"/>
                      </a:endParaRPr>
                    </a:p>
                  </a:txBody>
                  <a:tcPr marL="41789" marR="41789" marT="0" marB="0"/>
                </a:tc>
              </a:tr>
              <a:tr h="290054">
                <a:tc>
                  <a:txBody>
                    <a:bodyPr/>
                    <a:lstStyle/>
                    <a:p>
                      <a:pPr marL="180340">
                        <a:lnSpc>
                          <a:spcPct val="115000"/>
                        </a:lnSpc>
                        <a:spcAft>
                          <a:spcPts val="0"/>
                        </a:spcAft>
                      </a:pPr>
                      <a:r>
                        <a:rPr lang="ru-RU" sz="700">
                          <a:effectLst/>
                        </a:rPr>
                        <a:t> </a:t>
                      </a:r>
                    </a:p>
                    <a:p>
                      <a:pPr marL="180340">
                        <a:lnSpc>
                          <a:spcPct val="115000"/>
                        </a:lnSpc>
                        <a:spcAft>
                          <a:spcPts val="0"/>
                        </a:spcAft>
                      </a:pPr>
                      <a:r>
                        <a:rPr lang="ru-RU" sz="700">
                          <a:effectLst/>
                        </a:rPr>
                        <a:t>прочие доходы</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160</a:t>
                      </a:r>
                      <a:endParaRPr lang="ru-RU" sz="700">
                        <a:effectLst/>
                        <a:latin typeface="Calibri"/>
                        <a:ea typeface="Calibri"/>
                        <a:cs typeface="Times New Roman"/>
                      </a:endParaRPr>
                    </a:p>
                  </a:txBody>
                  <a:tcPr marL="41789" marR="41789" marT="0" marB="0" anchor="b"/>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х</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х</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х</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х</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r>
              <a:tr h="589725">
                <a:tc>
                  <a:txBody>
                    <a:bodyPr/>
                    <a:lstStyle/>
                    <a:p>
                      <a:pPr marL="180340">
                        <a:lnSpc>
                          <a:spcPct val="115000"/>
                        </a:lnSpc>
                        <a:spcAft>
                          <a:spcPts val="0"/>
                        </a:spcAft>
                      </a:pPr>
                      <a:r>
                        <a:rPr lang="ru-RU" sz="700">
                          <a:effectLst/>
                        </a:rPr>
                        <a:t> </a:t>
                      </a:r>
                    </a:p>
                    <a:p>
                      <a:pPr marL="180340">
                        <a:lnSpc>
                          <a:spcPct val="115000"/>
                        </a:lnSpc>
                        <a:spcAft>
                          <a:spcPts val="0"/>
                        </a:spcAft>
                      </a:pPr>
                      <a:r>
                        <a:rPr lang="ru-RU" sz="700">
                          <a:effectLst/>
                        </a:rPr>
                        <a:t>доходы от операций с активами</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180</a:t>
                      </a:r>
                      <a:endParaRPr lang="ru-RU" sz="700">
                        <a:effectLst/>
                        <a:latin typeface="Calibri"/>
                        <a:ea typeface="Calibri"/>
                        <a:cs typeface="Times New Roman"/>
                      </a:endParaRPr>
                    </a:p>
                  </a:txBody>
                  <a:tcPr marL="41789" marR="41789" marT="0" marB="0" anchor="b"/>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х</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х</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х</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dirty="0">
                          <a:effectLst/>
                        </a:rPr>
                        <a:t> </a:t>
                      </a:r>
                    </a:p>
                    <a:p>
                      <a:pPr algn="ctr">
                        <a:lnSpc>
                          <a:spcPct val="115000"/>
                        </a:lnSpc>
                        <a:spcAft>
                          <a:spcPts val="0"/>
                        </a:spcAft>
                      </a:pPr>
                      <a:r>
                        <a:rPr lang="ru-RU" sz="700" dirty="0">
                          <a:effectLst/>
                        </a:rPr>
                        <a:t> </a:t>
                      </a:r>
                    </a:p>
                    <a:p>
                      <a:pPr algn="ctr">
                        <a:lnSpc>
                          <a:spcPct val="115000"/>
                        </a:lnSpc>
                        <a:spcAft>
                          <a:spcPts val="0"/>
                        </a:spcAft>
                      </a:pPr>
                      <a:r>
                        <a:rPr lang="ru-RU" sz="700" dirty="0">
                          <a:effectLst/>
                        </a:rPr>
                        <a:t>х</a:t>
                      </a:r>
                      <a:endParaRPr lang="ru-RU" sz="700" dirty="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х</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х</a:t>
                      </a:r>
                      <a:endParaRPr lang="ru-RU" sz="700">
                        <a:effectLst/>
                        <a:latin typeface="Calibri"/>
                        <a:ea typeface="Calibri"/>
                        <a:cs typeface="Times New Roman"/>
                      </a:endParaRPr>
                    </a:p>
                  </a:txBody>
                  <a:tcPr marL="41789" marR="41789" marT="0" marB="0"/>
                </a:tc>
              </a:tr>
              <a:tr h="182605">
                <a:tc>
                  <a:txBody>
                    <a:bodyPr/>
                    <a:lstStyle/>
                    <a:p>
                      <a:pPr marL="180340">
                        <a:lnSpc>
                          <a:spcPct val="115000"/>
                        </a:lnSpc>
                        <a:spcAft>
                          <a:spcPts val="0"/>
                        </a:spcAft>
                      </a:pPr>
                      <a:r>
                        <a:rPr lang="ru-RU" sz="900">
                          <a:effectLst/>
                        </a:rPr>
                        <a:t> </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nchor="b"/>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r>
              <a:tr h="290054">
                <a:tc>
                  <a:txBody>
                    <a:bodyPr/>
                    <a:lstStyle/>
                    <a:p>
                      <a:pPr>
                        <a:lnSpc>
                          <a:spcPct val="115000"/>
                        </a:lnSpc>
                        <a:spcAft>
                          <a:spcPts val="0"/>
                        </a:spcAft>
                      </a:pPr>
                      <a:r>
                        <a:rPr lang="ru-RU" sz="700">
                          <a:effectLst/>
                        </a:rPr>
                        <a:t>Выплаты по расходам, всего</a:t>
                      </a:r>
                      <a:r>
                        <a:rPr lang="en-US" sz="700">
                          <a:effectLst/>
                        </a:rPr>
                        <a:t>:</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200</a:t>
                      </a:r>
                      <a:endParaRPr lang="ru-RU" sz="700">
                        <a:effectLst/>
                        <a:latin typeface="Calibri"/>
                        <a:ea typeface="Calibri"/>
                        <a:cs typeface="Times New Roman"/>
                      </a:endParaRPr>
                    </a:p>
                  </a:txBody>
                  <a:tcPr marL="41789" marR="41789" marT="0" marB="0" anchor="b"/>
                </a:tc>
                <a:tc>
                  <a:txBody>
                    <a:bodyPr/>
                    <a:lstStyle/>
                    <a:p>
                      <a:pPr algn="ctr">
                        <a:lnSpc>
                          <a:spcPct val="115000"/>
                        </a:lnSpc>
                        <a:spcAft>
                          <a:spcPts val="0"/>
                        </a:spcAft>
                      </a:pPr>
                      <a:r>
                        <a:rPr lang="ru-RU" sz="700">
                          <a:effectLst/>
                        </a:rPr>
                        <a:t>х</a:t>
                      </a:r>
                      <a:endParaRPr lang="ru-RU" sz="700">
                        <a:effectLst/>
                        <a:latin typeface="Calibri"/>
                        <a:ea typeface="Calibri"/>
                        <a:cs typeface="Times New Roman"/>
                      </a:endParaRPr>
                    </a:p>
                  </a:txBody>
                  <a:tcPr marL="41789" marR="41789" marT="0" marB="0" anchor="b"/>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r>
              <a:tr h="589725">
                <a:tc>
                  <a:txBody>
                    <a:bodyPr/>
                    <a:lstStyle/>
                    <a:p>
                      <a:pPr marL="180340">
                        <a:lnSpc>
                          <a:spcPct val="115000"/>
                        </a:lnSpc>
                        <a:spcAft>
                          <a:spcPts val="0"/>
                        </a:spcAft>
                      </a:pPr>
                      <a:r>
                        <a:rPr lang="ru-RU" sz="700">
                          <a:effectLst/>
                        </a:rPr>
                        <a:t>в том числе на:</a:t>
                      </a:r>
                    </a:p>
                    <a:p>
                      <a:pPr marL="180340" algn="just">
                        <a:lnSpc>
                          <a:spcPct val="115000"/>
                        </a:lnSpc>
                        <a:spcAft>
                          <a:spcPts val="0"/>
                        </a:spcAft>
                      </a:pPr>
                      <a:r>
                        <a:rPr lang="ru-RU" sz="700">
                          <a:effectLst/>
                        </a:rPr>
                        <a:t>выплаты персоналу всего:</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210</a:t>
                      </a:r>
                      <a:endParaRPr lang="ru-RU" sz="700">
                        <a:effectLst/>
                        <a:latin typeface="Calibri"/>
                        <a:ea typeface="Calibri"/>
                        <a:cs typeface="Times New Roman"/>
                      </a:endParaRPr>
                    </a:p>
                  </a:txBody>
                  <a:tcPr marL="41789" marR="41789" marT="0" marB="0" anchor="b"/>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nchor="b"/>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r>
              <a:tr h="739561">
                <a:tc>
                  <a:txBody>
                    <a:bodyPr/>
                    <a:lstStyle/>
                    <a:p>
                      <a:pPr>
                        <a:lnSpc>
                          <a:spcPct val="115000"/>
                        </a:lnSpc>
                        <a:spcAft>
                          <a:spcPts val="0"/>
                        </a:spcAft>
                      </a:pPr>
                      <a:r>
                        <a:rPr lang="ru-RU" sz="700">
                          <a:effectLst/>
                        </a:rPr>
                        <a:t>из них:</a:t>
                      </a:r>
                    </a:p>
                    <a:p>
                      <a:pPr>
                        <a:lnSpc>
                          <a:spcPct val="115000"/>
                        </a:lnSpc>
                        <a:spcAft>
                          <a:spcPts val="0"/>
                        </a:spcAft>
                      </a:pPr>
                      <a:r>
                        <a:rPr lang="ru-RU" sz="700">
                          <a:effectLst/>
                        </a:rPr>
                        <a:t>оплата труда и</a:t>
                      </a:r>
                    </a:p>
                    <a:p>
                      <a:pPr>
                        <a:lnSpc>
                          <a:spcPct val="115000"/>
                        </a:lnSpc>
                        <a:spcAft>
                          <a:spcPts val="0"/>
                        </a:spcAft>
                      </a:pPr>
                      <a:r>
                        <a:rPr lang="ru-RU" sz="700">
                          <a:effectLst/>
                        </a:rPr>
                        <a:t>начисления на</a:t>
                      </a:r>
                    </a:p>
                    <a:p>
                      <a:pPr>
                        <a:lnSpc>
                          <a:spcPct val="115000"/>
                        </a:lnSpc>
                        <a:spcAft>
                          <a:spcPts val="0"/>
                        </a:spcAft>
                      </a:pPr>
                      <a:r>
                        <a:rPr lang="ru-RU" sz="700">
                          <a:effectLst/>
                        </a:rPr>
                        <a:t>выплаты по оплате труда</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211</a:t>
                      </a:r>
                      <a:endParaRPr lang="ru-RU" sz="700">
                        <a:effectLst/>
                        <a:latin typeface="Calibri"/>
                        <a:ea typeface="Calibri"/>
                        <a:cs typeface="Times New Roman"/>
                      </a:endParaRPr>
                    </a:p>
                  </a:txBody>
                  <a:tcPr marL="41789" marR="41789" marT="0" marB="0" anchor="b"/>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nchor="b"/>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r>
              <a:tr h="143476">
                <a:tc>
                  <a:txBody>
                    <a:bodyPr/>
                    <a:lstStyle/>
                    <a:p>
                      <a:pPr marL="180340">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nchor="b"/>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nchor="b"/>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r>
              <a:tr h="589725">
                <a:tc>
                  <a:txBody>
                    <a:bodyPr/>
                    <a:lstStyle/>
                    <a:p>
                      <a:pPr marL="180340">
                        <a:lnSpc>
                          <a:spcPct val="115000"/>
                        </a:lnSpc>
                        <a:spcAft>
                          <a:spcPts val="0"/>
                        </a:spcAft>
                      </a:pPr>
                      <a:r>
                        <a:rPr lang="ru-RU" sz="700">
                          <a:effectLst/>
                        </a:rPr>
                        <a:t>социальные и иные выплаты населению, всего</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220</a:t>
                      </a:r>
                      <a:endParaRPr lang="ru-RU" sz="700">
                        <a:effectLst/>
                        <a:latin typeface="Calibri"/>
                        <a:ea typeface="Calibri"/>
                        <a:cs typeface="Times New Roman"/>
                      </a:endParaRPr>
                    </a:p>
                  </a:txBody>
                  <a:tcPr marL="41789" marR="41789" marT="0" marB="0" anchor="b"/>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nchor="b"/>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r>
              <a:tr h="220694">
                <a:tc>
                  <a:txBody>
                    <a:bodyPr/>
                    <a:lstStyle/>
                    <a:p>
                      <a:pPr marL="449580">
                        <a:lnSpc>
                          <a:spcPct val="115000"/>
                        </a:lnSpc>
                        <a:spcAft>
                          <a:spcPts val="0"/>
                        </a:spcAft>
                      </a:pPr>
                      <a:r>
                        <a:rPr lang="ru-RU" sz="700">
                          <a:effectLst/>
                        </a:rPr>
                        <a:t>из них:</a:t>
                      </a:r>
                      <a:endParaRPr lang="ru-RU" sz="700">
                        <a:effectLst/>
                        <a:latin typeface="Calibri"/>
                        <a:ea typeface="Calibri"/>
                        <a:cs typeface="Times New Roman"/>
                      </a:endParaRPr>
                    </a:p>
                  </a:txBody>
                  <a:tcPr marL="41789" marR="41789"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nchor="b"/>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nchor="b"/>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1789" marR="41789" marT="0" marB="0"/>
                </a:tc>
                <a:tc>
                  <a:txBody>
                    <a:bodyPr/>
                    <a:lstStyle/>
                    <a:p>
                      <a:pPr>
                        <a:lnSpc>
                          <a:spcPct val="115000"/>
                        </a:lnSpc>
                        <a:spcAft>
                          <a:spcPts val="0"/>
                        </a:spcAft>
                      </a:pPr>
                      <a:r>
                        <a:rPr lang="ru-RU" sz="700" dirty="0">
                          <a:effectLst/>
                        </a:rPr>
                        <a:t> </a:t>
                      </a:r>
                      <a:endParaRPr lang="ru-RU" sz="700" dirty="0">
                        <a:effectLst/>
                        <a:latin typeface="Calibri"/>
                        <a:ea typeface="Calibri"/>
                        <a:cs typeface="Times New Roman"/>
                      </a:endParaRPr>
                    </a:p>
                  </a:txBody>
                  <a:tcPr marL="41789" marR="41789" marT="0" marB="0"/>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4393">
            <a:off x="8940174" y="335277"/>
            <a:ext cx="7127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783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69038A1-B3AF-4372-9F44-34E9C1BE0297}" type="slidenum">
              <a:rPr lang="ru-RU" smtClean="0"/>
              <a:pPr>
                <a:defRPr/>
              </a:pPr>
              <a:t>22</a:t>
            </a:fld>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3036728110"/>
              </p:ext>
            </p:extLst>
          </p:nvPr>
        </p:nvGraphicFramePr>
        <p:xfrm>
          <a:off x="244548" y="520988"/>
          <a:ext cx="9399184" cy="6156258"/>
        </p:xfrm>
        <a:graphic>
          <a:graphicData uri="http://schemas.openxmlformats.org/drawingml/2006/table">
            <a:tbl>
              <a:tblPr firstRow="1" firstCol="1" bandRow="1">
                <a:tableStyleId>{5C22544A-7EE6-4342-B048-85BDC9FD1C3A}</a:tableStyleId>
              </a:tblPr>
              <a:tblGrid>
                <a:gridCol w="2293215"/>
                <a:gridCol w="394900"/>
                <a:gridCol w="944083"/>
                <a:gridCol w="473992"/>
                <a:gridCol w="1105051"/>
                <a:gridCol w="1105608"/>
                <a:gridCol w="944083"/>
                <a:gridCol w="868334"/>
                <a:gridCol w="634959"/>
                <a:gridCol w="634959"/>
              </a:tblGrid>
              <a:tr h="186554">
                <a:tc>
                  <a:txBody>
                    <a:bodyPr/>
                    <a:lstStyle/>
                    <a:p>
                      <a:pPr algn="ctr">
                        <a:lnSpc>
                          <a:spcPct val="115000"/>
                        </a:lnSpc>
                        <a:spcAft>
                          <a:spcPts val="0"/>
                        </a:spcAft>
                      </a:pPr>
                      <a:r>
                        <a:rPr lang="ru-RU" sz="700" dirty="0">
                          <a:effectLst/>
                        </a:rPr>
                        <a:t>1</a:t>
                      </a:r>
                      <a:endParaRPr lang="ru-RU" sz="700" dirty="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2</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3</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4</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5</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6</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7</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8</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9</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10</a:t>
                      </a:r>
                      <a:endParaRPr lang="ru-RU" sz="700">
                        <a:effectLst/>
                        <a:latin typeface="Calibri"/>
                        <a:ea typeface="Calibri"/>
                        <a:cs typeface="Times New Roman"/>
                      </a:endParaRPr>
                    </a:p>
                  </a:txBody>
                  <a:tcPr marL="46615" marR="46615" marT="0" marB="0"/>
                </a:tc>
              </a:tr>
              <a:tr h="559660">
                <a:tc>
                  <a:txBody>
                    <a:bodyPr/>
                    <a:lstStyle/>
                    <a:p>
                      <a:pPr marL="180340">
                        <a:lnSpc>
                          <a:spcPct val="115000"/>
                        </a:lnSpc>
                        <a:spcAft>
                          <a:spcPts val="0"/>
                        </a:spcAft>
                      </a:pPr>
                      <a:r>
                        <a:rPr lang="ru-RU" sz="700">
                          <a:effectLst/>
                        </a:rPr>
                        <a:t>уплату налогов, сборов и иных платежей, всего</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230</a:t>
                      </a:r>
                      <a:endParaRPr lang="ru-RU" sz="700">
                        <a:effectLst/>
                        <a:latin typeface="Calibri"/>
                        <a:ea typeface="Calibri"/>
                        <a:cs typeface="Times New Roman"/>
                      </a:endParaRPr>
                    </a:p>
                  </a:txBody>
                  <a:tcPr marL="46615" marR="46615" marT="0" marB="0" anchor="b"/>
                </a:tc>
                <a:tc>
                  <a:txBody>
                    <a:bodyPr/>
                    <a:lstStyle/>
                    <a:p>
                      <a:pPr algn="ctr">
                        <a:lnSpc>
                          <a:spcPct val="115000"/>
                        </a:lnSpc>
                        <a:spcAft>
                          <a:spcPts val="0"/>
                        </a:spcAft>
                      </a:pPr>
                      <a:r>
                        <a:rPr lang="en-US" sz="700">
                          <a:effectLst/>
                        </a:rPr>
                        <a:t> </a:t>
                      </a:r>
                      <a:endParaRPr lang="ru-RU" sz="700">
                        <a:effectLst/>
                        <a:latin typeface="Calibri"/>
                        <a:ea typeface="Calibri"/>
                        <a:cs typeface="Times New Roman"/>
                      </a:endParaRPr>
                    </a:p>
                  </a:txBody>
                  <a:tcPr marL="46615" marR="46615" marT="0" marB="0" anchor="b"/>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r>
              <a:tr h="373106">
                <a:tc>
                  <a:txBody>
                    <a:bodyPr/>
                    <a:lstStyle/>
                    <a:p>
                      <a:pPr marL="449580">
                        <a:lnSpc>
                          <a:spcPct val="115000"/>
                        </a:lnSpc>
                        <a:spcAft>
                          <a:spcPts val="0"/>
                        </a:spcAft>
                      </a:pPr>
                      <a:r>
                        <a:rPr lang="ru-RU" sz="700">
                          <a:effectLst/>
                        </a:rPr>
                        <a:t>из них:</a:t>
                      </a:r>
                    </a:p>
                    <a:p>
                      <a:pPr marL="449580">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nchor="b"/>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nchor="b"/>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r>
              <a:tr h="559660">
                <a:tc>
                  <a:txBody>
                    <a:bodyPr/>
                    <a:lstStyle/>
                    <a:p>
                      <a:pPr marL="180340">
                        <a:lnSpc>
                          <a:spcPct val="115000"/>
                        </a:lnSpc>
                        <a:spcAft>
                          <a:spcPts val="0"/>
                        </a:spcAft>
                      </a:pPr>
                      <a:r>
                        <a:rPr lang="ru-RU" sz="700">
                          <a:effectLst/>
                        </a:rPr>
                        <a:t>безвозмездные перечисления организациям</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240</a:t>
                      </a:r>
                      <a:endParaRPr lang="ru-RU" sz="700">
                        <a:effectLst/>
                        <a:latin typeface="Calibri"/>
                        <a:ea typeface="Calibri"/>
                        <a:cs typeface="Times New Roman"/>
                      </a:endParaRPr>
                    </a:p>
                  </a:txBody>
                  <a:tcPr marL="46615" marR="46615" marT="0" marB="0" anchor="b"/>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nchor="b"/>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r>
              <a:tr h="186554">
                <a:tc>
                  <a:txBody>
                    <a:bodyPr/>
                    <a:lstStyle/>
                    <a:p>
                      <a:pPr marL="180340">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nchor="b"/>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nchor="b"/>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r>
              <a:tr h="746212">
                <a:tc>
                  <a:txBody>
                    <a:bodyPr/>
                    <a:lstStyle/>
                    <a:p>
                      <a:pPr marL="180340">
                        <a:lnSpc>
                          <a:spcPct val="115000"/>
                        </a:lnSpc>
                        <a:spcAft>
                          <a:spcPts val="0"/>
                        </a:spcAft>
                      </a:pPr>
                      <a:r>
                        <a:rPr lang="ru-RU" sz="700">
                          <a:effectLst/>
                        </a:rPr>
                        <a:t>прочие расходы (кроме расходов на закупку товаров, работ, услуг)</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250</a:t>
                      </a:r>
                      <a:endParaRPr lang="ru-RU" sz="700">
                        <a:effectLst/>
                        <a:latin typeface="Calibri"/>
                        <a:ea typeface="Calibri"/>
                        <a:cs typeface="Times New Roman"/>
                      </a:endParaRPr>
                    </a:p>
                  </a:txBody>
                  <a:tcPr marL="46615" marR="46615" marT="0" marB="0" anchor="b"/>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nchor="b"/>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r>
              <a:tr h="559660">
                <a:tc>
                  <a:txBody>
                    <a:bodyPr/>
                    <a:lstStyle/>
                    <a:p>
                      <a:pPr marL="180340">
                        <a:lnSpc>
                          <a:spcPct val="115000"/>
                        </a:lnSpc>
                        <a:spcAft>
                          <a:spcPts val="0"/>
                        </a:spcAft>
                      </a:pPr>
                      <a:r>
                        <a:rPr lang="ru-RU" sz="700">
                          <a:effectLst/>
                        </a:rPr>
                        <a:t>расходы на закупку товаров, работ, услуг, всего</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260</a:t>
                      </a:r>
                      <a:endParaRPr lang="ru-RU" sz="700">
                        <a:effectLst/>
                        <a:latin typeface="Calibri"/>
                        <a:ea typeface="Calibri"/>
                        <a:cs typeface="Times New Roman"/>
                      </a:endParaRPr>
                    </a:p>
                  </a:txBody>
                  <a:tcPr marL="46615" marR="46615" marT="0" marB="0" anchor="b"/>
                </a:tc>
                <a:tc>
                  <a:txBody>
                    <a:bodyPr/>
                    <a:lstStyle/>
                    <a:p>
                      <a:pPr algn="ctr">
                        <a:lnSpc>
                          <a:spcPct val="115000"/>
                        </a:lnSpc>
                        <a:spcAft>
                          <a:spcPts val="0"/>
                        </a:spcAft>
                      </a:pPr>
                      <a:r>
                        <a:rPr lang="en-US" sz="700">
                          <a:effectLst/>
                        </a:rPr>
                        <a:t>x</a:t>
                      </a:r>
                      <a:endParaRPr lang="ru-RU" sz="700">
                        <a:effectLst/>
                        <a:latin typeface="Calibri"/>
                        <a:ea typeface="Calibri"/>
                        <a:cs typeface="Times New Roman"/>
                      </a:endParaRPr>
                    </a:p>
                  </a:txBody>
                  <a:tcPr marL="46615" marR="46615" marT="0" marB="0" anchor="b"/>
                </a:tc>
                <a:tc>
                  <a:txBody>
                    <a:bodyPr/>
                    <a:lstStyle/>
                    <a:p>
                      <a:pPr>
                        <a:lnSpc>
                          <a:spcPct val="115000"/>
                        </a:lnSpc>
                        <a:spcAft>
                          <a:spcPts val="0"/>
                        </a:spcAft>
                      </a:pPr>
                      <a:r>
                        <a:rPr lang="ru-RU" sz="700" dirty="0">
                          <a:effectLst/>
                        </a:rPr>
                        <a:t> </a:t>
                      </a:r>
                      <a:endParaRPr lang="ru-RU" sz="700" dirty="0">
                        <a:effectLst/>
                        <a:latin typeface="Calibri"/>
                        <a:ea typeface="Calibri"/>
                        <a:cs typeface="Times New Roman"/>
                      </a:endParaRPr>
                    </a:p>
                  </a:txBody>
                  <a:tcPr marL="46615" marR="46615" marT="0" marB="0"/>
                </a:tc>
                <a:tc>
                  <a:txBody>
                    <a:bodyPr/>
                    <a:lstStyle/>
                    <a:p>
                      <a:pPr>
                        <a:lnSpc>
                          <a:spcPct val="115000"/>
                        </a:lnSpc>
                        <a:spcAft>
                          <a:spcPts val="0"/>
                        </a:spcAft>
                      </a:pPr>
                      <a:r>
                        <a:rPr lang="ru-RU" sz="700" dirty="0">
                          <a:effectLst/>
                        </a:rPr>
                        <a:t> </a:t>
                      </a:r>
                      <a:endParaRPr lang="ru-RU" sz="700" dirty="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dirty="0">
                          <a:effectLst/>
                        </a:rPr>
                        <a:t> </a:t>
                      </a:r>
                      <a:endParaRPr lang="ru-RU" sz="700" dirty="0">
                        <a:effectLst/>
                        <a:latin typeface="Calibri"/>
                        <a:ea typeface="Calibri"/>
                        <a:cs typeface="Times New Roman"/>
                      </a:endParaRPr>
                    </a:p>
                  </a:txBody>
                  <a:tcPr marL="46615" marR="46615" marT="0" marB="0"/>
                </a:tc>
                <a:tc>
                  <a:txBody>
                    <a:bodyPr/>
                    <a:lstStyle/>
                    <a:p>
                      <a:pPr>
                        <a:lnSpc>
                          <a:spcPct val="115000"/>
                        </a:lnSpc>
                        <a:spcAft>
                          <a:spcPts val="0"/>
                        </a:spcAft>
                      </a:pPr>
                      <a:r>
                        <a:rPr lang="ru-RU" sz="700" dirty="0">
                          <a:effectLst/>
                        </a:rPr>
                        <a:t> </a:t>
                      </a:r>
                      <a:endParaRPr lang="ru-RU" sz="700" dirty="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r>
              <a:tr h="559660">
                <a:tc>
                  <a:txBody>
                    <a:bodyPr/>
                    <a:lstStyle/>
                    <a:p>
                      <a:pPr>
                        <a:lnSpc>
                          <a:spcPct val="115000"/>
                        </a:lnSpc>
                        <a:spcAft>
                          <a:spcPts val="0"/>
                        </a:spcAft>
                      </a:pPr>
                      <a:r>
                        <a:rPr lang="ru-RU" sz="700">
                          <a:effectLst/>
                        </a:rPr>
                        <a:t>в том числе:</a:t>
                      </a:r>
                    </a:p>
                    <a:p>
                      <a:pPr>
                        <a:lnSpc>
                          <a:spcPct val="115000"/>
                        </a:lnSpc>
                        <a:spcAft>
                          <a:spcPts val="0"/>
                        </a:spcAft>
                      </a:pPr>
                      <a:r>
                        <a:rPr lang="ru-RU" sz="700">
                          <a:effectLst/>
                        </a:rPr>
                        <a:t>на осуществление капитальных вложений</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270</a:t>
                      </a:r>
                      <a:endParaRPr lang="ru-RU" sz="700">
                        <a:effectLst/>
                        <a:latin typeface="Calibri"/>
                        <a:ea typeface="Calibri"/>
                        <a:cs typeface="Times New Roman"/>
                      </a:endParaRPr>
                    </a:p>
                  </a:txBody>
                  <a:tcPr marL="46615" marR="46615" marT="0" marB="0" anchor="b"/>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nchor="b"/>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r>
              <a:tr h="932766">
                <a:tc>
                  <a:txBody>
                    <a:bodyPr/>
                    <a:lstStyle/>
                    <a:p>
                      <a:pPr>
                        <a:lnSpc>
                          <a:spcPct val="115000"/>
                        </a:lnSpc>
                        <a:spcAft>
                          <a:spcPts val="0"/>
                        </a:spcAft>
                      </a:pPr>
                      <a:r>
                        <a:rPr lang="ru-RU" sz="700">
                          <a:effectLst/>
                        </a:rPr>
                        <a:t>прочие расходы     на закупку товаров, работ и услуг, не связанные с осуществлением капитальных вложений</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280</a:t>
                      </a:r>
                      <a:endParaRPr lang="ru-RU" sz="700">
                        <a:effectLst/>
                        <a:latin typeface="Calibri"/>
                        <a:ea typeface="Calibri"/>
                        <a:cs typeface="Times New Roman"/>
                      </a:endParaRPr>
                    </a:p>
                  </a:txBody>
                  <a:tcPr marL="46615" marR="46615" marT="0" marB="0" anchor="b"/>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nchor="b"/>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r>
              <a:tr h="746212">
                <a:tc>
                  <a:txBody>
                    <a:bodyPr/>
                    <a:lstStyle/>
                    <a:p>
                      <a:pPr>
                        <a:lnSpc>
                          <a:spcPct val="115000"/>
                        </a:lnSpc>
                        <a:spcAft>
                          <a:spcPts val="0"/>
                        </a:spcAft>
                      </a:pPr>
                      <a:r>
                        <a:rPr lang="ru-RU" sz="700">
                          <a:effectLst/>
                        </a:rPr>
                        <a:t> </a:t>
                      </a:r>
                    </a:p>
                    <a:p>
                      <a:pPr>
                        <a:lnSpc>
                          <a:spcPct val="115000"/>
                        </a:lnSpc>
                        <a:spcAft>
                          <a:spcPts val="0"/>
                        </a:spcAft>
                      </a:pPr>
                      <a:r>
                        <a:rPr lang="ru-RU" sz="700">
                          <a:effectLst/>
                        </a:rPr>
                        <a:t>Поступление финансовых активов, всего:</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300</a:t>
                      </a:r>
                      <a:endParaRPr lang="ru-RU" sz="700">
                        <a:effectLst/>
                        <a:latin typeface="Calibri"/>
                        <a:ea typeface="Calibri"/>
                        <a:cs typeface="Times New Roman"/>
                      </a:endParaRPr>
                    </a:p>
                  </a:txBody>
                  <a:tcPr marL="46615" marR="46615" marT="0" marB="0" anchor="b"/>
                </a:tc>
                <a:tc>
                  <a:txBody>
                    <a:bodyPr/>
                    <a:lstStyle/>
                    <a:p>
                      <a:pPr algn="ctr">
                        <a:lnSpc>
                          <a:spcPct val="115000"/>
                        </a:lnSpc>
                        <a:spcAft>
                          <a:spcPts val="0"/>
                        </a:spcAft>
                      </a:pPr>
                      <a:r>
                        <a:rPr lang="en-US" sz="700">
                          <a:effectLst/>
                        </a:rPr>
                        <a:t>x</a:t>
                      </a:r>
                      <a:endParaRPr lang="ru-RU" sz="700">
                        <a:effectLst/>
                        <a:latin typeface="Calibri"/>
                        <a:ea typeface="Calibri"/>
                        <a:cs typeface="Times New Roman"/>
                      </a:endParaRPr>
                    </a:p>
                  </a:txBody>
                  <a:tcPr marL="46615" marR="46615" marT="0" marB="0" anchor="b"/>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r>
              <a:tr h="559660">
                <a:tc>
                  <a:txBody>
                    <a:bodyPr/>
                    <a:lstStyle/>
                    <a:p>
                      <a:pPr marL="180340" algn="just">
                        <a:lnSpc>
                          <a:spcPct val="115000"/>
                        </a:lnSpc>
                        <a:spcAft>
                          <a:spcPts val="0"/>
                        </a:spcAft>
                      </a:pPr>
                      <a:r>
                        <a:rPr lang="ru-RU" sz="700">
                          <a:effectLst/>
                        </a:rPr>
                        <a:t>из них:</a:t>
                      </a:r>
                    </a:p>
                    <a:p>
                      <a:pPr marL="180340" algn="just">
                        <a:lnSpc>
                          <a:spcPct val="115000"/>
                        </a:lnSpc>
                        <a:spcAft>
                          <a:spcPts val="0"/>
                        </a:spcAft>
                      </a:pPr>
                      <a:r>
                        <a:rPr lang="ru-RU" sz="700">
                          <a:effectLst/>
                        </a:rPr>
                        <a:t>увеличение остатков средств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310</a:t>
                      </a:r>
                      <a:endParaRPr lang="ru-RU" sz="700">
                        <a:effectLst/>
                        <a:latin typeface="Calibri"/>
                        <a:ea typeface="Calibri"/>
                        <a:cs typeface="Times New Roman"/>
                      </a:endParaRPr>
                    </a:p>
                  </a:txBody>
                  <a:tcPr marL="46615" marR="46615" marT="0" marB="0" anchor="b"/>
                </a:tc>
                <a:tc>
                  <a:txBody>
                    <a:bodyPr/>
                    <a:lstStyle/>
                    <a:p>
                      <a:pPr algn="ctr">
                        <a:lnSpc>
                          <a:spcPct val="115000"/>
                        </a:lnSpc>
                        <a:spcAft>
                          <a:spcPts val="0"/>
                        </a:spcAft>
                      </a:pPr>
                      <a:r>
                        <a:rPr lang="en-US" sz="700">
                          <a:effectLst/>
                        </a:rPr>
                        <a:t> </a:t>
                      </a:r>
                      <a:endParaRPr lang="ru-RU" sz="700">
                        <a:effectLst/>
                        <a:latin typeface="Calibri"/>
                        <a:ea typeface="Calibri"/>
                        <a:cs typeface="Times New Roman"/>
                      </a:endParaRPr>
                    </a:p>
                  </a:txBody>
                  <a:tcPr marL="46615" marR="46615" marT="0" marB="0" anchor="b"/>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nchor="ctr"/>
                </a:tc>
              </a:tr>
              <a:tr h="186554">
                <a:tc>
                  <a:txBody>
                    <a:bodyPr/>
                    <a:lstStyle/>
                    <a:p>
                      <a:pPr marL="180340" algn="just">
                        <a:lnSpc>
                          <a:spcPct val="115000"/>
                        </a:lnSpc>
                        <a:spcAft>
                          <a:spcPts val="0"/>
                        </a:spcAft>
                      </a:pPr>
                      <a:r>
                        <a:rPr lang="ru-RU" sz="700">
                          <a:effectLst/>
                        </a:rPr>
                        <a:t>прочие поступления</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320</a:t>
                      </a:r>
                      <a:endParaRPr lang="ru-RU" sz="700">
                        <a:effectLst/>
                        <a:latin typeface="Calibri"/>
                        <a:ea typeface="Calibri"/>
                        <a:cs typeface="Times New Roman"/>
                      </a:endParaRPr>
                    </a:p>
                  </a:txBody>
                  <a:tcPr marL="46615" marR="46615" marT="0" marB="0" anchor="b"/>
                </a:tc>
                <a:tc>
                  <a:txBody>
                    <a:bodyPr/>
                    <a:lstStyle/>
                    <a:p>
                      <a:pPr algn="ctr">
                        <a:lnSpc>
                          <a:spcPct val="115000"/>
                        </a:lnSpc>
                        <a:spcAft>
                          <a:spcPts val="0"/>
                        </a:spcAft>
                      </a:pPr>
                      <a:r>
                        <a:rPr lang="en-US" sz="700">
                          <a:effectLst/>
                        </a:rPr>
                        <a:t> </a:t>
                      </a:r>
                      <a:endParaRPr lang="ru-RU" sz="700">
                        <a:effectLst/>
                        <a:latin typeface="Calibri"/>
                        <a:ea typeface="Calibri"/>
                        <a:cs typeface="Times New Roman"/>
                      </a:endParaRPr>
                    </a:p>
                  </a:txBody>
                  <a:tcPr marL="46615" marR="46615" marT="0" marB="0" anchor="b"/>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nSpc>
                          <a:spcPct val="115000"/>
                        </a:lnSpc>
                        <a:spcAft>
                          <a:spcPts val="0"/>
                        </a:spcAft>
                      </a:pPr>
                      <a:r>
                        <a:rPr lang="ru-RU" sz="700" dirty="0">
                          <a:effectLst/>
                        </a:rPr>
                        <a:t> </a:t>
                      </a:r>
                      <a:endParaRPr lang="ru-RU" sz="700" dirty="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dirty="0">
                          <a:effectLst/>
                        </a:rPr>
                        <a:t> </a:t>
                      </a:r>
                      <a:endParaRPr lang="ru-RU" sz="700" dirty="0">
                        <a:effectLst/>
                        <a:latin typeface="Calibri"/>
                        <a:ea typeface="Calibri"/>
                        <a:cs typeface="Times New Roman"/>
                      </a:endParaRPr>
                    </a:p>
                  </a:txBody>
                  <a:tcPr marL="46615" marR="46615" marT="0" marB="0" anchor="ct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4393">
            <a:off x="8812583" y="228950"/>
            <a:ext cx="7127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073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69038A1-B3AF-4372-9F44-34E9C1BE0297}" type="slidenum">
              <a:rPr lang="ru-RU" smtClean="0"/>
              <a:pPr>
                <a:defRPr/>
              </a:pPr>
              <a:t>23</a:t>
            </a:fld>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2881073811"/>
              </p:ext>
            </p:extLst>
          </p:nvPr>
        </p:nvGraphicFramePr>
        <p:xfrm>
          <a:off x="388974" y="1700075"/>
          <a:ext cx="8915401" cy="2298350"/>
        </p:xfrm>
        <a:graphic>
          <a:graphicData uri="http://schemas.openxmlformats.org/drawingml/2006/table">
            <a:tbl>
              <a:tblPr firstRow="1" firstCol="1" bandRow="1">
                <a:tableStyleId>{5C22544A-7EE6-4342-B048-85BDC9FD1C3A}</a:tableStyleId>
              </a:tblPr>
              <a:tblGrid>
                <a:gridCol w="1469559"/>
                <a:gridCol w="413787"/>
                <a:gridCol w="989238"/>
                <a:gridCol w="496662"/>
                <a:gridCol w="1157905"/>
                <a:gridCol w="1158488"/>
                <a:gridCol w="989238"/>
                <a:gridCol w="909866"/>
                <a:gridCol w="665329"/>
                <a:gridCol w="665329"/>
              </a:tblGrid>
              <a:tr h="177257">
                <a:tc>
                  <a:txBody>
                    <a:bodyPr/>
                    <a:lstStyle/>
                    <a:p>
                      <a:pPr marL="180340" algn="ctr">
                        <a:lnSpc>
                          <a:spcPct val="115000"/>
                        </a:lnSpc>
                        <a:spcAft>
                          <a:spcPts val="0"/>
                        </a:spcAft>
                      </a:pPr>
                      <a:r>
                        <a:rPr lang="ru-RU" sz="1000" dirty="0">
                          <a:effectLst/>
                        </a:rPr>
                        <a:t>1</a:t>
                      </a:r>
                      <a:endParaRPr lang="ru-RU" sz="1000" dirty="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2</a:t>
                      </a:r>
                      <a:endParaRPr lang="ru-RU" sz="1000">
                        <a:effectLst/>
                        <a:latin typeface="Calibri"/>
                        <a:ea typeface="Calibri"/>
                        <a:cs typeface="Times New Roman"/>
                      </a:endParaRPr>
                    </a:p>
                  </a:txBody>
                  <a:tcPr marL="63056" marR="63056" marT="0" marB="0" anchor="b"/>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nchor="b"/>
                </a:tc>
                <a:tc>
                  <a:txBody>
                    <a:bodyPr/>
                    <a:lstStyle/>
                    <a:p>
                      <a:pPr algn="ctr">
                        <a:lnSpc>
                          <a:spcPct val="115000"/>
                        </a:lnSpc>
                        <a:spcAft>
                          <a:spcPts val="0"/>
                        </a:spcAft>
                      </a:pPr>
                      <a:r>
                        <a:rPr lang="ru-RU" sz="1000">
                          <a:effectLst/>
                        </a:rPr>
                        <a:t>4</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5</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6</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7</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8</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9</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10</a:t>
                      </a:r>
                      <a:endParaRPr lang="ru-RU" sz="1000">
                        <a:effectLst/>
                        <a:latin typeface="Calibri"/>
                        <a:ea typeface="Calibri"/>
                        <a:cs typeface="Times New Roman"/>
                      </a:endParaRPr>
                    </a:p>
                  </a:txBody>
                  <a:tcPr marL="63056" marR="63056" marT="0" marB="0"/>
                </a:tc>
              </a:tr>
              <a:tr h="354514">
                <a:tc>
                  <a:txBody>
                    <a:bodyPr/>
                    <a:lstStyle/>
                    <a:p>
                      <a:pPr algn="just">
                        <a:lnSpc>
                          <a:spcPct val="115000"/>
                        </a:lnSpc>
                        <a:spcAft>
                          <a:spcPts val="0"/>
                        </a:spcAft>
                      </a:pPr>
                      <a:r>
                        <a:rPr lang="ru-RU" sz="1000">
                          <a:effectLst/>
                        </a:rPr>
                        <a:t>Выбытие финансовых активов, всего</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400</a:t>
                      </a:r>
                      <a:endParaRPr lang="ru-RU" sz="1000">
                        <a:effectLst/>
                        <a:latin typeface="Calibri"/>
                        <a:ea typeface="Calibri"/>
                        <a:cs typeface="Times New Roman"/>
                      </a:endParaRPr>
                    </a:p>
                  </a:txBody>
                  <a:tcPr marL="63056" marR="63056" marT="0" marB="0" anchor="b"/>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nchor="b"/>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nchor="ctr"/>
                </a:tc>
              </a:tr>
              <a:tr h="531771">
                <a:tc>
                  <a:txBody>
                    <a:bodyPr/>
                    <a:lstStyle/>
                    <a:p>
                      <a:pPr marL="180340">
                        <a:lnSpc>
                          <a:spcPct val="115000"/>
                        </a:lnSpc>
                        <a:spcAft>
                          <a:spcPts val="0"/>
                        </a:spcAft>
                        <a:tabLst>
                          <a:tab pos="180340" algn="l"/>
                          <a:tab pos="270510" algn="l"/>
                        </a:tabLst>
                      </a:pPr>
                      <a:r>
                        <a:rPr lang="ru-RU" sz="1000">
                          <a:effectLst/>
                        </a:rPr>
                        <a:t>Из них:</a:t>
                      </a:r>
                    </a:p>
                    <a:p>
                      <a:pPr marL="180340">
                        <a:lnSpc>
                          <a:spcPct val="115000"/>
                        </a:lnSpc>
                        <a:spcAft>
                          <a:spcPts val="0"/>
                        </a:spcAft>
                        <a:tabLst>
                          <a:tab pos="180340" algn="l"/>
                          <a:tab pos="270510" algn="l"/>
                        </a:tabLst>
                      </a:pPr>
                      <a:r>
                        <a:rPr lang="ru-RU" sz="1000">
                          <a:effectLst/>
                        </a:rPr>
                        <a:t>уменьшение остатков средств </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 </a:t>
                      </a:r>
                    </a:p>
                    <a:p>
                      <a:pPr algn="ctr">
                        <a:lnSpc>
                          <a:spcPct val="115000"/>
                        </a:lnSpc>
                        <a:spcAft>
                          <a:spcPts val="0"/>
                        </a:spcAft>
                      </a:pPr>
                      <a:r>
                        <a:rPr lang="ru-RU" sz="1000">
                          <a:effectLst/>
                        </a:rPr>
                        <a:t> </a:t>
                      </a:r>
                    </a:p>
                    <a:p>
                      <a:pPr algn="ctr">
                        <a:lnSpc>
                          <a:spcPct val="115000"/>
                        </a:lnSpc>
                        <a:spcAft>
                          <a:spcPts val="0"/>
                        </a:spcAft>
                      </a:pPr>
                      <a:r>
                        <a:rPr lang="ru-RU" sz="1000">
                          <a:effectLst/>
                        </a:rPr>
                        <a:t>410</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nchor="ctr"/>
                </a:tc>
              </a:tr>
              <a:tr h="177257">
                <a:tc>
                  <a:txBody>
                    <a:bodyPr/>
                    <a:lstStyle/>
                    <a:p>
                      <a:pPr>
                        <a:lnSpc>
                          <a:spcPct val="115000"/>
                        </a:lnSpc>
                        <a:spcAft>
                          <a:spcPts val="0"/>
                        </a:spcAft>
                      </a:pPr>
                      <a:r>
                        <a:rPr lang="ru-RU" sz="1000">
                          <a:effectLst/>
                        </a:rPr>
                        <a:t>     прочие выбытия </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420</a:t>
                      </a:r>
                      <a:endParaRPr lang="ru-RU" sz="1000">
                        <a:effectLst/>
                        <a:latin typeface="Calibri"/>
                        <a:ea typeface="Calibri"/>
                        <a:cs typeface="Times New Roman"/>
                      </a:endParaRPr>
                    </a:p>
                  </a:txBody>
                  <a:tcPr marL="63056" marR="63056" marT="0" marB="0" anchor="b"/>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nchor="b"/>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r>
              <a:tr h="354514">
                <a:tc>
                  <a:txBody>
                    <a:bodyPr/>
                    <a:lstStyle/>
                    <a:p>
                      <a:pPr>
                        <a:lnSpc>
                          <a:spcPct val="115000"/>
                        </a:lnSpc>
                        <a:spcAft>
                          <a:spcPts val="0"/>
                        </a:spcAft>
                      </a:pPr>
                      <a:r>
                        <a:rPr lang="ru-RU" sz="1000">
                          <a:effectLst/>
                        </a:rPr>
                        <a:t>Остаток средств на начало года</a:t>
                      </a:r>
                      <a:endParaRPr lang="ru-RU" sz="100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500</a:t>
                      </a:r>
                      <a:endParaRPr lang="ru-RU" sz="1000">
                        <a:effectLst/>
                        <a:latin typeface="Calibri"/>
                        <a:ea typeface="Calibri"/>
                        <a:cs typeface="Times New Roman"/>
                      </a:endParaRPr>
                    </a:p>
                  </a:txBody>
                  <a:tcPr marL="63056" marR="63056" marT="0" marB="0" anchor="b"/>
                </a:tc>
                <a:tc>
                  <a:txBody>
                    <a:bodyPr/>
                    <a:lstStyle/>
                    <a:p>
                      <a:pPr algn="ctr">
                        <a:lnSpc>
                          <a:spcPct val="115000"/>
                        </a:lnSpc>
                        <a:spcAft>
                          <a:spcPts val="0"/>
                        </a:spcAft>
                      </a:pPr>
                      <a:r>
                        <a:rPr lang="ru-RU" sz="1000">
                          <a:effectLst/>
                        </a:rPr>
                        <a:t>х</a:t>
                      </a:r>
                      <a:endParaRPr lang="ru-RU" sz="1000">
                        <a:effectLst/>
                        <a:latin typeface="Calibri"/>
                        <a:ea typeface="Calibri"/>
                        <a:cs typeface="Times New Roman"/>
                      </a:endParaRPr>
                    </a:p>
                  </a:txBody>
                  <a:tcPr marL="63056" marR="63056" marT="0" marB="0" anchor="b"/>
                </a:tc>
                <a:tc>
                  <a:txBody>
                    <a:bodyPr/>
                    <a:lstStyle/>
                    <a:p>
                      <a:pPr>
                        <a:lnSpc>
                          <a:spcPct val="115000"/>
                        </a:lnSpc>
                        <a:spcAft>
                          <a:spcPts val="0"/>
                        </a:spcAft>
                      </a:pPr>
                      <a:r>
                        <a:rPr lang="ru-RU" sz="1000" dirty="0">
                          <a:effectLst/>
                        </a:rPr>
                        <a:t> </a:t>
                      </a:r>
                      <a:endParaRPr lang="ru-RU" sz="1000" dirty="0">
                        <a:effectLst/>
                        <a:latin typeface="Calibri"/>
                        <a:ea typeface="Calibri"/>
                        <a:cs typeface="Times New Roman"/>
                      </a:endParaRPr>
                    </a:p>
                  </a:txBody>
                  <a:tcPr marL="63056" marR="63056" marT="0" marB="0"/>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63056" marR="63056" marT="0" marB="0"/>
                </a:tc>
              </a:tr>
              <a:tr h="531771">
                <a:tc>
                  <a:txBody>
                    <a:bodyPr/>
                    <a:lstStyle/>
                    <a:p>
                      <a:pPr>
                        <a:lnSpc>
                          <a:spcPct val="115000"/>
                        </a:lnSpc>
                        <a:spcAft>
                          <a:spcPts val="0"/>
                        </a:spcAft>
                      </a:pPr>
                      <a:r>
                        <a:rPr lang="ru-RU" sz="1000" dirty="0">
                          <a:effectLst/>
                        </a:rPr>
                        <a:t>Остаток средств на конец года		</a:t>
                      </a:r>
                      <a:endParaRPr lang="ru-RU" sz="1000" dirty="0">
                        <a:effectLst/>
                        <a:latin typeface="Calibri"/>
                        <a:ea typeface="Calibri"/>
                        <a:cs typeface="Times New Roman"/>
                      </a:endParaRPr>
                    </a:p>
                  </a:txBody>
                  <a:tcPr marL="63056" marR="63056" marT="0" marB="0"/>
                </a:tc>
                <a:tc>
                  <a:txBody>
                    <a:bodyPr/>
                    <a:lstStyle/>
                    <a:p>
                      <a:pPr algn="ctr">
                        <a:lnSpc>
                          <a:spcPct val="115000"/>
                        </a:lnSpc>
                        <a:spcAft>
                          <a:spcPts val="0"/>
                        </a:spcAft>
                      </a:pPr>
                      <a:r>
                        <a:rPr lang="ru-RU" sz="1000">
                          <a:effectLst/>
                        </a:rPr>
                        <a:t>600</a:t>
                      </a:r>
                      <a:endParaRPr lang="ru-RU" sz="1000">
                        <a:effectLst/>
                        <a:latin typeface="Calibri"/>
                        <a:ea typeface="Calibri"/>
                        <a:cs typeface="Times New Roman"/>
                      </a:endParaRPr>
                    </a:p>
                  </a:txBody>
                  <a:tcPr marL="63056" marR="63056" marT="0" marB="0" anchor="b"/>
                </a:tc>
                <a:tc>
                  <a:txBody>
                    <a:bodyPr/>
                    <a:lstStyle/>
                    <a:p>
                      <a:pPr algn="ctr">
                        <a:lnSpc>
                          <a:spcPct val="115000"/>
                        </a:lnSpc>
                        <a:spcAft>
                          <a:spcPts val="0"/>
                        </a:spcAft>
                      </a:pPr>
                      <a:r>
                        <a:rPr lang="ru-RU" sz="1000">
                          <a:effectLst/>
                        </a:rPr>
                        <a:t>х</a:t>
                      </a:r>
                      <a:endParaRPr lang="ru-RU" sz="1000">
                        <a:effectLst/>
                        <a:latin typeface="Calibri"/>
                        <a:ea typeface="Calibri"/>
                        <a:cs typeface="Times New Roman"/>
                      </a:endParaRPr>
                    </a:p>
                  </a:txBody>
                  <a:tcPr marL="63056" marR="63056" marT="0" marB="0" anchor="b"/>
                </a:tc>
                <a:tc>
                  <a:txBody>
                    <a:bodyPr/>
                    <a:lstStyle/>
                    <a:p>
                      <a:pPr>
                        <a:lnSpc>
                          <a:spcPct val="115000"/>
                        </a:lnSpc>
                        <a:spcAft>
                          <a:spcPts val="0"/>
                        </a:spcAft>
                      </a:pPr>
                      <a:r>
                        <a:rPr lang="ru-RU" sz="1000" dirty="0">
                          <a:effectLst/>
                        </a:rPr>
                        <a:t> </a:t>
                      </a:r>
                      <a:endParaRPr lang="ru-RU" sz="1000" dirty="0">
                        <a:effectLst/>
                        <a:latin typeface="Calibri"/>
                        <a:ea typeface="Calibri"/>
                        <a:cs typeface="Times New Roman"/>
                      </a:endParaRPr>
                    </a:p>
                  </a:txBody>
                  <a:tcPr marL="63056" marR="63056" marT="0" marB="0"/>
                </a:tc>
                <a:tc>
                  <a:txBody>
                    <a:bodyPr/>
                    <a:lstStyle/>
                    <a:p>
                      <a:pPr>
                        <a:lnSpc>
                          <a:spcPct val="115000"/>
                        </a:lnSpc>
                        <a:spcAft>
                          <a:spcPts val="0"/>
                        </a:spcAft>
                      </a:pPr>
                      <a:r>
                        <a:rPr lang="ru-RU" sz="1000" dirty="0">
                          <a:effectLst/>
                        </a:rPr>
                        <a:t> </a:t>
                      </a:r>
                      <a:endParaRPr lang="ru-RU" sz="1000" dirty="0">
                        <a:effectLst/>
                        <a:latin typeface="Calibri"/>
                        <a:ea typeface="Calibri"/>
                        <a:cs typeface="Times New Roman"/>
                      </a:endParaRPr>
                    </a:p>
                  </a:txBody>
                  <a:tcPr marL="63056" marR="63056" marT="0" marB="0"/>
                </a:tc>
                <a:tc>
                  <a:txBody>
                    <a:bodyPr/>
                    <a:lstStyle/>
                    <a:p>
                      <a:pPr>
                        <a:lnSpc>
                          <a:spcPct val="115000"/>
                        </a:lnSpc>
                        <a:spcAft>
                          <a:spcPts val="0"/>
                        </a:spcAft>
                      </a:pPr>
                      <a:r>
                        <a:rPr lang="ru-RU" sz="1000" dirty="0">
                          <a:effectLst/>
                        </a:rPr>
                        <a:t> </a:t>
                      </a:r>
                      <a:endParaRPr lang="ru-RU" sz="1000" dirty="0">
                        <a:effectLst/>
                        <a:latin typeface="Calibri"/>
                        <a:ea typeface="Calibri"/>
                        <a:cs typeface="Times New Roman"/>
                      </a:endParaRPr>
                    </a:p>
                  </a:txBody>
                  <a:tcPr marL="63056" marR="63056" marT="0" marB="0"/>
                </a:tc>
                <a:tc>
                  <a:txBody>
                    <a:bodyPr/>
                    <a:lstStyle/>
                    <a:p>
                      <a:pPr>
                        <a:lnSpc>
                          <a:spcPct val="115000"/>
                        </a:lnSpc>
                        <a:spcAft>
                          <a:spcPts val="0"/>
                        </a:spcAft>
                      </a:pPr>
                      <a:r>
                        <a:rPr lang="ru-RU" sz="1000" dirty="0">
                          <a:effectLst/>
                        </a:rPr>
                        <a:t> </a:t>
                      </a:r>
                      <a:endParaRPr lang="ru-RU" sz="1000" dirty="0">
                        <a:effectLst/>
                        <a:latin typeface="Calibri"/>
                        <a:ea typeface="Calibri"/>
                        <a:cs typeface="Times New Roman"/>
                      </a:endParaRPr>
                    </a:p>
                  </a:txBody>
                  <a:tcPr marL="63056" marR="63056" marT="0" marB="0"/>
                </a:tc>
                <a:tc>
                  <a:txBody>
                    <a:bodyPr/>
                    <a:lstStyle/>
                    <a:p>
                      <a:pPr>
                        <a:lnSpc>
                          <a:spcPct val="115000"/>
                        </a:lnSpc>
                        <a:spcAft>
                          <a:spcPts val="0"/>
                        </a:spcAft>
                      </a:pPr>
                      <a:r>
                        <a:rPr lang="ru-RU" sz="1000" dirty="0">
                          <a:effectLst/>
                        </a:rPr>
                        <a:t> </a:t>
                      </a:r>
                      <a:endParaRPr lang="ru-RU" sz="1000" dirty="0">
                        <a:effectLst/>
                        <a:latin typeface="Calibri"/>
                        <a:ea typeface="Calibri"/>
                        <a:cs typeface="Times New Roman"/>
                      </a:endParaRPr>
                    </a:p>
                  </a:txBody>
                  <a:tcPr marL="63056" marR="63056" marT="0" marB="0"/>
                </a:tc>
                <a:tc>
                  <a:txBody>
                    <a:bodyPr/>
                    <a:lstStyle/>
                    <a:p>
                      <a:pPr>
                        <a:lnSpc>
                          <a:spcPct val="115000"/>
                        </a:lnSpc>
                        <a:spcAft>
                          <a:spcPts val="0"/>
                        </a:spcAft>
                      </a:pPr>
                      <a:r>
                        <a:rPr lang="ru-RU" sz="1000" dirty="0">
                          <a:effectLst/>
                        </a:rPr>
                        <a:t> </a:t>
                      </a:r>
                      <a:endParaRPr lang="ru-RU" sz="1000" dirty="0">
                        <a:effectLst/>
                        <a:latin typeface="Calibri"/>
                        <a:ea typeface="Calibri"/>
                        <a:cs typeface="Times New Roman"/>
                      </a:endParaRPr>
                    </a:p>
                  </a:txBody>
                  <a:tcPr marL="63056" marR="63056" marT="0" marB="0"/>
                </a:tc>
                <a:tc>
                  <a:txBody>
                    <a:bodyPr/>
                    <a:lstStyle/>
                    <a:p>
                      <a:pPr>
                        <a:lnSpc>
                          <a:spcPct val="115000"/>
                        </a:lnSpc>
                        <a:spcAft>
                          <a:spcPts val="0"/>
                        </a:spcAft>
                      </a:pPr>
                      <a:r>
                        <a:rPr lang="ru-RU" sz="1000" dirty="0">
                          <a:effectLst/>
                        </a:rPr>
                        <a:t> </a:t>
                      </a:r>
                      <a:endParaRPr lang="ru-RU" sz="1000" dirty="0">
                        <a:effectLst/>
                        <a:latin typeface="Calibri"/>
                        <a:ea typeface="Calibri"/>
                        <a:cs typeface="Times New Roman"/>
                      </a:endParaRPr>
                    </a:p>
                  </a:txBody>
                  <a:tcPr marL="63056" marR="63056" marT="0" marB="0"/>
                </a:tc>
              </a:tr>
            </a:tbl>
          </a:graphicData>
        </a:graphic>
      </p:graphicFrame>
      <p:sp>
        <p:nvSpPr>
          <p:cNvPr id="4" name="Rectangle 1"/>
          <p:cNvSpPr>
            <a:spLocks noChangeArrowheads="1"/>
          </p:cNvSpPr>
          <p:nvPr/>
        </p:nvSpPr>
        <p:spPr bwMode="auto">
          <a:xfrm>
            <a:off x="495300" y="33480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4393">
            <a:off x="8451077" y="1026391"/>
            <a:ext cx="7127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577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69038A1-B3AF-4372-9F44-34E9C1BE0297}" type="slidenum">
              <a:rPr lang="ru-RU" smtClean="0"/>
              <a:pPr>
                <a:defRPr/>
              </a:pPr>
              <a:t>24</a:t>
            </a:fld>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2045008300"/>
              </p:ext>
            </p:extLst>
          </p:nvPr>
        </p:nvGraphicFramePr>
        <p:xfrm>
          <a:off x="180751" y="1073889"/>
          <a:ext cx="9441714" cy="5560827"/>
        </p:xfrm>
        <a:graphic>
          <a:graphicData uri="http://schemas.openxmlformats.org/drawingml/2006/table">
            <a:tbl>
              <a:tblPr firstRow="1" firstCol="1" bandRow="1">
                <a:tableStyleId>{5C22544A-7EE6-4342-B048-85BDC9FD1C3A}</a:tableStyleId>
              </a:tblPr>
              <a:tblGrid>
                <a:gridCol w="1159908"/>
                <a:gridCol w="580247"/>
                <a:gridCol w="579663"/>
                <a:gridCol w="828005"/>
                <a:gridCol w="745614"/>
                <a:gridCol w="828005"/>
                <a:gridCol w="828005"/>
                <a:gridCol w="745614"/>
                <a:gridCol w="828005"/>
                <a:gridCol w="828005"/>
                <a:gridCol w="745614"/>
                <a:gridCol w="745029"/>
              </a:tblGrid>
              <a:tr h="280020">
                <a:tc rowSpan="4">
                  <a:txBody>
                    <a:bodyPr/>
                    <a:lstStyle/>
                    <a:p>
                      <a:pPr algn="ctr">
                        <a:lnSpc>
                          <a:spcPct val="115000"/>
                        </a:lnSpc>
                        <a:spcAft>
                          <a:spcPts val="0"/>
                        </a:spcAft>
                      </a:pPr>
                      <a:r>
                        <a:rPr lang="ru-RU" sz="700" dirty="0">
                          <a:effectLst/>
                        </a:rPr>
                        <a:t> </a:t>
                      </a:r>
                    </a:p>
                    <a:p>
                      <a:pPr algn="ctr">
                        <a:lnSpc>
                          <a:spcPct val="115000"/>
                        </a:lnSpc>
                        <a:spcAft>
                          <a:spcPts val="0"/>
                        </a:spcAft>
                      </a:pPr>
                      <a:r>
                        <a:rPr lang="ru-RU" sz="700" dirty="0">
                          <a:effectLst/>
                        </a:rPr>
                        <a:t> </a:t>
                      </a:r>
                    </a:p>
                    <a:p>
                      <a:pPr algn="ctr">
                        <a:lnSpc>
                          <a:spcPct val="115000"/>
                        </a:lnSpc>
                        <a:spcAft>
                          <a:spcPts val="0"/>
                        </a:spcAft>
                      </a:pPr>
                      <a:r>
                        <a:rPr lang="ru-RU" sz="700" dirty="0">
                          <a:effectLst/>
                        </a:rPr>
                        <a:t> </a:t>
                      </a:r>
                    </a:p>
                    <a:p>
                      <a:pPr algn="ctr">
                        <a:lnSpc>
                          <a:spcPct val="115000"/>
                        </a:lnSpc>
                        <a:spcAft>
                          <a:spcPts val="0"/>
                        </a:spcAft>
                      </a:pPr>
                      <a:r>
                        <a:rPr lang="ru-RU" sz="700" dirty="0">
                          <a:effectLst/>
                        </a:rPr>
                        <a:t> </a:t>
                      </a:r>
                    </a:p>
                    <a:p>
                      <a:pPr algn="ctr">
                        <a:lnSpc>
                          <a:spcPct val="115000"/>
                        </a:lnSpc>
                        <a:spcAft>
                          <a:spcPts val="0"/>
                        </a:spcAft>
                      </a:pPr>
                      <a:r>
                        <a:rPr lang="ru-RU" sz="700" dirty="0">
                          <a:effectLst/>
                        </a:rPr>
                        <a:t> </a:t>
                      </a:r>
                    </a:p>
                    <a:p>
                      <a:pPr algn="ctr">
                        <a:lnSpc>
                          <a:spcPct val="115000"/>
                        </a:lnSpc>
                        <a:spcAft>
                          <a:spcPts val="0"/>
                        </a:spcAft>
                      </a:pPr>
                      <a:r>
                        <a:rPr lang="ru-RU" sz="700" dirty="0">
                          <a:effectLst/>
                        </a:rPr>
                        <a:t>Наименование показателя</a:t>
                      </a:r>
                    </a:p>
                    <a:p>
                      <a:pPr algn="ctr">
                        <a:lnSpc>
                          <a:spcPct val="115000"/>
                        </a:lnSpc>
                        <a:spcAft>
                          <a:spcPts val="0"/>
                        </a:spcAft>
                      </a:pPr>
                      <a:r>
                        <a:rPr lang="ru-RU" sz="700" dirty="0">
                          <a:effectLst/>
                        </a:rPr>
                        <a:t> </a:t>
                      </a:r>
                    </a:p>
                    <a:p>
                      <a:pPr algn="ctr">
                        <a:lnSpc>
                          <a:spcPct val="115000"/>
                        </a:lnSpc>
                        <a:spcAft>
                          <a:spcPts val="0"/>
                        </a:spcAft>
                      </a:pPr>
                      <a:r>
                        <a:rPr lang="ru-RU" sz="700" dirty="0">
                          <a:effectLst/>
                        </a:rPr>
                        <a:t> </a:t>
                      </a:r>
                    </a:p>
                    <a:p>
                      <a:pPr algn="ctr">
                        <a:lnSpc>
                          <a:spcPct val="115000"/>
                        </a:lnSpc>
                        <a:spcAft>
                          <a:spcPts val="0"/>
                        </a:spcAft>
                      </a:pPr>
                      <a:r>
                        <a:rPr lang="ru-RU" sz="700" dirty="0">
                          <a:effectLst/>
                        </a:rPr>
                        <a:t> </a:t>
                      </a:r>
                    </a:p>
                    <a:p>
                      <a:pPr algn="ctr">
                        <a:lnSpc>
                          <a:spcPct val="115000"/>
                        </a:lnSpc>
                        <a:spcAft>
                          <a:spcPts val="0"/>
                        </a:spcAft>
                      </a:pPr>
                      <a:r>
                        <a:rPr lang="ru-RU" sz="700" dirty="0">
                          <a:effectLst/>
                        </a:rPr>
                        <a:t> </a:t>
                      </a:r>
                      <a:endParaRPr lang="ru-RU" sz="700" dirty="0">
                        <a:effectLst/>
                        <a:latin typeface="Calibri"/>
                        <a:ea typeface="Calibri"/>
                        <a:cs typeface="Times New Roman"/>
                      </a:endParaRPr>
                    </a:p>
                  </a:txBody>
                  <a:tcPr marL="46615" marR="46615" marT="0" marB="0" anchor="ctr"/>
                </a:tc>
                <a:tc rowSpan="4">
                  <a:txBody>
                    <a:bodyPr/>
                    <a:lstStyle/>
                    <a:p>
                      <a:pPr marL="45720" indent="-45720" algn="ctr">
                        <a:lnSpc>
                          <a:spcPct val="115000"/>
                        </a:lnSpc>
                        <a:spcAft>
                          <a:spcPts val="0"/>
                        </a:spcAft>
                      </a:pPr>
                      <a:r>
                        <a:rPr lang="ru-RU" sz="700">
                          <a:effectLst/>
                        </a:rPr>
                        <a:t> </a:t>
                      </a:r>
                    </a:p>
                    <a:p>
                      <a:pPr marL="45720" indent="-45720" algn="ctr">
                        <a:lnSpc>
                          <a:spcPct val="115000"/>
                        </a:lnSpc>
                        <a:spcAft>
                          <a:spcPts val="0"/>
                        </a:spcAft>
                      </a:pPr>
                      <a:r>
                        <a:rPr lang="ru-RU" sz="700">
                          <a:effectLst/>
                        </a:rPr>
                        <a:t> </a:t>
                      </a:r>
                    </a:p>
                    <a:p>
                      <a:pPr marL="45720" indent="-45720" algn="ctr">
                        <a:lnSpc>
                          <a:spcPct val="115000"/>
                        </a:lnSpc>
                        <a:spcAft>
                          <a:spcPts val="0"/>
                        </a:spcAft>
                      </a:pPr>
                      <a:r>
                        <a:rPr lang="ru-RU" sz="700">
                          <a:effectLst/>
                        </a:rPr>
                        <a:t> </a:t>
                      </a:r>
                    </a:p>
                    <a:p>
                      <a:pPr marL="45720" indent="-45720" algn="ctr">
                        <a:lnSpc>
                          <a:spcPct val="115000"/>
                        </a:lnSpc>
                        <a:spcAft>
                          <a:spcPts val="0"/>
                        </a:spcAft>
                      </a:pPr>
                      <a:r>
                        <a:rPr lang="ru-RU" sz="700">
                          <a:effectLst/>
                        </a:rPr>
                        <a:t> </a:t>
                      </a:r>
                    </a:p>
                    <a:p>
                      <a:pPr marL="45720" indent="-45720" algn="ctr">
                        <a:lnSpc>
                          <a:spcPct val="115000"/>
                        </a:lnSpc>
                        <a:spcAft>
                          <a:spcPts val="0"/>
                        </a:spcAft>
                      </a:pPr>
                      <a:r>
                        <a:rPr lang="ru-RU" sz="700">
                          <a:effectLst/>
                        </a:rPr>
                        <a:t> </a:t>
                      </a:r>
                    </a:p>
                    <a:p>
                      <a:pPr marL="19050" indent="-19050" algn="ctr">
                        <a:lnSpc>
                          <a:spcPct val="115000"/>
                        </a:lnSpc>
                        <a:spcAft>
                          <a:spcPts val="0"/>
                        </a:spcAft>
                      </a:pPr>
                      <a:r>
                        <a:rPr lang="ru-RU" sz="700">
                          <a:effectLst/>
                        </a:rPr>
                        <a:t>Код строки</a:t>
                      </a:r>
                    </a:p>
                    <a:p>
                      <a:pPr marL="45720" indent="-45720" algn="ctr">
                        <a:lnSpc>
                          <a:spcPct val="115000"/>
                        </a:lnSpc>
                        <a:spcAft>
                          <a:spcPts val="0"/>
                        </a:spcAft>
                      </a:pPr>
                      <a:r>
                        <a:rPr lang="ru-RU" sz="700">
                          <a:effectLst/>
                        </a:rPr>
                        <a:t> </a:t>
                      </a:r>
                    </a:p>
                    <a:p>
                      <a:pPr marL="45720" indent="-45720" algn="ctr">
                        <a:lnSpc>
                          <a:spcPct val="115000"/>
                        </a:lnSpc>
                        <a:spcAft>
                          <a:spcPts val="0"/>
                        </a:spcAft>
                      </a:pPr>
                      <a:r>
                        <a:rPr lang="ru-RU" sz="700">
                          <a:effectLst/>
                        </a:rPr>
                        <a:t> </a:t>
                      </a:r>
                    </a:p>
                    <a:p>
                      <a:pPr marL="45720" indent="-45720" algn="ctr">
                        <a:lnSpc>
                          <a:spcPct val="115000"/>
                        </a:lnSpc>
                        <a:spcAft>
                          <a:spcPts val="0"/>
                        </a:spcAft>
                      </a:pPr>
                      <a:r>
                        <a:rPr lang="ru-RU" sz="700">
                          <a:effectLst/>
                        </a:rPr>
                        <a:t> </a:t>
                      </a:r>
                    </a:p>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nchor="ctr"/>
                </a:tc>
                <a:tc rowSpan="4">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Год начала закупки</a:t>
                      </a:r>
                      <a:endParaRPr lang="ru-RU" sz="700">
                        <a:effectLst/>
                        <a:latin typeface="Calibri"/>
                        <a:ea typeface="Calibri"/>
                        <a:cs typeface="Times New Roman"/>
                      </a:endParaRPr>
                    </a:p>
                  </a:txBody>
                  <a:tcPr marL="46615" marR="46615" marT="0" marB="0"/>
                </a:tc>
                <a:tc gridSpan="9">
                  <a:txBody>
                    <a:bodyPr/>
                    <a:lstStyle/>
                    <a:p>
                      <a:pPr algn="ctr">
                        <a:lnSpc>
                          <a:spcPct val="115000"/>
                        </a:lnSpc>
                        <a:spcAft>
                          <a:spcPts val="0"/>
                        </a:spcAft>
                      </a:pPr>
                      <a:r>
                        <a:rPr lang="ru-RU" sz="700">
                          <a:effectLst/>
                        </a:rPr>
                        <a:t>Сумма выплат по расходам на закупку товаров, работ и услуг, руб (с точностью до двух знаков после запятой – 0,00)</a:t>
                      </a:r>
                      <a:endParaRPr lang="ru-RU" sz="700">
                        <a:effectLst/>
                        <a:latin typeface="Calibri"/>
                        <a:ea typeface="Calibri"/>
                        <a:cs typeface="Times New Roman"/>
                      </a:endParaRPr>
                    </a:p>
                  </a:txBody>
                  <a:tcPr marL="46615" marR="46615"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54508">
                <a:tc vMerge="1">
                  <a:txBody>
                    <a:bodyPr/>
                    <a:lstStyle/>
                    <a:p>
                      <a:endParaRPr lang="ru-RU"/>
                    </a:p>
                  </a:txBody>
                  <a:tcPr/>
                </a:tc>
                <a:tc vMerge="1">
                  <a:txBody>
                    <a:bodyPr/>
                    <a:lstStyle/>
                    <a:p>
                      <a:endParaRPr lang="ru-RU"/>
                    </a:p>
                  </a:txBody>
                  <a:tcPr/>
                </a:tc>
                <a:tc vMerge="1">
                  <a:txBody>
                    <a:bodyPr/>
                    <a:lstStyle/>
                    <a:p>
                      <a:endParaRPr lang="ru-RU"/>
                    </a:p>
                  </a:txBody>
                  <a:tcPr/>
                </a:tc>
                <a:tc rowSpan="2" gridSpan="3">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всего на закупки</a:t>
                      </a:r>
                    </a:p>
                    <a:p>
                      <a:pPr algn="ctr">
                        <a:lnSpc>
                          <a:spcPct val="115000"/>
                        </a:lnSpc>
                        <a:spcAft>
                          <a:spcPts val="0"/>
                        </a:spcAft>
                      </a:pPr>
                      <a:r>
                        <a:rPr lang="ru-RU" sz="700">
                          <a:effectLst/>
                        </a:rPr>
                        <a:t> </a:t>
                      </a:r>
                    </a:p>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rowSpan="2" hMerge="1">
                  <a:txBody>
                    <a:bodyPr/>
                    <a:lstStyle/>
                    <a:p>
                      <a:endParaRPr lang="ru-RU"/>
                    </a:p>
                  </a:txBody>
                  <a:tcPr/>
                </a:tc>
                <a:tc rowSpan="2" hMerge="1">
                  <a:txBody>
                    <a:bodyPr/>
                    <a:lstStyle/>
                    <a:p>
                      <a:endParaRPr lang="ru-RU"/>
                    </a:p>
                  </a:txBody>
                  <a:tcPr/>
                </a:tc>
                <a:tc gridSpan="6">
                  <a:txBody>
                    <a:bodyPr/>
                    <a:lstStyle/>
                    <a:p>
                      <a:pPr algn="ctr">
                        <a:lnSpc>
                          <a:spcPct val="115000"/>
                        </a:lnSpc>
                        <a:spcAft>
                          <a:spcPts val="0"/>
                        </a:spcAft>
                      </a:pPr>
                      <a:r>
                        <a:rPr lang="ru-RU" sz="700">
                          <a:effectLst/>
                        </a:rPr>
                        <a:t>в том числе:</a:t>
                      </a:r>
                      <a:endParaRPr lang="ru-RU" sz="700">
                        <a:effectLst/>
                        <a:latin typeface="Calibri"/>
                        <a:ea typeface="Calibri"/>
                        <a:cs typeface="Times New Roman"/>
                      </a:endParaRPr>
                    </a:p>
                  </a:txBody>
                  <a:tcPr marL="46615" marR="46615"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27049">
                <a:tc vMerge="1">
                  <a:txBody>
                    <a:bodyPr/>
                    <a:lstStyle/>
                    <a:p>
                      <a:endParaRPr lang="ru-RU"/>
                    </a:p>
                  </a:txBody>
                  <a:tcPr/>
                </a:tc>
                <a:tc vMerge="1">
                  <a:txBody>
                    <a:bodyPr/>
                    <a:lstStyle/>
                    <a:p>
                      <a:endParaRPr lang="ru-RU"/>
                    </a:p>
                  </a:txBody>
                  <a:tcPr/>
                </a:tc>
                <a:tc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3">
                  <a:txBody>
                    <a:bodyPr/>
                    <a:lstStyle/>
                    <a:p>
                      <a:pPr algn="ctr">
                        <a:lnSpc>
                          <a:spcPct val="115000"/>
                        </a:lnSpc>
                        <a:spcAft>
                          <a:spcPts val="0"/>
                        </a:spcAft>
                      </a:pPr>
                      <a:r>
                        <a:rPr lang="ru-RU" sz="700">
                          <a:effectLst/>
                        </a:rPr>
                        <a:t>в соответствии с Федеральным законом от 05.04.2013 № 44-ФЗ</a:t>
                      </a:r>
                    </a:p>
                    <a:p>
                      <a:pPr algn="ctr">
                        <a:lnSpc>
                          <a:spcPct val="115000"/>
                        </a:lnSpc>
                        <a:spcAft>
                          <a:spcPts val="0"/>
                        </a:spcAft>
                      </a:pPr>
                      <a:r>
                        <a:rPr lang="ru-RU" sz="700">
                          <a:effectLst/>
                        </a:rPr>
                        <a:t>"О контрактной системе в сфере закупок товаров, работ, услуг для обеспечения государственных и </a:t>
                      </a:r>
                    </a:p>
                    <a:p>
                      <a:pPr algn="ctr">
                        <a:lnSpc>
                          <a:spcPct val="115000"/>
                        </a:lnSpc>
                        <a:spcAft>
                          <a:spcPts val="0"/>
                        </a:spcAft>
                      </a:pPr>
                      <a:r>
                        <a:rPr lang="ru-RU" sz="700">
                          <a:effectLst/>
                        </a:rPr>
                        <a:t>муниципальных нужд"</a:t>
                      </a:r>
                      <a:endParaRPr lang="ru-RU" sz="700">
                        <a:effectLst/>
                        <a:latin typeface="Calibri"/>
                        <a:ea typeface="Calibri"/>
                        <a:cs typeface="Times New Roman"/>
                      </a:endParaRPr>
                    </a:p>
                  </a:txBody>
                  <a:tcPr marL="46615" marR="46615" marT="0" marB="0"/>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700">
                          <a:effectLst/>
                        </a:rPr>
                        <a:t>в соответствии с Федеральным законом от 18.07.2011 № 223-ФЗ "О закупках товаров, работ, услуг отдельными видами юридических лиц"</a:t>
                      </a:r>
                    </a:p>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hMerge="1">
                  <a:txBody>
                    <a:bodyPr/>
                    <a:lstStyle/>
                    <a:p>
                      <a:endParaRPr lang="ru-RU"/>
                    </a:p>
                  </a:txBody>
                  <a:tcPr/>
                </a:tc>
                <a:tc hMerge="1">
                  <a:txBody>
                    <a:bodyPr/>
                    <a:lstStyle/>
                    <a:p>
                      <a:endParaRPr lang="ru-RU"/>
                    </a:p>
                  </a:txBody>
                  <a:tcPr/>
                </a:tc>
              </a:tr>
              <a:tr h="7139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700">
                          <a:effectLst/>
                        </a:rPr>
                        <a:t>на 20­­­_­_г.</a:t>
                      </a:r>
                    </a:p>
                    <a:p>
                      <a:pPr algn="ctr">
                        <a:lnSpc>
                          <a:spcPct val="115000"/>
                        </a:lnSpc>
                        <a:spcAft>
                          <a:spcPts val="0"/>
                        </a:spcAft>
                      </a:pPr>
                      <a:r>
                        <a:rPr lang="ru-RU" sz="700">
                          <a:effectLst/>
                        </a:rPr>
                        <a:t>очередной </a:t>
                      </a:r>
                    </a:p>
                    <a:p>
                      <a:pPr algn="ctr">
                        <a:lnSpc>
                          <a:spcPct val="115000"/>
                        </a:lnSpc>
                        <a:spcAft>
                          <a:spcPts val="0"/>
                        </a:spcAft>
                      </a:pPr>
                      <a:r>
                        <a:rPr lang="ru-RU" sz="700">
                          <a:effectLst/>
                        </a:rPr>
                        <a:t>финансовый</a:t>
                      </a:r>
                    </a:p>
                    <a:p>
                      <a:pPr algn="ctr">
                        <a:lnSpc>
                          <a:spcPct val="115000"/>
                        </a:lnSpc>
                        <a:spcAft>
                          <a:spcPts val="0"/>
                        </a:spcAft>
                      </a:pPr>
                      <a:r>
                        <a:rPr lang="ru-RU" sz="700">
                          <a:effectLst/>
                        </a:rPr>
                        <a:t>год</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на 20__г.</a:t>
                      </a:r>
                    </a:p>
                    <a:p>
                      <a:pPr algn="ctr">
                        <a:lnSpc>
                          <a:spcPct val="115000"/>
                        </a:lnSpc>
                        <a:spcAft>
                          <a:spcPts val="0"/>
                        </a:spcAft>
                      </a:pPr>
                      <a:r>
                        <a:rPr lang="ru-RU" sz="700">
                          <a:effectLst/>
                        </a:rPr>
                        <a:t>1-ый год</a:t>
                      </a:r>
                    </a:p>
                    <a:p>
                      <a:pPr algn="ctr">
                        <a:lnSpc>
                          <a:spcPct val="115000"/>
                        </a:lnSpc>
                        <a:spcAft>
                          <a:spcPts val="0"/>
                        </a:spcAft>
                      </a:pPr>
                      <a:r>
                        <a:rPr lang="ru-RU" sz="700">
                          <a:effectLst/>
                        </a:rPr>
                        <a:t>планового</a:t>
                      </a:r>
                    </a:p>
                    <a:p>
                      <a:pPr algn="ctr">
                        <a:lnSpc>
                          <a:spcPct val="115000"/>
                        </a:lnSpc>
                        <a:spcAft>
                          <a:spcPts val="0"/>
                        </a:spcAft>
                      </a:pPr>
                      <a:r>
                        <a:rPr lang="ru-RU" sz="700">
                          <a:effectLst/>
                        </a:rPr>
                        <a:t>периода</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на 20__г.</a:t>
                      </a:r>
                    </a:p>
                    <a:p>
                      <a:pPr algn="ctr">
                        <a:lnSpc>
                          <a:spcPct val="115000"/>
                        </a:lnSpc>
                        <a:spcAft>
                          <a:spcPts val="0"/>
                        </a:spcAft>
                      </a:pPr>
                      <a:r>
                        <a:rPr lang="ru-RU" sz="700">
                          <a:effectLst/>
                        </a:rPr>
                        <a:t>2-ой год</a:t>
                      </a:r>
                    </a:p>
                    <a:p>
                      <a:pPr algn="ctr">
                        <a:lnSpc>
                          <a:spcPct val="115000"/>
                        </a:lnSpc>
                        <a:spcAft>
                          <a:spcPts val="0"/>
                        </a:spcAft>
                      </a:pPr>
                      <a:r>
                        <a:rPr lang="ru-RU" sz="700">
                          <a:effectLst/>
                        </a:rPr>
                        <a:t>планового</a:t>
                      </a:r>
                    </a:p>
                    <a:p>
                      <a:pPr algn="ctr">
                        <a:lnSpc>
                          <a:spcPct val="115000"/>
                        </a:lnSpc>
                        <a:spcAft>
                          <a:spcPts val="0"/>
                        </a:spcAft>
                      </a:pPr>
                      <a:r>
                        <a:rPr lang="ru-RU" sz="700">
                          <a:effectLst/>
                        </a:rPr>
                        <a:t>периода</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на 20­­­_­_г.</a:t>
                      </a:r>
                    </a:p>
                    <a:p>
                      <a:pPr algn="ctr">
                        <a:lnSpc>
                          <a:spcPct val="115000"/>
                        </a:lnSpc>
                        <a:spcAft>
                          <a:spcPts val="0"/>
                        </a:spcAft>
                      </a:pPr>
                      <a:r>
                        <a:rPr lang="ru-RU" sz="700">
                          <a:effectLst/>
                        </a:rPr>
                        <a:t>очередной</a:t>
                      </a:r>
                    </a:p>
                    <a:p>
                      <a:pPr algn="ctr">
                        <a:lnSpc>
                          <a:spcPct val="115000"/>
                        </a:lnSpc>
                        <a:spcAft>
                          <a:spcPts val="0"/>
                        </a:spcAft>
                      </a:pPr>
                      <a:r>
                        <a:rPr lang="ru-RU" sz="700">
                          <a:effectLst/>
                        </a:rPr>
                        <a:t>финансовый</a:t>
                      </a:r>
                    </a:p>
                    <a:p>
                      <a:pPr algn="ctr">
                        <a:lnSpc>
                          <a:spcPct val="115000"/>
                        </a:lnSpc>
                        <a:spcAft>
                          <a:spcPts val="0"/>
                        </a:spcAft>
                      </a:pPr>
                      <a:r>
                        <a:rPr lang="ru-RU" sz="700">
                          <a:effectLst/>
                        </a:rPr>
                        <a:t>год</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на 20__г.</a:t>
                      </a:r>
                    </a:p>
                    <a:p>
                      <a:pPr algn="ctr">
                        <a:lnSpc>
                          <a:spcPct val="115000"/>
                        </a:lnSpc>
                        <a:spcAft>
                          <a:spcPts val="0"/>
                        </a:spcAft>
                      </a:pPr>
                      <a:r>
                        <a:rPr lang="ru-RU" sz="700">
                          <a:effectLst/>
                        </a:rPr>
                        <a:t>1-ый год</a:t>
                      </a:r>
                    </a:p>
                    <a:p>
                      <a:pPr algn="ctr">
                        <a:lnSpc>
                          <a:spcPct val="115000"/>
                        </a:lnSpc>
                        <a:spcAft>
                          <a:spcPts val="0"/>
                        </a:spcAft>
                      </a:pPr>
                      <a:r>
                        <a:rPr lang="ru-RU" sz="700">
                          <a:effectLst/>
                        </a:rPr>
                        <a:t>планового</a:t>
                      </a:r>
                    </a:p>
                    <a:p>
                      <a:pPr algn="ctr">
                        <a:lnSpc>
                          <a:spcPct val="115000"/>
                        </a:lnSpc>
                        <a:spcAft>
                          <a:spcPts val="0"/>
                        </a:spcAft>
                      </a:pPr>
                      <a:r>
                        <a:rPr lang="ru-RU" sz="700">
                          <a:effectLst/>
                        </a:rPr>
                        <a:t>периода</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на 20__г.</a:t>
                      </a:r>
                    </a:p>
                    <a:p>
                      <a:pPr algn="ctr">
                        <a:lnSpc>
                          <a:spcPct val="115000"/>
                        </a:lnSpc>
                        <a:spcAft>
                          <a:spcPts val="0"/>
                        </a:spcAft>
                      </a:pPr>
                      <a:r>
                        <a:rPr lang="ru-RU" sz="700">
                          <a:effectLst/>
                        </a:rPr>
                        <a:t>2-ой год</a:t>
                      </a:r>
                    </a:p>
                    <a:p>
                      <a:pPr algn="ctr">
                        <a:lnSpc>
                          <a:spcPct val="115000"/>
                        </a:lnSpc>
                        <a:spcAft>
                          <a:spcPts val="0"/>
                        </a:spcAft>
                      </a:pPr>
                      <a:r>
                        <a:rPr lang="ru-RU" sz="700">
                          <a:effectLst/>
                        </a:rPr>
                        <a:t>планового</a:t>
                      </a:r>
                    </a:p>
                    <a:p>
                      <a:pPr algn="ctr">
                        <a:lnSpc>
                          <a:spcPct val="115000"/>
                        </a:lnSpc>
                        <a:spcAft>
                          <a:spcPts val="0"/>
                        </a:spcAft>
                      </a:pPr>
                      <a:r>
                        <a:rPr lang="ru-RU" sz="700">
                          <a:effectLst/>
                        </a:rPr>
                        <a:t>периода</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на 20­­­_­_г.</a:t>
                      </a:r>
                    </a:p>
                    <a:p>
                      <a:pPr algn="ctr">
                        <a:lnSpc>
                          <a:spcPct val="115000"/>
                        </a:lnSpc>
                        <a:spcAft>
                          <a:spcPts val="0"/>
                        </a:spcAft>
                      </a:pPr>
                      <a:r>
                        <a:rPr lang="ru-RU" sz="700">
                          <a:effectLst/>
                        </a:rPr>
                        <a:t>очередной</a:t>
                      </a:r>
                    </a:p>
                    <a:p>
                      <a:pPr algn="ctr">
                        <a:lnSpc>
                          <a:spcPct val="115000"/>
                        </a:lnSpc>
                        <a:spcAft>
                          <a:spcPts val="0"/>
                        </a:spcAft>
                      </a:pPr>
                      <a:r>
                        <a:rPr lang="ru-RU" sz="700">
                          <a:effectLst/>
                        </a:rPr>
                        <a:t>финансовый</a:t>
                      </a:r>
                    </a:p>
                    <a:p>
                      <a:pPr algn="ctr">
                        <a:lnSpc>
                          <a:spcPct val="115000"/>
                        </a:lnSpc>
                        <a:spcAft>
                          <a:spcPts val="0"/>
                        </a:spcAft>
                      </a:pPr>
                      <a:r>
                        <a:rPr lang="ru-RU" sz="700">
                          <a:effectLst/>
                        </a:rPr>
                        <a:t>год</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на 20__г.</a:t>
                      </a:r>
                    </a:p>
                    <a:p>
                      <a:pPr algn="ctr">
                        <a:lnSpc>
                          <a:spcPct val="115000"/>
                        </a:lnSpc>
                        <a:spcAft>
                          <a:spcPts val="0"/>
                        </a:spcAft>
                      </a:pPr>
                      <a:r>
                        <a:rPr lang="ru-RU" sz="700">
                          <a:effectLst/>
                        </a:rPr>
                        <a:t>1-ый год</a:t>
                      </a:r>
                    </a:p>
                    <a:p>
                      <a:pPr algn="ctr">
                        <a:lnSpc>
                          <a:spcPct val="115000"/>
                        </a:lnSpc>
                        <a:spcAft>
                          <a:spcPts val="0"/>
                        </a:spcAft>
                      </a:pPr>
                      <a:r>
                        <a:rPr lang="ru-RU" sz="700">
                          <a:effectLst/>
                        </a:rPr>
                        <a:t>планового</a:t>
                      </a:r>
                    </a:p>
                    <a:p>
                      <a:pPr algn="ctr">
                        <a:lnSpc>
                          <a:spcPct val="115000"/>
                        </a:lnSpc>
                        <a:spcAft>
                          <a:spcPts val="0"/>
                        </a:spcAft>
                      </a:pPr>
                      <a:r>
                        <a:rPr lang="ru-RU" sz="700">
                          <a:effectLst/>
                        </a:rPr>
                        <a:t>периода</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на 20__г.</a:t>
                      </a:r>
                    </a:p>
                    <a:p>
                      <a:pPr algn="ctr">
                        <a:lnSpc>
                          <a:spcPct val="115000"/>
                        </a:lnSpc>
                        <a:spcAft>
                          <a:spcPts val="0"/>
                        </a:spcAft>
                      </a:pPr>
                      <a:r>
                        <a:rPr lang="ru-RU" sz="700">
                          <a:effectLst/>
                        </a:rPr>
                        <a:t>1-ый год</a:t>
                      </a:r>
                    </a:p>
                    <a:p>
                      <a:pPr algn="ctr">
                        <a:lnSpc>
                          <a:spcPct val="115000"/>
                        </a:lnSpc>
                        <a:spcAft>
                          <a:spcPts val="0"/>
                        </a:spcAft>
                      </a:pPr>
                      <a:r>
                        <a:rPr lang="ru-RU" sz="700">
                          <a:effectLst/>
                        </a:rPr>
                        <a:t>планового</a:t>
                      </a:r>
                    </a:p>
                    <a:p>
                      <a:pPr algn="ctr">
                        <a:lnSpc>
                          <a:spcPct val="115000"/>
                        </a:lnSpc>
                        <a:spcAft>
                          <a:spcPts val="0"/>
                        </a:spcAft>
                      </a:pPr>
                      <a:r>
                        <a:rPr lang="ru-RU" sz="700">
                          <a:effectLst/>
                        </a:rPr>
                        <a:t>периода</a:t>
                      </a:r>
                      <a:endParaRPr lang="ru-RU" sz="700">
                        <a:effectLst/>
                        <a:latin typeface="Calibri"/>
                        <a:ea typeface="Calibri"/>
                        <a:cs typeface="Times New Roman"/>
                      </a:endParaRPr>
                    </a:p>
                  </a:txBody>
                  <a:tcPr marL="46615" marR="46615" marT="0" marB="0"/>
                </a:tc>
              </a:tr>
              <a:tr h="154508">
                <a:tc>
                  <a:txBody>
                    <a:bodyPr/>
                    <a:lstStyle/>
                    <a:p>
                      <a:pPr algn="ctr">
                        <a:lnSpc>
                          <a:spcPct val="115000"/>
                        </a:lnSpc>
                        <a:spcAft>
                          <a:spcPts val="0"/>
                        </a:spcAft>
                      </a:pPr>
                      <a:r>
                        <a:rPr lang="ru-RU" sz="700">
                          <a:effectLst/>
                        </a:rPr>
                        <a:t>1</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2</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3</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4</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5</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6</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7</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8</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9</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10</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11</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12</a:t>
                      </a:r>
                      <a:endParaRPr lang="ru-RU" sz="700">
                        <a:effectLst/>
                        <a:latin typeface="Calibri"/>
                        <a:ea typeface="Calibri"/>
                        <a:cs typeface="Times New Roman"/>
                      </a:endParaRPr>
                    </a:p>
                  </a:txBody>
                  <a:tcPr marL="46615" marR="46615" marT="0" marB="0"/>
                </a:tc>
              </a:tr>
              <a:tr h="772542">
                <a:tc>
                  <a:txBody>
                    <a:bodyPr/>
                    <a:lstStyle/>
                    <a:p>
                      <a:pPr>
                        <a:lnSpc>
                          <a:spcPct val="115000"/>
                        </a:lnSpc>
                        <a:spcAft>
                          <a:spcPts val="0"/>
                        </a:spcAft>
                      </a:pPr>
                      <a:r>
                        <a:rPr lang="ru-RU" sz="700">
                          <a:effectLst/>
                        </a:rPr>
                        <a:t>Выплаты по расходам на закупку товаров, работ, услуг всего:</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0001</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х</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r>
              <a:tr h="1390575">
                <a:tc>
                  <a:txBody>
                    <a:bodyPr/>
                    <a:lstStyle/>
                    <a:p>
                      <a:pPr>
                        <a:lnSpc>
                          <a:spcPct val="115000"/>
                        </a:lnSpc>
                        <a:spcAft>
                          <a:spcPts val="0"/>
                        </a:spcAft>
                      </a:pPr>
                      <a:r>
                        <a:rPr lang="ru-RU" sz="700">
                          <a:effectLst/>
                        </a:rPr>
                        <a:t>в том числе:</a:t>
                      </a:r>
                    </a:p>
                    <a:p>
                      <a:pPr marL="111760">
                        <a:lnSpc>
                          <a:spcPct val="115000"/>
                        </a:lnSpc>
                        <a:spcAft>
                          <a:spcPts val="0"/>
                        </a:spcAft>
                      </a:pPr>
                      <a:r>
                        <a:rPr lang="ru-RU" sz="700">
                          <a:effectLst/>
                        </a:rPr>
                        <a:t>на оплату контрактов (договоров), заключенных до начала очередного финансового года:</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1001</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х</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r>
              <a:tr h="154508">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r>
              <a:tr h="858631">
                <a:tc>
                  <a:txBody>
                    <a:bodyPr/>
                    <a:lstStyle/>
                    <a:p>
                      <a:pPr marL="111760">
                        <a:lnSpc>
                          <a:spcPct val="115000"/>
                        </a:lnSpc>
                        <a:spcAft>
                          <a:spcPts val="0"/>
                        </a:spcAft>
                      </a:pPr>
                      <a:r>
                        <a:rPr lang="ru-RU" sz="700">
                          <a:effectLst/>
                        </a:rPr>
                        <a:t>на закупку товаров работ, услуг по году начала закупки:</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 </a:t>
                      </a:r>
                    </a:p>
                    <a:p>
                      <a:pPr algn="ctr">
                        <a:lnSpc>
                          <a:spcPct val="115000"/>
                        </a:lnSpc>
                        <a:spcAft>
                          <a:spcPts val="0"/>
                        </a:spcAft>
                      </a:pPr>
                      <a:r>
                        <a:rPr lang="ru-RU" sz="700">
                          <a:effectLst/>
                        </a:rPr>
                        <a:t>2001</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r>
              <a:tr h="154508">
                <a:tc>
                  <a:txBody>
                    <a:bodyPr/>
                    <a:lstStyle/>
                    <a:p>
                      <a:pPr marL="111760">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a:effectLst/>
                        </a:rPr>
                        <a:t> </a:t>
                      </a:r>
                      <a:endParaRPr lang="ru-RU" sz="700">
                        <a:effectLst/>
                        <a:latin typeface="Calibri"/>
                        <a:ea typeface="Calibri"/>
                        <a:cs typeface="Times New Roman"/>
                      </a:endParaRPr>
                    </a:p>
                  </a:txBody>
                  <a:tcPr marL="46615" marR="46615" marT="0" marB="0"/>
                </a:tc>
                <a:tc>
                  <a:txBody>
                    <a:bodyPr/>
                    <a:lstStyle/>
                    <a:p>
                      <a:pPr algn="ctr">
                        <a:lnSpc>
                          <a:spcPct val="115000"/>
                        </a:lnSpc>
                        <a:spcAft>
                          <a:spcPts val="0"/>
                        </a:spcAft>
                      </a:pPr>
                      <a:r>
                        <a:rPr lang="ru-RU" sz="700" dirty="0">
                          <a:effectLst/>
                        </a:rPr>
                        <a:t> </a:t>
                      </a:r>
                      <a:endParaRPr lang="ru-RU" sz="700" dirty="0">
                        <a:effectLst/>
                        <a:latin typeface="Calibri"/>
                        <a:ea typeface="Calibri"/>
                        <a:cs typeface="Times New Roman"/>
                      </a:endParaRPr>
                    </a:p>
                  </a:txBody>
                  <a:tcPr marL="46615" marR="46615" marT="0" marB="0"/>
                </a:tc>
              </a:tr>
            </a:tbl>
          </a:graphicData>
        </a:graphic>
      </p:graphicFrame>
      <p:sp>
        <p:nvSpPr>
          <p:cNvPr id="4" name="Rectangle 1"/>
          <p:cNvSpPr>
            <a:spLocks noChangeArrowheads="1"/>
          </p:cNvSpPr>
          <p:nvPr/>
        </p:nvSpPr>
        <p:spPr bwMode="auto">
          <a:xfrm>
            <a:off x="148856" y="91233"/>
            <a:ext cx="9548038"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Таблица 2.1</a:t>
            </a: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300" b="1" i="0" u="none" strike="noStrike" cap="none" normalizeH="0" baseline="0" dirty="0" smtClean="0">
                <a:ln>
                  <a:noFill/>
                </a:ln>
                <a:solidFill>
                  <a:schemeClr val="tx1"/>
                </a:solidFill>
                <a:effectLst/>
                <a:latin typeface="+mn-lt"/>
                <a:ea typeface="Calibri" pitchFamily="34" charset="0"/>
                <a:cs typeface="Times New Roman" pitchFamily="18" charset="0"/>
              </a:rPr>
              <a:t>Показатели выплат по расходам на закупку товаров, работ, услуг учреждения (подразделения) на    </a:t>
            </a:r>
            <a:r>
              <a:rPr kumimoji="0" lang="ru-RU" altLang="ru-RU" sz="1300" b="1" i="0" u="sng"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ru-RU" altLang="ru-RU" sz="1300" b="1" i="0" u="none" strike="noStrike" cap="none" normalizeH="0" baseline="0" dirty="0" smtClean="0">
                <a:ln>
                  <a:noFill/>
                </a:ln>
                <a:solidFill>
                  <a:schemeClr val="tx1"/>
                </a:solidFill>
                <a:effectLst/>
                <a:latin typeface="+mn-lt"/>
                <a:ea typeface="Calibri" pitchFamily="34" charset="0"/>
                <a:cs typeface="Times New Roman" pitchFamily="18" charset="0"/>
              </a:rPr>
              <a:t>20 __ г.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300" b="1" i="0" u="none" strike="noStrike" cap="none" normalizeH="0" baseline="0" dirty="0" smtClean="0">
                <a:ln>
                  <a:noFill/>
                </a:ln>
                <a:solidFill>
                  <a:schemeClr val="tx1"/>
                </a:solidFill>
                <a:effectLst/>
                <a:latin typeface="+mn-lt"/>
                <a:ea typeface="Calibri" pitchFamily="34" charset="0"/>
                <a:cs typeface="Times New Roman" pitchFamily="18" charset="0"/>
              </a:rPr>
              <a:t>(очередной финансовый год, 1-го года планового периода, 2-го года планового периода)</a:t>
            </a:r>
            <a:endParaRPr kumimoji="0" lang="ru-RU" altLang="ru-RU" sz="1300" b="1"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300" b="1" i="0" u="none" strike="noStrike" cap="none" normalizeH="0" baseline="0" dirty="0" smtClean="0">
              <a:ln>
                <a:noFill/>
              </a:ln>
              <a:solidFill>
                <a:schemeClr val="tx1"/>
              </a:solidFill>
              <a:effectLst/>
              <a:latin typeface="+mn-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4393">
            <a:off x="8057674" y="258522"/>
            <a:ext cx="7127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537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69038A1-B3AF-4372-9F44-34E9C1BE0297}" type="slidenum">
              <a:rPr lang="ru-RU" smtClean="0"/>
              <a:pPr>
                <a:defRPr/>
              </a:pPr>
              <a:t>25</a:t>
            </a:fld>
            <a:endParaRPr lang="ru-RU" dirty="0"/>
          </a:p>
        </p:txBody>
      </p:sp>
      <p:sp>
        <p:nvSpPr>
          <p:cNvPr id="6" name="Rectangle 1"/>
          <p:cNvSpPr>
            <a:spLocks noChangeArrowheads="1"/>
          </p:cNvSpPr>
          <p:nvPr/>
        </p:nvSpPr>
        <p:spPr bwMode="auto">
          <a:xfrm>
            <a:off x="233916" y="-720201"/>
            <a:ext cx="9016409" cy="243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90288" rIns="880785" bIns="450708" numCol="1" anchor="ctr" anchorCtr="0" compatLnSpc="1">
            <a:prstTxWarp prst="textNoShape">
              <a:avLst/>
            </a:prstTxWarp>
            <a:spAutoFit/>
          </a:bodyPr>
          <a:lstStyle>
            <a:lvl1pPr indent="317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449263" algn="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Таблица 3</a:t>
            </a: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mn-lt"/>
                <a:ea typeface="Calibri" pitchFamily="34" charset="0"/>
                <a:cs typeface="Times New Roman" pitchFamily="18" charset="0"/>
              </a:rPr>
              <a:t>Сведения о средствах, поступающих во временное распоряжение учреждения (подразделения)</a:t>
            </a:r>
            <a:endParaRPr kumimoji="0" lang="ru-RU" altLang="ru-RU" sz="1400" b="1" i="0" u="none" strike="noStrike" cap="none" normalizeH="0" baseline="0" dirty="0" smtClean="0">
              <a:ln>
                <a:noFill/>
              </a:ln>
              <a:solidFill>
                <a:schemeClr val="tx1"/>
              </a:solidFill>
              <a:effectLst/>
              <a:latin typeface="+mn-lt"/>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mn-lt"/>
                <a:ea typeface="Calibri" pitchFamily="34" charset="0"/>
                <a:cs typeface="Times New Roman" pitchFamily="18" charset="0"/>
              </a:rPr>
              <a:t>на </a:t>
            </a:r>
            <a:r>
              <a:rPr kumimoji="0" lang="ru-RU" altLang="ru-RU" sz="1400" b="1" i="0" u="none" strike="noStrike" cap="none" normalizeH="0" baseline="0" dirty="0" smtClean="0">
                <a:ln>
                  <a:noFill/>
                </a:ln>
                <a:solidFill>
                  <a:srgbClr val="FF0000"/>
                </a:solidFill>
                <a:effectLst/>
                <a:latin typeface="+mn-lt"/>
                <a:ea typeface="Calibri" pitchFamily="34" charset="0"/>
                <a:cs typeface="Times New Roman" pitchFamily="18" charset="0"/>
              </a:rPr>
              <a:t> </a:t>
            </a:r>
            <a:r>
              <a:rPr kumimoji="0" lang="ru-RU" altLang="ru-RU" sz="1400" b="1" i="0" u="sng"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ru-RU" altLang="ru-RU" sz="1400" b="1" i="0" u="none" strike="noStrike" cap="none" normalizeH="0" baseline="0" dirty="0" smtClean="0">
                <a:ln>
                  <a:noFill/>
                </a:ln>
                <a:solidFill>
                  <a:schemeClr val="tx1"/>
                </a:solidFill>
                <a:effectLst/>
                <a:latin typeface="+mn-lt"/>
                <a:ea typeface="Calibri" pitchFamily="34" charset="0"/>
                <a:cs typeface="Times New Roman" pitchFamily="18" charset="0"/>
              </a:rPr>
              <a:t>  20 __ г. (очередной финансовый</a:t>
            </a:r>
            <a:r>
              <a:rPr kumimoji="0" lang="ru-RU" altLang="ru-RU" sz="1400" b="1" i="0" u="none" strike="noStrike" cap="none" normalizeH="0" dirty="0" smtClean="0">
                <a:ln>
                  <a:noFill/>
                </a:ln>
                <a:solidFill>
                  <a:schemeClr val="tx1"/>
                </a:solidFill>
                <a:effectLst/>
                <a:latin typeface="+mn-lt"/>
                <a:ea typeface="Calibri" pitchFamily="34" charset="0"/>
                <a:cs typeface="Times New Roman" pitchFamily="18" charset="0"/>
              </a:rPr>
              <a:t> </a:t>
            </a:r>
            <a:r>
              <a:rPr kumimoji="0" lang="ru-RU" altLang="ru-RU" sz="1400" b="1" i="0" u="none" strike="noStrike" cap="none" normalizeH="0" baseline="0" dirty="0" smtClean="0">
                <a:ln>
                  <a:noFill/>
                </a:ln>
                <a:solidFill>
                  <a:schemeClr val="tx1"/>
                </a:solidFill>
                <a:effectLst/>
                <a:latin typeface="+mn-lt"/>
                <a:ea typeface="Calibri" pitchFamily="34" charset="0"/>
                <a:cs typeface="Times New Roman" pitchFamily="18" charset="0"/>
              </a:rPr>
              <a:t>год)</a:t>
            </a:r>
            <a:endParaRPr kumimoji="0" lang="ru-RU" altLang="ru-RU" sz="1400" b="1" i="0" u="none" strike="noStrike" cap="none" normalizeH="0" baseline="0" dirty="0" smtClean="0">
              <a:ln>
                <a:noFill/>
              </a:ln>
              <a:solidFill>
                <a:schemeClr val="tx1"/>
              </a:solidFill>
              <a:effectLst/>
              <a:latin typeface="+mn-lt"/>
            </a:endParaRPr>
          </a:p>
        </p:txBody>
      </p:sp>
      <p:sp>
        <p:nvSpPr>
          <p:cNvPr id="7" name="Rectangle 2"/>
          <p:cNvSpPr>
            <a:spLocks noChangeArrowheads="1"/>
          </p:cNvSpPr>
          <p:nvPr/>
        </p:nvSpPr>
        <p:spPr bwMode="auto">
          <a:xfrm>
            <a:off x="435833" y="3571843"/>
            <a:ext cx="91974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17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3175" algn="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Таблица 4</a:t>
            </a: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3175" algn="ctr"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altLang="ru-RU" sz="11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altLang="ru-RU"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alt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Справочная информация</a:t>
            </a:r>
            <a:endParaRPr kumimoji="0" lang="ru-RU" altLang="ru-RU" sz="1400" b="1" i="0" u="none" strike="noStrike" cap="none" normalizeH="0" baseline="0" dirty="0" smtClean="0">
              <a:ln>
                <a:noFill/>
              </a:ln>
              <a:solidFill>
                <a:schemeClr val="tx1"/>
              </a:solidFill>
              <a:effectLs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400482766"/>
              </p:ext>
            </p:extLst>
          </p:nvPr>
        </p:nvGraphicFramePr>
        <p:xfrm>
          <a:off x="435833" y="4210616"/>
          <a:ext cx="9036390" cy="2328892"/>
        </p:xfrm>
        <a:graphic>
          <a:graphicData uri="http://schemas.openxmlformats.org/drawingml/2006/table">
            <a:tbl>
              <a:tblPr firstRow="1" firstCol="1" bandRow="1">
                <a:tableStyleId>{5C22544A-7EE6-4342-B048-85BDC9FD1C3A}</a:tableStyleId>
              </a:tblPr>
              <a:tblGrid>
                <a:gridCol w="3939326"/>
                <a:gridCol w="2477789"/>
                <a:gridCol w="2619275"/>
              </a:tblGrid>
              <a:tr h="384109">
                <a:tc>
                  <a:txBody>
                    <a:bodyPr/>
                    <a:lstStyle/>
                    <a:p>
                      <a:pPr indent="4338320" algn="ctr">
                        <a:lnSpc>
                          <a:spcPct val="115000"/>
                        </a:lnSpc>
                        <a:spcAft>
                          <a:spcPts val="0"/>
                        </a:spcAft>
                      </a:pPr>
                      <a:r>
                        <a:rPr lang="ru-RU" sz="1100" dirty="0" err="1" smtClean="0">
                          <a:effectLst/>
                        </a:rPr>
                        <a:t>ННаименование</a:t>
                      </a:r>
                      <a:r>
                        <a:rPr lang="ru-RU" sz="1100" dirty="0" smtClean="0">
                          <a:effectLst/>
                        </a:rPr>
                        <a:t> </a:t>
                      </a:r>
                      <a:r>
                        <a:rPr lang="ru-RU" sz="1100" dirty="0">
                          <a:effectLst/>
                        </a:rPr>
                        <a:t>показателя</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dirty="0">
                          <a:effectLst/>
                        </a:rPr>
                        <a:t>Код строки</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a:effectLst/>
                        </a:rPr>
                        <a:t>Сумма (тыс.руб)</a:t>
                      </a:r>
                      <a:endParaRPr lang="ru-RU" sz="1100">
                        <a:effectLst/>
                        <a:latin typeface="Calibri"/>
                        <a:ea typeface="Calibri"/>
                        <a:cs typeface="Times New Roman"/>
                      </a:endParaRPr>
                    </a:p>
                  </a:txBody>
                  <a:tcPr marL="68580" marR="68580" marT="0" marB="0"/>
                </a:tc>
              </a:tr>
              <a:tr h="185683">
                <a:tc>
                  <a:txBody>
                    <a:bodyPr/>
                    <a:lstStyle/>
                    <a:p>
                      <a:pPr indent="4338320" algn="ctr">
                        <a:lnSpc>
                          <a:spcPct val="115000"/>
                        </a:lnSpc>
                        <a:spcAft>
                          <a:spcPts val="0"/>
                        </a:spcAft>
                      </a:pPr>
                      <a:r>
                        <a:rPr lang="ru-RU" sz="1100">
                          <a:effectLst/>
                        </a:rPr>
                        <a:t>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a:effectLst/>
                        </a:rPr>
                        <a:t>2</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a:effectLst/>
                        </a:rPr>
                        <a:t>3</a:t>
                      </a:r>
                      <a:endParaRPr lang="ru-RU" sz="1100">
                        <a:effectLst/>
                        <a:latin typeface="Calibri"/>
                        <a:ea typeface="Calibri"/>
                        <a:cs typeface="Times New Roman"/>
                      </a:endParaRPr>
                    </a:p>
                  </a:txBody>
                  <a:tcPr marL="68580" marR="68580" marT="0" marB="0"/>
                </a:tc>
              </a:tr>
              <a:tr h="384109">
                <a:tc>
                  <a:txBody>
                    <a:bodyPr/>
                    <a:lstStyle/>
                    <a:p>
                      <a:pPr indent="3870960">
                        <a:lnSpc>
                          <a:spcPct val="115000"/>
                        </a:lnSpc>
                        <a:spcAft>
                          <a:spcPts val="0"/>
                        </a:spcAft>
                      </a:pPr>
                      <a:r>
                        <a:rPr lang="ru-RU" sz="1100">
                          <a:effectLst/>
                        </a:rPr>
                        <a:t>  Объем публичных обязательств, всего</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a:effectLst/>
                        </a:rPr>
                        <a:t>010</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ru-RU" sz="1100">
                          <a:effectLst/>
                        </a:rPr>
                        <a:t> </a:t>
                      </a:r>
                      <a:endParaRPr lang="ru-RU" sz="1100">
                        <a:effectLst/>
                        <a:latin typeface="Calibri"/>
                        <a:ea typeface="Calibri"/>
                        <a:cs typeface="Times New Roman"/>
                      </a:endParaRPr>
                    </a:p>
                  </a:txBody>
                  <a:tcPr marL="68580" marR="68580" marT="0" marB="0"/>
                </a:tc>
              </a:tr>
              <a:tr h="979390">
                <a:tc>
                  <a:txBody>
                    <a:bodyPr/>
                    <a:lstStyle/>
                    <a:p>
                      <a:pPr>
                        <a:lnSpc>
                          <a:spcPct val="115000"/>
                        </a:lnSpc>
                        <a:spcAft>
                          <a:spcPts val="0"/>
                        </a:spcAft>
                      </a:pPr>
                      <a:r>
                        <a:rPr lang="ru-RU" sz="1100">
                          <a:effectLst/>
                        </a:rPr>
                        <a:t>Объем бюджетных инвестиций (в части переданных полномочий государственного (муниципального) заказчика в соответствии с Бюджетным кодексом Российской Федерации), всего</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a:effectLst/>
                        </a:rPr>
                        <a:t> </a:t>
                      </a:r>
                    </a:p>
                    <a:p>
                      <a:pPr algn="ctr">
                        <a:lnSpc>
                          <a:spcPct val="115000"/>
                        </a:lnSpc>
                        <a:spcAft>
                          <a:spcPts val="0"/>
                        </a:spcAft>
                      </a:pPr>
                      <a:r>
                        <a:rPr lang="ru-RU" sz="1100">
                          <a:effectLst/>
                        </a:rPr>
                        <a:t> </a:t>
                      </a:r>
                    </a:p>
                    <a:p>
                      <a:pPr algn="ctr">
                        <a:lnSpc>
                          <a:spcPct val="115000"/>
                        </a:lnSpc>
                        <a:spcAft>
                          <a:spcPts val="0"/>
                        </a:spcAft>
                      </a:pPr>
                      <a:r>
                        <a:rPr lang="ru-RU" sz="1100">
                          <a:effectLst/>
                        </a:rPr>
                        <a:t> </a:t>
                      </a:r>
                    </a:p>
                    <a:p>
                      <a:pPr algn="ctr">
                        <a:lnSpc>
                          <a:spcPct val="115000"/>
                        </a:lnSpc>
                        <a:spcAft>
                          <a:spcPts val="0"/>
                        </a:spcAft>
                      </a:pPr>
                      <a:r>
                        <a:rPr lang="ru-RU" sz="1100">
                          <a:effectLst/>
                        </a:rPr>
                        <a:t>020</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ru-RU" sz="1100" dirty="0">
                          <a:effectLst/>
                        </a:rPr>
                        <a:t> </a:t>
                      </a:r>
                      <a:endParaRPr lang="ru-RU" sz="1100" dirty="0">
                        <a:effectLst/>
                        <a:latin typeface="Calibri"/>
                        <a:ea typeface="Calibri"/>
                        <a:cs typeface="Times New Roman"/>
                      </a:endParaRPr>
                    </a:p>
                  </a:txBody>
                  <a:tcPr marL="68580" marR="68580" marT="0" marB="0"/>
                </a:tc>
              </a:tr>
              <a:tr h="384109">
                <a:tc>
                  <a:txBody>
                    <a:bodyPr/>
                    <a:lstStyle/>
                    <a:p>
                      <a:pPr>
                        <a:lnSpc>
                          <a:spcPct val="115000"/>
                        </a:lnSpc>
                        <a:spcAft>
                          <a:spcPts val="0"/>
                        </a:spcAft>
                      </a:pPr>
                      <a:r>
                        <a:rPr lang="ru-RU" sz="1100" dirty="0">
                          <a:effectLst/>
                        </a:rPr>
                        <a:t>Объем средств, поступивших во временное распоряжение, всего</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a:effectLst/>
                        </a:rPr>
                        <a:t> </a:t>
                      </a:r>
                    </a:p>
                    <a:p>
                      <a:pPr algn="ctr">
                        <a:lnSpc>
                          <a:spcPct val="115000"/>
                        </a:lnSpc>
                        <a:spcAft>
                          <a:spcPts val="0"/>
                        </a:spcAft>
                      </a:pPr>
                      <a:r>
                        <a:rPr lang="ru-RU" sz="1100">
                          <a:effectLst/>
                        </a:rPr>
                        <a:t>030</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ru-RU" sz="1100" dirty="0">
                          <a:effectLst/>
                        </a:rPr>
                        <a:t> </a:t>
                      </a:r>
                      <a:endParaRPr lang="ru-RU" sz="1100" dirty="0">
                        <a:effectLst/>
                        <a:latin typeface="Calibri"/>
                        <a:ea typeface="Calibri"/>
                        <a:cs typeface="Times New Roman"/>
                      </a:endParaRPr>
                    </a:p>
                  </a:txBody>
                  <a:tcPr marL="68580" marR="68580" marT="0" marB="0"/>
                </a:tc>
              </a:tr>
            </a:tbl>
          </a:graphicData>
        </a:graphic>
      </p:graphicFrame>
      <p:sp>
        <p:nvSpPr>
          <p:cNvPr id="8" name="Rectangle 1"/>
          <p:cNvSpPr>
            <a:spLocks noChangeArrowheads="1"/>
          </p:cNvSpPr>
          <p:nvPr/>
        </p:nvSpPr>
        <p:spPr bwMode="auto">
          <a:xfrm>
            <a:off x="958850" y="3351213"/>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788130123"/>
              </p:ext>
            </p:extLst>
          </p:nvPr>
        </p:nvGraphicFramePr>
        <p:xfrm>
          <a:off x="456948" y="1446149"/>
          <a:ext cx="9027293" cy="1735074"/>
        </p:xfrm>
        <a:graphic>
          <a:graphicData uri="http://schemas.openxmlformats.org/drawingml/2006/table">
            <a:tbl>
              <a:tblPr firstRow="1" firstCol="1" bandRow="1">
                <a:tableStyleId>{5C22544A-7EE6-4342-B048-85BDC9FD1C3A}</a:tableStyleId>
              </a:tblPr>
              <a:tblGrid>
                <a:gridCol w="4429384"/>
                <a:gridCol w="1519529"/>
                <a:gridCol w="3078380"/>
              </a:tblGrid>
              <a:tr h="376410">
                <a:tc>
                  <a:txBody>
                    <a:bodyPr/>
                    <a:lstStyle/>
                    <a:p>
                      <a:pPr algn="ctr">
                        <a:lnSpc>
                          <a:spcPct val="115000"/>
                        </a:lnSpc>
                        <a:spcAft>
                          <a:spcPts val="0"/>
                        </a:spcAft>
                      </a:pPr>
                      <a:r>
                        <a:rPr lang="ru-RU" sz="1100" dirty="0">
                          <a:effectLst/>
                        </a:rPr>
                        <a:t>    Наименование показателя</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dirty="0">
                          <a:effectLst/>
                        </a:rPr>
                        <a:t>Код строки</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a:effectLst/>
                        </a:rPr>
                        <a:t>Сумма (руб, с точностью до двух знаков после запятой – 0,00)</a:t>
                      </a:r>
                      <a:endParaRPr lang="ru-RU" sz="1100">
                        <a:effectLst/>
                        <a:latin typeface="Calibri"/>
                        <a:ea typeface="Calibri"/>
                        <a:cs typeface="Times New Roman"/>
                      </a:endParaRPr>
                    </a:p>
                  </a:txBody>
                  <a:tcPr marL="68580" marR="68580" marT="0" marB="0"/>
                </a:tc>
              </a:tr>
              <a:tr h="181961">
                <a:tc>
                  <a:txBody>
                    <a:bodyPr/>
                    <a:lstStyle/>
                    <a:p>
                      <a:pPr algn="ctr">
                        <a:lnSpc>
                          <a:spcPct val="115000"/>
                        </a:lnSpc>
                        <a:spcAft>
                          <a:spcPts val="0"/>
                        </a:spcAft>
                      </a:pPr>
                      <a:r>
                        <a:rPr lang="ru-RU" sz="1100">
                          <a:effectLst/>
                        </a:rPr>
                        <a:t>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a:effectLst/>
                        </a:rPr>
                        <a:t>2</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a:effectLst/>
                        </a:rPr>
                        <a:t>3</a:t>
                      </a:r>
                      <a:endParaRPr lang="ru-RU" sz="1100">
                        <a:effectLst/>
                        <a:latin typeface="Calibri"/>
                        <a:ea typeface="Calibri"/>
                        <a:cs typeface="Times New Roman"/>
                      </a:endParaRPr>
                    </a:p>
                  </a:txBody>
                  <a:tcPr marL="68580" marR="68580" marT="0" marB="0"/>
                </a:tc>
              </a:tr>
              <a:tr h="181961">
                <a:tc>
                  <a:txBody>
                    <a:bodyPr/>
                    <a:lstStyle/>
                    <a:p>
                      <a:pPr>
                        <a:lnSpc>
                          <a:spcPct val="115000"/>
                        </a:lnSpc>
                        <a:spcAft>
                          <a:spcPts val="0"/>
                        </a:spcAft>
                      </a:pPr>
                      <a:r>
                        <a:rPr lang="ru-RU" sz="1100">
                          <a:effectLst/>
                        </a:rPr>
                        <a:t>Остаток средств на начало года</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a:effectLst/>
                        </a:rPr>
                        <a:t>010</a:t>
                      </a:r>
                      <a:endParaRPr lang="ru-RU" sz="110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100" dirty="0">
                          <a:effectLst/>
                        </a:rPr>
                        <a:t> </a:t>
                      </a:r>
                      <a:endParaRPr lang="ru-RU" sz="1100" dirty="0">
                        <a:effectLst/>
                        <a:latin typeface="Calibri"/>
                        <a:ea typeface="Calibri"/>
                        <a:cs typeface="Times New Roman"/>
                      </a:endParaRPr>
                    </a:p>
                  </a:txBody>
                  <a:tcPr marL="68580" marR="68580" marT="0" marB="0"/>
                </a:tc>
              </a:tr>
              <a:tr h="181961">
                <a:tc>
                  <a:txBody>
                    <a:bodyPr/>
                    <a:lstStyle/>
                    <a:p>
                      <a:pPr>
                        <a:lnSpc>
                          <a:spcPct val="115000"/>
                        </a:lnSpc>
                        <a:spcAft>
                          <a:spcPts val="0"/>
                        </a:spcAft>
                      </a:pPr>
                      <a:r>
                        <a:rPr lang="ru-RU" sz="1100" dirty="0">
                          <a:effectLst/>
                        </a:rPr>
                        <a:t>Остаток средств на конец года</a:t>
                      </a:r>
                      <a:endParaRPr lang="ru-RU" sz="11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ru-RU" sz="1100">
                          <a:effectLst/>
                        </a:rPr>
                        <a:t>020</a:t>
                      </a:r>
                      <a:endParaRPr lang="ru-RU" sz="110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100">
                          <a:effectLst/>
                        </a:rPr>
                        <a:t> </a:t>
                      </a:r>
                      <a:endParaRPr lang="ru-RU" sz="1100">
                        <a:effectLst/>
                        <a:latin typeface="Calibri"/>
                        <a:ea typeface="Calibri"/>
                        <a:cs typeface="Times New Roman"/>
                      </a:endParaRPr>
                    </a:p>
                  </a:txBody>
                  <a:tcPr marL="68580" marR="68580" marT="0" marB="0"/>
                </a:tc>
              </a:tr>
              <a:tr h="181961">
                <a:tc>
                  <a:txBody>
                    <a:bodyPr/>
                    <a:lstStyle/>
                    <a:p>
                      <a:pPr>
                        <a:lnSpc>
                          <a:spcPct val="115000"/>
                        </a:lnSpc>
                        <a:spcAft>
                          <a:spcPts val="0"/>
                        </a:spcAft>
                      </a:pPr>
                      <a:r>
                        <a:rPr lang="ru-RU" sz="1100">
                          <a:effectLst/>
                        </a:rPr>
                        <a:t>Поступление</a:t>
                      </a:r>
                      <a:endParaRPr lang="ru-RU" sz="11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ru-RU" sz="1100">
                          <a:effectLst/>
                        </a:rPr>
                        <a:t>030</a:t>
                      </a:r>
                      <a:endParaRPr lang="ru-RU" sz="110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100">
                          <a:effectLst/>
                        </a:rPr>
                        <a:t> </a:t>
                      </a:r>
                      <a:endParaRPr lang="ru-RU" sz="1100">
                        <a:effectLst/>
                        <a:latin typeface="Calibri"/>
                        <a:ea typeface="Calibri"/>
                        <a:cs typeface="Times New Roman"/>
                      </a:endParaRPr>
                    </a:p>
                  </a:txBody>
                  <a:tcPr marL="68580" marR="68580" marT="0" marB="0"/>
                </a:tc>
              </a:tr>
              <a:tr h="181961">
                <a:tc>
                  <a:txBody>
                    <a:bodyPr/>
                    <a:lstStyle/>
                    <a:p>
                      <a:pPr>
                        <a:lnSpc>
                          <a:spcPct val="115000"/>
                        </a:lnSpc>
                        <a:spcAft>
                          <a:spcPts val="0"/>
                        </a:spcAft>
                      </a:pPr>
                      <a:r>
                        <a:rPr lang="ru-RU" sz="1100">
                          <a:effectLst/>
                        </a:rPr>
                        <a:t> </a:t>
                      </a:r>
                      <a:endParaRPr lang="ru-RU" sz="11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ru-RU" sz="1100">
                          <a:effectLst/>
                        </a:rPr>
                        <a:t> </a:t>
                      </a:r>
                      <a:endParaRPr lang="ru-RU" sz="110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100">
                          <a:effectLst/>
                        </a:rPr>
                        <a:t> </a:t>
                      </a:r>
                      <a:endParaRPr lang="ru-RU" sz="1100">
                        <a:effectLst/>
                        <a:latin typeface="Calibri"/>
                        <a:ea typeface="Calibri"/>
                        <a:cs typeface="Times New Roman"/>
                      </a:endParaRPr>
                    </a:p>
                  </a:txBody>
                  <a:tcPr marL="68580" marR="68580" marT="0" marB="0"/>
                </a:tc>
              </a:tr>
              <a:tr h="181961">
                <a:tc>
                  <a:txBody>
                    <a:bodyPr/>
                    <a:lstStyle/>
                    <a:p>
                      <a:pPr>
                        <a:lnSpc>
                          <a:spcPct val="115000"/>
                        </a:lnSpc>
                        <a:spcAft>
                          <a:spcPts val="0"/>
                        </a:spcAft>
                      </a:pPr>
                      <a:r>
                        <a:rPr lang="ru-RU" sz="1100">
                          <a:effectLst/>
                        </a:rPr>
                        <a:t>Выбытие</a:t>
                      </a:r>
                      <a:endParaRPr lang="ru-RU" sz="11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ru-RU" sz="1100">
                          <a:effectLst/>
                        </a:rPr>
                        <a:t>040</a:t>
                      </a:r>
                      <a:endParaRPr lang="ru-RU" sz="110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100">
                          <a:effectLst/>
                        </a:rPr>
                        <a:t> </a:t>
                      </a:r>
                      <a:endParaRPr lang="ru-RU" sz="1100">
                        <a:effectLst/>
                        <a:latin typeface="Calibri"/>
                        <a:ea typeface="Calibri"/>
                        <a:cs typeface="Times New Roman"/>
                      </a:endParaRPr>
                    </a:p>
                  </a:txBody>
                  <a:tcPr marL="68580" marR="68580" marT="0" marB="0"/>
                </a:tc>
              </a:tr>
              <a:tr h="181961">
                <a:tc>
                  <a:txBody>
                    <a:bodyPr/>
                    <a:lstStyle/>
                    <a:p>
                      <a:pPr>
                        <a:lnSpc>
                          <a:spcPct val="115000"/>
                        </a:lnSpc>
                        <a:spcAft>
                          <a:spcPts val="0"/>
                        </a:spcAft>
                      </a:pPr>
                      <a:r>
                        <a:rPr lang="ru-RU" sz="1100">
                          <a:effectLst/>
                        </a:rPr>
                        <a:t> </a:t>
                      </a:r>
                      <a:endParaRPr lang="ru-RU" sz="11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ru-RU" sz="1100">
                          <a:effectLst/>
                        </a:rPr>
                        <a:t> </a:t>
                      </a:r>
                      <a:endParaRPr lang="ru-RU" sz="110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100" dirty="0">
                          <a:effectLst/>
                        </a:rPr>
                        <a:t> </a:t>
                      </a:r>
                      <a:endParaRPr lang="ru-RU" sz="1100" dirty="0">
                        <a:effectLst/>
                        <a:latin typeface="Calibri"/>
                        <a:ea typeface="Calibri"/>
                        <a:cs typeface="Times New Roman"/>
                      </a:endParaRPr>
                    </a:p>
                  </a:txBody>
                  <a:tcPr marL="68580" marR="68580" marT="0" marB="0"/>
                </a:tc>
              </a:tr>
            </a:tbl>
          </a:graphicData>
        </a:graphic>
      </p:graphicFrame>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4393">
            <a:off x="8695628" y="404164"/>
            <a:ext cx="7127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4393">
            <a:off x="8164001" y="3533054"/>
            <a:ext cx="7127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371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1"/>
          <p:cNvSpPr>
            <a:spLocks noGrp="1"/>
          </p:cNvSpPr>
          <p:nvPr>
            <p:ph type="sldNum" sz="quarter" idx="11"/>
          </p:nvPr>
        </p:nvSpPr>
        <p:spPr>
          <a:xfrm>
            <a:off x="7696126" y="97281"/>
            <a:ext cx="825500" cy="366712"/>
          </a:xfrm>
        </p:spPr>
        <p:txBody>
          <a:bodyPr/>
          <a:lstStyle/>
          <a:p>
            <a:pPr>
              <a:defRPr/>
            </a:pPr>
            <a:fld id="{AF3417E0-D88E-41FA-96DB-420EFDC07C72}" type="slidenum">
              <a:rPr lang="ru-RU" sz="1600" smtClean="0">
                <a:solidFill>
                  <a:schemeClr val="bg1"/>
                </a:solidFill>
              </a:rPr>
              <a:pPr>
                <a:defRPr/>
              </a:pPr>
              <a:t>26</a:t>
            </a:fld>
            <a:endParaRPr lang="ru-RU" sz="1600" dirty="0">
              <a:solidFill>
                <a:schemeClr val="bg1"/>
              </a:solidFill>
            </a:endParaRPr>
          </a:p>
        </p:txBody>
      </p:sp>
      <p:pic>
        <p:nvPicPr>
          <p:cNvPr id="204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99" y="28575"/>
            <a:ext cx="9553575" cy="68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Прямая соединительная линия 8"/>
          <p:cNvCxnSpPr/>
          <p:nvPr/>
        </p:nvCxnSpPr>
        <p:spPr>
          <a:xfrm>
            <a:off x="2519916" y="4178596"/>
            <a:ext cx="457200" cy="8931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2519916" y="4178596"/>
            <a:ext cx="457200" cy="8931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Пятно 1 15"/>
          <p:cNvSpPr/>
          <p:nvPr/>
        </p:nvSpPr>
        <p:spPr>
          <a:xfrm>
            <a:off x="2115880" y="4763386"/>
            <a:ext cx="1297172" cy="903767"/>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1"/>
                </a:solidFill>
              </a:rPr>
              <a:t>Код по бюджетной классификации</a:t>
            </a:r>
            <a:endParaRPr lang="ru-RU" sz="700" b="1" dirty="0">
              <a:solidFill>
                <a:schemeClr val="tx1"/>
              </a:solidFill>
            </a:endParaRPr>
          </a:p>
        </p:txBody>
      </p:sp>
    </p:spTree>
    <p:extLst>
      <p:ext uri="{BB962C8B-B14F-4D97-AF65-F5344CB8AC3E}">
        <p14:creationId xmlns:p14="http://schemas.microsoft.com/office/powerpoint/2010/main" val="1850286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033" y="5553616"/>
            <a:ext cx="94244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205" y="4315016"/>
            <a:ext cx="100435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897046"/>
            <a:ext cx="1006079"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Прямоугольник 95"/>
          <p:cNvSpPr>
            <a:spLocks noChangeArrowheads="1"/>
          </p:cNvSpPr>
          <p:nvPr/>
        </p:nvSpPr>
        <p:spPr bwMode="auto">
          <a:xfrm>
            <a:off x="8961835" y="2982914"/>
            <a:ext cx="2407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ru-RU" altLang="ru-RU" sz="2000">
                <a:solidFill>
                  <a:srgbClr val="783A7A"/>
                </a:solidFill>
                <a:latin typeface="Cambria" pitchFamily="18" charset="0"/>
              </a:rPr>
              <a:t> </a:t>
            </a:r>
          </a:p>
          <a:p>
            <a:endParaRPr lang="ru-RU" altLang="ru-RU" sz="2000" b="1">
              <a:solidFill>
                <a:srgbClr val="783A7A"/>
              </a:solidFill>
            </a:endParaRPr>
          </a:p>
        </p:txBody>
      </p:sp>
      <p:sp>
        <p:nvSpPr>
          <p:cNvPr id="30" name="Скругленный прямоугольник 29"/>
          <p:cNvSpPr/>
          <p:nvPr/>
        </p:nvSpPr>
        <p:spPr>
          <a:xfrm>
            <a:off x="193992" y="2708919"/>
            <a:ext cx="4056449" cy="381474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buFont typeface="Georgia" pitchFamily="18" charset="0"/>
              <a:buNone/>
            </a:pPr>
            <a:r>
              <a:rPr lang="ru-RU" altLang="ru-RU" sz="2000" dirty="0"/>
              <a:t>В целях реализации норм </a:t>
            </a:r>
            <a:r>
              <a:rPr lang="ru-RU" altLang="ru-RU" sz="2000" b="1" dirty="0">
                <a:solidFill>
                  <a:srgbClr val="FF0000"/>
                </a:solidFill>
              </a:rPr>
              <a:t>статьи 69.2</a:t>
            </a:r>
            <a:r>
              <a:rPr lang="ru-RU" altLang="ru-RU" sz="2000" b="1" dirty="0"/>
              <a:t> </a:t>
            </a:r>
            <a:r>
              <a:rPr lang="ru-RU" altLang="ru-RU" sz="2000" dirty="0"/>
              <a:t>Бюджетного кодекса Российской Федерации </a:t>
            </a:r>
            <a:r>
              <a:rPr lang="ru-RU" altLang="ru-RU" sz="2000" dirty="0" smtClean="0"/>
              <a:t>принято:</a:t>
            </a:r>
          </a:p>
          <a:p>
            <a:pPr algn="l" eaLnBrk="1" hangingPunct="1">
              <a:buFont typeface="Georgia" pitchFamily="18" charset="0"/>
              <a:buNone/>
            </a:pPr>
            <a:r>
              <a:rPr lang="ru-RU" altLang="ru-RU" sz="2000" b="1" dirty="0" smtClean="0">
                <a:solidFill>
                  <a:srgbClr val="FF0000"/>
                </a:solidFill>
              </a:rPr>
              <a:t>постановление </a:t>
            </a:r>
            <a:r>
              <a:rPr lang="ru-RU" altLang="ru-RU" sz="2000" dirty="0"/>
              <a:t>Правительства Российской Федерации </a:t>
            </a:r>
            <a:endParaRPr lang="ru-RU" altLang="ru-RU" sz="2000" dirty="0" smtClean="0"/>
          </a:p>
          <a:p>
            <a:pPr algn="l" eaLnBrk="1" hangingPunct="1">
              <a:buFont typeface="Georgia" pitchFamily="18" charset="0"/>
              <a:buNone/>
            </a:pPr>
            <a:r>
              <a:rPr lang="ru-RU" altLang="ru-RU" sz="2000" b="1" dirty="0" smtClean="0">
                <a:solidFill>
                  <a:srgbClr val="FF0000"/>
                </a:solidFill>
              </a:rPr>
              <a:t>от 26.02.2014 № </a:t>
            </a:r>
            <a:r>
              <a:rPr lang="ru-RU" altLang="ru-RU" sz="2000" b="1" dirty="0">
                <a:solidFill>
                  <a:srgbClr val="FF0000"/>
                </a:solidFill>
              </a:rPr>
              <a:t>151, </a:t>
            </a:r>
            <a:r>
              <a:rPr lang="ru-RU" altLang="ru-RU" sz="2000" dirty="0"/>
              <a:t>утвердившее:</a:t>
            </a:r>
          </a:p>
        </p:txBody>
      </p:sp>
      <p:sp>
        <p:nvSpPr>
          <p:cNvPr id="34" name="Скругленный прямоугольник 33"/>
          <p:cNvSpPr/>
          <p:nvPr/>
        </p:nvSpPr>
        <p:spPr>
          <a:xfrm>
            <a:off x="4747765" y="2708920"/>
            <a:ext cx="4794696" cy="925531"/>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l" eaLnBrk="1" hangingPunct="1"/>
            <a:r>
              <a:rPr lang="ru-RU" altLang="ru-RU" sz="1400" b="1" dirty="0">
                <a:solidFill>
                  <a:srgbClr val="FF0000"/>
                </a:solidFill>
              </a:rPr>
              <a:t>Правила</a:t>
            </a:r>
            <a:r>
              <a:rPr lang="ru-RU" altLang="ru-RU" sz="1400" dirty="0"/>
              <a:t> формирования и ведения базовых (отраслевых) перечней  государственных (муниципальных) услуг и работ </a:t>
            </a:r>
          </a:p>
        </p:txBody>
      </p:sp>
      <p:sp>
        <p:nvSpPr>
          <p:cNvPr id="38" name="Скругленный прямоугольник 37"/>
          <p:cNvSpPr/>
          <p:nvPr/>
        </p:nvSpPr>
        <p:spPr>
          <a:xfrm>
            <a:off x="4747773" y="3819487"/>
            <a:ext cx="4794696" cy="1265696"/>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l">
              <a:defRPr/>
            </a:pPr>
            <a:r>
              <a:rPr lang="ru-RU" altLang="ru-RU" sz="1400" b="1" dirty="0">
                <a:solidFill>
                  <a:srgbClr val="FF0000"/>
                </a:solidFill>
              </a:rPr>
              <a:t>Правила</a:t>
            </a:r>
            <a:r>
              <a:rPr lang="ru-RU" altLang="ru-RU" sz="1400" dirty="0"/>
              <a:t> формирования, ведения и утверждения ведомственных перечней  государственных (муниципальных) услуг и работ, оказываемых и выполняемых федеральными государственными </a:t>
            </a:r>
            <a:r>
              <a:rPr lang="ru-RU" altLang="ru-RU" sz="1400" dirty="0" smtClean="0"/>
              <a:t>учреждениями</a:t>
            </a:r>
            <a:endParaRPr lang="ru-RU" altLang="ru-RU" sz="1400" dirty="0"/>
          </a:p>
        </p:txBody>
      </p:sp>
      <p:sp>
        <p:nvSpPr>
          <p:cNvPr id="41" name="Скругленный прямоугольник 40"/>
          <p:cNvSpPr/>
          <p:nvPr/>
        </p:nvSpPr>
        <p:spPr>
          <a:xfrm>
            <a:off x="4747773" y="5229200"/>
            <a:ext cx="4794691" cy="146391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l" eaLnBrk="1" hangingPunct="1"/>
            <a:r>
              <a:rPr lang="ru-RU" altLang="ru-RU" sz="1400" b="1" dirty="0">
                <a:solidFill>
                  <a:srgbClr val="FF0000"/>
                </a:solidFill>
              </a:rPr>
              <a:t>Общие требования </a:t>
            </a:r>
            <a:r>
              <a:rPr lang="ru-RU" altLang="ru-RU" sz="1400" dirty="0"/>
              <a:t>к формированию, ведению и утверждению ведомственных перечней государственных (муниципальных) услуг и работ, оказываемых и выполняемых государственными учреждениями субъектов Российской Федерации (муниципальными учреждениями</a:t>
            </a:r>
            <a:r>
              <a:rPr lang="ru-RU" altLang="ru-RU" sz="1400" dirty="0" smtClean="0"/>
              <a:t>)</a:t>
            </a:r>
            <a:endParaRPr lang="ru-RU" altLang="ru-RU" sz="1400" dirty="0"/>
          </a:p>
        </p:txBody>
      </p:sp>
      <p:sp>
        <p:nvSpPr>
          <p:cNvPr id="16" name="Rectangle 2"/>
          <p:cNvSpPr>
            <a:spLocks noGrp="1" noChangeArrowheads="1"/>
          </p:cNvSpPr>
          <p:nvPr>
            <p:ph type="title"/>
          </p:nvPr>
        </p:nvSpPr>
        <p:spPr>
          <a:solidFill>
            <a:schemeClr val="accent2"/>
          </a:solidFill>
        </p:spPr>
        <p:txBody>
          <a:bodyPr>
            <a:noAutofit/>
          </a:bodyPr>
          <a:lstStyle/>
          <a:p>
            <a:pPr algn="ctr" eaLnBrk="1" fontAlgn="auto" hangingPunct="1">
              <a:spcAft>
                <a:spcPts val="0"/>
              </a:spcAft>
              <a:defRPr/>
            </a:pPr>
            <a:r>
              <a:rPr lang="ru-RU" altLang="ru-RU" sz="1600" b="1" dirty="0" smtClean="0">
                <a:solidFill>
                  <a:schemeClr val="bg1"/>
                </a:solidFill>
              </a:rPr>
              <a:t>Создание нормативной правовой базы для формирования  </a:t>
            </a:r>
            <a:r>
              <a:rPr lang="ru-RU" altLang="ru-RU" sz="1600" b="1" dirty="0">
                <a:solidFill>
                  <a:schemeClr val="bg1"/>
                </a:solidFill>
              </a:rPr>
              <a:t>базовых (отраслевых) и ведомственных перечней государственных (муниципальных) услуг и работ</a:t>
            </a:r>
          </a:p>
        </p:txBody>
      </p:sp>
      <p:sp>
        <p:nvSpPr>
          <p:cNvPr id="11" name="Прямоугольник 10"/>
          <p:cNvSpPr/>
          <p:nvPr/>
        </p:nvSpPr>
        <p:spPr>
          <a:xfrm>
            <a:off x="876316" y="515470"/>
            <a:ext cx="8346927" cy="646331"/>
          </a:xfrm>
          <a:prstGeom prst="rect">
            <a:avLst/>
          </a:prstGeom>
          <a:solidFill>
            <a:schemeClr val="accent1"/>
          </a:solidFill>
          <a:ln>
            <a:solidFill>
              <a:schemeClr val="accent1"/>
            </a:solidFill>
          </a:ln>
        </p:spPr>
        <p:txBody>
          <a:bodyPr wrap="square">
            <a:spAutoFit/>
          </a:bodyPr>
          <a:lstStyle/>
          <a:p>
            <a:pPr lvl="0"/>
            <a:r>
              <a:rPr lang="ru-RU" sz="1800" b="1" dirty="0">
                <a:solidFill>
                  <a:schemeClr val="bg1"/>
                </a:solidFill>
                <a:latin typeface="Arial" panose="020B0604020202020204" pitchFamily="34" charset="0"/>
                <a:cs typeface="Arial" panose="020B0604020202020204" pitchFamily="34" charset="0"/>
              </a:rPr>
              <a:t>Повышение эффективности оказания государственных (муниципальных) услуг</a:t>
            </a:r>
          </a:p>
        </p:txBody>
      </p:sp>
      <p:sp>
        <p:nvSpPr>
          <p:cNvPr id="12" name="Номер слайда 2"/>
          <p:cNvSpPr>
            <a:spLocks noGrp="1"/>
          </p:cNvSpPr>
          <p:nvPr>
            <p:ph type="sldNum" sz="quarter" idx="11"/>
          </p:nvPr>
        </p:nvSpPr>
        <p:spPr>
          <a:xfrm>
            <a:off x="8855075" y="1588"/>
            <a:ext cx="825500" cy="366712"/>
          </a:xfrm>
        </p:spPr>
        <p:txBody>
          <a:bodyPr/>
          <a:lstStyle/>
          <a:p>
            <a:pPr>
              <a:defRPr/>
            </a:pPr>
            <a:fld id="{600509AA-641A-4254-A23D-E1AAE0F50160}" type="slidenum">
              <a:rPr lang="ru-RU" smtClean="0"/>
              <a:pPr>
                <a:defRPr/>
              </a:pPr>
              <a:t>27</a:t>
            </a:fld>
            <a:endParaRPr lang="ru-RU" dirty="0"/>
          </a:p>
        </p:txBody>
      </p:sp>
    </p:spTree>
    <p:extLst>
      <p:ext uri="{BB962C8B-B14F-4D97-AF65-F5344CB8AC3E}">
        <p14:creationId xmlns:p14="http://schemas.microsoft.com/office/powerpoint/2010/main" val="253972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0"/>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9"/>
          <p:cNvSpPr>
            <a:spLocks noGrp="1"/>
          </p:cNvSpPr>
          <p:nvPr>
            <p:ph type="title"/>
          </p:nvPr>
        </p:nvSpPr>
        <p:spPr>
          <a:xfrm>
            <a:off x="461963" y="238125"/>
            <a:ext cx="9080500" cy="1069975"/>
          </a:xfrm>
        </p:spPr>
        <p:txBody>
          <a:bodyPr/>
          <a:lstStyle/>
          <a:p>
            <a:pPr algn="ctr">
              <a:defRPr/>
            </a:pPr>
            <a:r>
              <a:rPr lang="ru-RU" sz="1600" b="1" dirty="0">
                <a:solidFill>
                  <a:srgbClr val="3E3F68"/>
                </a:solidFill>
                <a:latin typeface="Cambria" pitchFamily="18" charset="0"/>
                <a:cs typeface="Times New Roman" pitchFamily="18" charset="0"/>
              </a:rPr>
              <a:t>Создание базовых (отраслевых) и ведомственных перечней государственных (муниципальных) услуг и работ</a:t>
            </a:r>
            <a:endParaRPr lang="ru-RU" altLang="ru-RU" sz="1600" b="1" dirty="0">
              <a:solidFill>
                <a:srgbClr val="3E3F68"/>
              </a:solidFill>
              <a:latin typeface="Cambria" pitchFamily="18" charset="0"/>
              <a:ea typeface="+mn-ea"/>
              <a:cs typeface="Times New Roman" pitchFamily="18" charset="0"/>
            </a:endParaRPr>
          </a:p>
        </p:txBody>
      </p:sp>
      <p:sp>
        <p:nvSpPr>
          <p:cNvPr id="37914" name="Прямоугольник 95"/>
          <p:cNvSpPr>
            <a:spLocks noChangeArrowheads="1"/>
          </p:cNvSpPr>
          <p:nvPr/>
        </p:nvSpPr>
        <p:spPr bwMode="auto">
          <a:xfrm>
            <a:off x="8972550" y="2982913"/>
            <a:ext cx="239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2000">
                <a:solidFill>
                  <a:srgbClr val="783A7A"/>
                </a:solidFill>
                <a:latin typeface="Cambria" pitchFamily="18" charset="0"/>
              </a:rPr>
              <a:t> </a:t>
            </a:r>
          </a:p>
          <a:p>
            <a:pPr algn="ctr"/>
            <a:endParaRPr lang="ru-RU" sz="2000" b="1">
              <a:solidFill>
                <a:srgbClr val="783A7A"/>
              </a:solidFill>
            </a:endParaRPr>
          </a:p>
        </p:txBody>
      </p:sp>
      <p:sp>
        <p:nvSpPr>
          <p:cNvPr id="37" name="Скругленный прямоугольник 36"/>
          <p:cNvSpPr/>
          <p:nvPr/>
        </p:nvSpPr>
        <p:spPr>
          <a:xfrm>
            <a:off x="740532" y="1116534"/>
            <a:ext cx="8424936" cy="4320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r>
              <a:rPr lang="ru-RU" dirty="0" smtClean="0">
                <a:solidFill>
                  <a:prstClr val="white"/>
                </a:solidFill>
              </a:rPr>
              <a:t>Пункты </a:t>
            </a:r>
            <a:r>
              <a:rPr lang="ru-RU" dirty="0" smtClean="0">
                <a:solidFill>
                  <a:srgbClr val="FF0000"/>
                </a:solidFill>
              </a:rPr>
              <a:t>3 и 3.1 </a:t>
            </a:r>
            <a:r>
              <a:rPr lang="ru-RU" dirty="0" smtClean="0">
                <a:solidFill>
                  <a:prstClr val="white"/>
                </a:solidFill>
              </a:rPr>
              <a:t>статьи </a:t>
            </a:r>
            <a:r>
              <a:rPr lang="ru-RU" dirty="0">
                <a:solidFill>
                  <a:srgbClr val="FF0000"/>
                </a:solidFill>
              </a:rPr>
              <a:t>69.2</a:t>
            </a:r>
            <a:r>
              <a:rPr lang="ru-RU" dirty="0">
                <a:solidFill>
                  <a:prstClr val="white"/>
                </a:solidFill>
              </a:rPr>
              <a:t> </a:t>
            </a:r>
            <a:r>
              <a:rPr lang="ru-RU" b="1" dirty="0">
                <a:solidFill>
                  <a:prstClr val="white"/>
                </a:solidFill>
              </a:rPr>
              <a:t>Бюджетного кодекса Российской Федерации</a:t>
            </a:r>
            <a:r>
              <a:rPr lang="ru-RU" dirty="0">
                <a:solidFill>
                  <a:prstClr val="white"/>
                </a:solidFill>
              </a:rPr>
              <a:t>:</a:t>
            </a:r>
          </a:p>
        </p:txBody>
      </p:sp>
      <p:sp>
        <p:nvSpPr>
          <p:cNvPr id="11" name="Скругленный прямоугольник 10"/>
          <p:cNvSpPr/>
          <p:nvPr/>
        </p:nvSpPr>
        <p:spPr>
          <a:xfrm>
            <a:off x="194471" y="1707998"/>
            <a:ext cx="3816424" cy="4341928"/>
          </a:xfrm>
          <a:prstGeom prst="round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Базовые (отраслевые) перечни</a:t>
            </a:r>
          </a:p>
          <a:p>
            <a:pPr algn="ctr"/>
            <a:r>
              <a:rPr lang="ru-RU" sz="1600" b="1" dirty="0" smtClean="0"/>
              <a:t>государственных и муниципальных услуг и работ </a:t>
            </a:r>
            <a:endParaRPr lang="ru-RU" sz="1100" dirty="0"/>
          </a:p>
          <a:p>
            <a:pPr algn="ctr"/>
            <a:endParaRPr lang="ru-RU" sz="1100" dirty="0" smtClean="0"/>
          </a:p>
          <a:p>
            <a:pPr algn="ctr"/>
            <a:r>
              <a:rPr lang="ru-RU" sz="1100" b="1" dirty="0" smtClean="0"/>
              <a:t>Перечень видов деятельности, по которым федеральными органами исполнительной власти, осуществляющими функции по выработке государственной политики и нормативно-правовому регулированию в установленных сферах деятельности, формируются базовые (отраслевые) перечни государственных и муниципальных услуг и работ                                                               </a:t>
            </a:r>
          </a:p>
          <a:p>
            <a:pPr algn="ctr"/>
            <a:r>
              <a:rPr lang="ru-RU" sz="1100" dirty="0" smtClean="0"/>
              <a:t>утвержден приказом Минфина </a:t>
            </a:r>
            <a:r>
              <a:rPr lang="ru-RU" sz="1100" dirty="0"/>
              <a:t>Р</a:t>
            </a:r>
            <a:r>
              <a:rPr lang="ru-RU" sz="1100" dirty="0" smtClean="0"/>
              <a:t>оссии от </a:t>
            </a:r>
            <a:r>
              <a:rPr lang="ru-RU" sz="1100" dirty="0" smtClean="0">
                <a:solidFill>
                  <a:srgbClr val="FF0000"/>
                </a:solidFill>
              </a:rPr>
              <a:t>16.06.2014 № 49н</a:t>
            </a:r>
            <a:r>
              <a:rPr lang="ru-RU" sz="1100" dirty="0">
                <a:solidFill>
                  <a:srgbClr val="FF0000"/>
                </a:solidFill>
              </a:rPr>
              <a:t> </a:t>
            </a:r>
            <a:r>
              <a:rPr lang="ru-RU" sz="1100" dirty="0" smtClean="0">
                <a:solidFill>
                  <a:srgbClr val="FF0000"/>
                </a:solidFill>
              </a:rPr>
              <a:t>  </a:t>
            </a:r>
          </a:p>
          <a:p>
            <a:pPr algn="ctr"/>
            <a:r>
              <a:rPr lang="ru-RU" sz="1100" i="1" dirty="0" smtClean="0"/>
              <a:t>За Минфином </a:t>
            </a:r>
            <a:r>
              <a:rPr lang="ru-RU" sz="1100" i="1" dirty="0"/>
              <a:t>России </a:t>
            </a:r>
            <a:r>
              <a:rPr lang="ru-RU" sz="1100" i="1" dirty="0" smtClean="0"/>
              <a:t>закреплено формирование базового </a:t>
            </a:r>
            <a:r>
              <a:rPr lang="ru-RU" sz="1100" i="1" dirty="0"/>
              <a:t>(</a:t>
            </a:r>
            <a:r>
              <a:rPr lang="ru-RU" sz="1100" i="1" dirty="0" smtClean="0"/>
              <a:t>отраслевого) перечня </a:t>
            </a:r>
            <a:r>
              <a:rPr lang="ru-RU" sz="1100" b="1" i="1" dirty="0" smtClean="0">
                <a:solidFill>
                  <a:srgbClr val="FF0000"/>
                </a:solidFill>
              </a:rPr>
              <a:t>по </a:t>
            </a:r>
            <a:r>
              <a:rPr lang="ru-RU" sz="1100" b="1" i="1" dirty="0">
                <a:solidFill>
                  <a:srgbClr val="FF0000"/>
                </a:solidFill>
              </a:rPr>
              <a:t>14 виду деятельности </a:t>
            </a:r>
            <a:r>
              <a:rPr lang="ru-RU" sz="1100" i="1" dirty="0"/>
              <a:t>«Государственные (муниципальные) услуги (работы), осуществление которых предусмотрено бюджетным законодательством Российской Федерации и не отнесенные к иным видам деятельности</a:t>
            </a:r>
            <a:r>
              <a:rPr lang="ru-RU" sz="1100" i="1" dirty="0" smtClean="0"/>
              <a:t>»</a:t>
            </a:r>
            <a:endParaRPr lang="ru-RU" sz="1100" i="1" dirty="0"/>
          </a:p>
          <a:p>
            <a:pPr algn="ctr"/>
            <a:endParaRPr lang="ru-RU" sz="1100" dirty="0">
              <a:solidFill>
                <a:srgbClr val="FF0000"/>
              </a:solidFill>
            </a:endParaRPr>
          </a:p>
        </p:txBody>
      </p:sp>
      <p:sp>
        <p:nvSpPr>
          <p:cNvPr id="14" name="Скругленный прямоугольник 13"/>
          <p:cNvSpPr/>
          <p:nvPr/>
        </p:nvSpPr>
        <p:spPr>
          <a:xfrm>
            <a:off x="4625163" y="1707999"/>
            <a:ext cx="4467243" cy="2470596"/>
          </a:xfrm>
          <a:prstGeom prst="round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r>
              <a:rPr lang="ru-RU" sz="1200" b="1" dirty="0"/>
              <a:t>По состоянию на </a:t>
            </a:r>
            <a:r>
              <a:rPr lang="ru-RU" sz="1200" b="1" dirty="0" smtClean="0">
                <a:solidFill>
                  <a:srgbClr val="FF0000"/>
                </a:solidFill>
              </a:rPr>
              <a:t>01.01.2015</a:t>
            </a:r>
            <a:r>
              <a:rPr lang="ru-RU" sz="1200" b="1" dirty="0" smtClean="0"/>
              <a:t> утверждены:</a:t>
            </a:r>
          </a:p>
          <a:p>
            <a:pPr marL="171450" indent="-171450">
              <a:buFontTx/>
              <a:buChar char="-"/>
            </a:pPr>
            <a:r>
              <a:rPr lang="ru-RU" sz="1200" b="1" dirty="0" smtClean="0">
                <a:solidFill>
                  <a:srgbClr val="FF0000"/>
                </a:solidFill>
              </a:rPr>
              <a:t>29</a:t>
            </a:r>
            <a:r>
              <a:rPr lang="ru-RU" sz="1200" dirty="0" smtClean="0">
                <a:solidFill>
                  <a:srgbClr val="FF0000"/>
                </a:solidFill>
              </a:rPr>
              <a:t> </a:t>
            </a:r>
            <a:r>
              <a:rPr lang="ru-RU" sz="1200" dirty="0"/>
              <a:t>базовых (отраслевых) </a:t>
            </a:r>
            <a:r>
              <a:rPr lang="ru-RU" sz="1200" dirty="0" smtClean="0"/>
              <a:t>перечней из </a:t>
            </a:r>
            <a:r>
              <a:rPr lang="ru-RU" sz="1200" b="1" dirty="0" smtClean="0">
                <a:solidFill>
                  <a:srgbClr val="FF0000"/>
                </a:solidFill>
              </a:rPr>
              <a:t>30;</a:t>
            </a:r>
          </a:p>
          <a:p>
            <a:pPr marL="171450" indent="-171450">
              <a:buFontTx/>
              <a:buChar char="-"/>
            </a:pPr>
            <a:r>
              <a:rPr lang="ru-RU" sz="1200" b="1" dirty="0" smtClean="0">
                <a:solidFill>
                  <a:srgbClr val="FF0000"/>
                </a:solidFill>
              </a:rPr>
              <a:t>1</a:t>
            </a:r>
            <a:r>
              <a:rPr lang="ru-RU" sz="1200" dirty="0" smtClean="0"/>
              <a:t> базовый </a:t>
            </a:r>
            <a:r>
              <a:rPr lang="ru-RU" sz="1200" dirty="0"/>
              <a:t>(отраслевой) перечень </a:t>
            </a:r>
            <a:r>
              <a:rPr lang="ru-RU" sz="1200" dirty="0" smtClean="0"/>
              <a:t>(отв. ФОИВ Минэнерго России) в настоящее не формируется, </a:t>
            </a:r>
            <a:r>
              <a:rPr lang="ru-RU" sz="1200" dirty="0"/>
              <a:t>так как реестровые записи соответствуют реестровым записям по базовому (отраслевому) </a:t>
            </a:r>
            <a:r>
              <a:rPr lang="ru-RU" sz="1200" dirty="0" smtClean="0"/>
              <a:t>перечню, </a:t>
            </a:r>
            <a:r>
              <a:rPr lang="ru-RU" sz="1200" dirty="0"/>
              <a:t>формируемому Минфином России по </a:t>
            </a:r>
            <a:r>
              <a:rPr lang="ru-RU" sz="1200" b="1" dirty="0">
                <a:solidFill>
                  <a:srgbClr val="FF0000"/>
                </a:solidFill>
              </a:rPr>
              <a:t>14</a:t>
            </a:r>
            <a:r>
              <a:rPr lang="ru-RU" sz="1200" dirty="0"/>
              <a:t> </a:t>
            </a:r>
            <a:r>
              <a:rPr lang="ru-RU" sz="1200" b="1" dirty="0">
                <a:solidFill>
                  <a:srgbClr val="FF0000"/>
                </a:solidFill>
              </a:rPr>
              <a:t>виду деятельности </a:t>
            </a:r>
            <a:r>
              <a:rPr lang="ru-RU" sz="1200" dirty="0"/>
              <a:t>«Государственные (муниципальные) услуги (работы), осуществление которых предусмотрено бюджетным законодательством Российской Федерации и не отнесенные к иным видам деятельности</a:t>
            </a:r>
            <a:r>
              <a:rPr lang="ru-RU" sz="1200" dirty="0" smtClean="0"/>
              <a:t>». </a:t>
            </a:r>
            <a:endParaRPr lang="ru-RU" sz="1200" dirty="0"/>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375941" y="1699886"/>
            <a:ext cx="274638" cy="100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Номер слайда 2"/>
          <p:cNvSpPr>
            <a:spLocks noGrp="1"/>
          </p:cNvSpPr>
          <p:nvPr>
            <p:ph type="sldNum" sz="quarter" idx="11"/>
          </p:nvPr>
        </p:nvSpPr>
        <p:spPr>
          <a:xfrm>
            <a:off x="8855075" y="1588"/>
            <a:ext cx="825500" cy="366712"/>
          </a:xfrm>
        </p:spPr>
        <p:txBody>
          <a:bodyPr/>
          <a:lstStyle/>
          <a:p>
            <a:pPr>
              <a:defRPr/>
            </a:pPr>
            <a:fld id="{600509AA-641A-4254-A23D-E1AAE0F50160}" type="slidenum">
              <a:rPr lang="ru-RU" smtClean="0"/>
              <a:pPr>
                <a:defRPr/>
              </a:pPr>
              <a:t>28</a:t>
            </a:fld>
            <a:endParaRPr lang="ru-RU" dirty="0"/>
          </a:p>
        </p:txBody>
      </p:sp>
      <p:sp>
        <p:nvSpPr>
          <p:cNvPr id="12" name="Скругленный прямоугольник 11"/>
          <p:cNvSpPr/>
          <p:nvPr/>
        </p:nvSpPr>
        <p:spPr>
          <a:xfrm>
            <a:off x="4627910" y="4396917"/>
            <a:ext cx="4464496" cy="1653009"/>
          </a:xfrm>
          <a:prstGeom prst="round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r>
              <a:rPr lang="ru-RU" sz="1200" b="1" dirty="0" smtClean="0"/>
              <a:t>Приказ </a:t>
            </a:r>
            <a:r>
              <a:rPr lang="ru-RU" sz="1200" b="1" dirty="0"/>
              <a:t>Минфина России </a:t>
            </a:r>
            <a:r>
              <a:rPr lang="ru-RU" sz="1200" b="1" dirty="0" smtClean="0">
                <a:solidFill>
                  <a:srgbClr val="FF0000"/>
                </a:solidFill>
              </a:rPr>
              <a:t>от 28.05.2015 </a:t>
            </a:r>
            <a:r>
              <a:rPr lang="ru-RU" sz="1200" b="1" dirty="0">
                <a:solidFill>
                  <a:srgbClr val="FF0000"/>
                </a:solidFill>
              </a:rPr>
              <a:t>N </a:t>
            </a:r>
            <a:r>
              <a:rPr lang="ru-RU" sz="1200" b="1" dirty="0" smtClean="0">
                <a:solidFill>
                  <a:srgbClr val="FF0000"/>
                </a:solidFill>
              </a:rPr>
              <a:t>42н </a:t>
            </a:r>
            <a:r>
              <a:rPr lang="ru-RU" sz="1200" dirty="0" smtClean="0"/>
              <a:t>"</a:t>
            </a:r>
            <a:r>
              <a:rPr lang="ru-RU" sz="1200" dirty="0"/>
              <a:t>Об утверждении Порядка </a:t>
            </a:r>
            <a:r>
              <a:rPr lang="ru-RU" sz="1200" dirty="0" smtClean="0"/>
              <a:t>формирования </a:t>
            </a:r>
            <a:r>
              <a:rPr lang="ru-RU" sz="1200" dirty="0"/>
              <a:t>(изменения) реестровых записей при формировании и ведении базовых (отраслевых) перечней государственных и муниципальных услуг и работ, включая правила формирования информации и документов для включения в реестровые </a:t>
            </a:r>
            <a:r>
              <a:rPr lang="ru-RU" sz="1200" dirty="0" smtClean="0"/>
              <a:t>записи,  структуры </a:t>
            </a:r>
            <a:r>
              <a:rPr lang="ru-RU" sz="1200" dirty="0"/>
              <a:t>уникального номера реестровой </a:t>
            </a:r>
            <a:r>
              <a:rPr lang="ru-RU" sz="1200" dirty="0" smtClean="0"/>
              <a:t>записи»</a:t>
            </a:r>
            <a:endParaRPr lang="ru-RU" sz="1200" dirty="0"/>
          </a:p>
        </p:txBody>
      </p:sp>
    </p:spTree>
    <p:extLst>
      <p:ext uri="{BB962C8B-B14F-4D97-AF65-F5344CB8AC3E}">
        <p14:creationId xmlns:p14="http://schemas.microsoft.com/office/powerpoint/2010/main" val="4101518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idx="4294967295"/>
          </p:nvPr>
        </p:nvSpPr>
        <p:spPr>
          <a:xfrm>
            <a:off x="6081822" y="561975"/>
            <a:ext cx="3330597" cy="1066800"/>
          </a:xfrm>
        </p:spPr>
        <p:txBody>
          <a:bodyPr/>
          <a:lstStyle/>
          <a:p>
            <a:pPr algn="ctr"/>
            <a:r>
              <a:rPr lang="ru-RU" altLang="ru-RU" sz="2000" b="1" dirty="0" smtClean="0">
                <a:latin typeface="Arial Narrow" pitchFamily="34" charset="0"/>
              </a:rPr>
              <a:t>Область применения нормативных правовых актов</a:t>
            </a:r>
          </a:p>
        </p:txBody>
      </p:sp>
      <p:sp>
        <p:nvSpPr>
          <p:cNvPr id="5124" name="Oval 7"/>
          <p:cNvSpPr>
            <a:spLocks noChangeArrowheads="1"/>
          </p:cNvSpPr>
          <p:nvPr/>
        </p:nvSpPr>
        <p:spPr bwMode="auto">
          <a:xfrm>
            <a:off x="5888567" y="2276475"/>
            <a:ext cx="2985558" cy="2305050"/>
          </a:xfrm>
          <a:prstGeom prst="ellipse">
            <a:avLst/>
          </a:prstGeom>
          <a:gradFill rotWithShape="1">
            <a:gsLst>
              <a:gs pos="0">
                <a:schemeClr val="bg1"/>
              </a:gs>
              <a:gs pos="100000">
                <a:srgbClr val="99CCFF">
                  <a:alpha val="75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Font typeface="Symbol" pitchFamily="18" charset="2"/>
              <a:buChar char="-"/>
              <a:defRPr sz="2600">
                <a:solidFill>
                  <a:schemeClr val="tx1"/>
                </a:solidFill>
                <a:latin typeface="Times New Roman" pitchFamily="18" charset="0"/>
              </a:defRPr>
            </a:lvl1pPr>
            <a:lvl2pPr marL="742950" indent="-285750" algn="l">
              <a:spcBef>
                <a:spcPct val="20000"/>
              </a:spcBef>
              <a:buFont typeface="Symbol" pitchFamily="18" charset="2"/>
              <a:buChar char="-"/>
              <a:defRPr sz="2400">
                <a:solidFill>
                  <a:schemeClr val="tx1"/>
                </a:solidFill>
                <a:latin typeface="Times New Roman" pitchFamily="18" charset="0"/>
              </a:defRPr>
            </a:lvl2pPr>
            <a:lvl3pPr marL="1143000" indent="-228600" algn="l">
              <a:spcBef>
                <a:spcPct val="20000"/>
              </a:spcBef>
              <a:buFont typeface="Symbol" pitchFamily="18" charset="2"/>
              <a:buChar char="-"/>
              <a:defRPr sz="2000">
                <a:solidFill>
                  <a:schemeClr val="tx1"/>
                </a:solidFill>
                <a:latin typeface="Times New Roman" pitchFamily="18" charset="0"/>
              </a:defRPr>
            </a:lvl3pPr>
            <a:lvl4pPr marL="1600200" indent="-228600" algn="l">
              <a:spcBef>
                <a:spcPct val="20000"/>
              </a:spcBef>
              <a:buFont typeface="Symbol" pitchFamily="18" charset="2"/>
              <a:buChar char="-"/>
              <a:defRPr sz="2000">
                <a:solidFill>
                  <a:schemeClr val="tx1"/>
                </a:solidFill>
                <a:latin typeface="Times New Roman" pitchFamily="18" charset="0"/>
              </a:defRPr>
            </a:lvl4pPr>
            <a:lvl5pPr marL="2057400" indent="-228600" algn="l">
              <a:spcBef>
                <a:spcPct val="20000"/>
              </a:spcBef>
              <a:buFont typeface="Symbol" pitchFamily="18" charset="2"/>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Symbol" pitchFamily="18" charset="2"/>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Symbol" pitchFamily="18" charset="2"/>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Symbol" pitchFamily="18" charset="2"/>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Symbol" pitchFamily="18" charset="2"/>
              <a:buChar char="-"/>
              <a:defRPr sz="2000">
                <a:solidFill>
                  <a:schemeClr val="tx1"/>
                </a:solidFill>
                <a:latin typeface="Times New Roman" pitchFamily="18" charset="0"/>
              </a:defRPr>
            </a:lvl9pPr>
          </a:lstStyle>
          <a:p>
            <a:pPr algn="ctr">
              <a:lnSpc>
                <a:spcPct val="80000"/>
              </a:lnSpc>
              <a:buFont typeface="Symbol" pitchFamily="18" charset="2"/>
              <a:buNone/>
            </a:pPr>
            <a:endParaRPr lang="ru-RU" altLang="ru-RU" sz="2400"/>
          </a:p>
          <a:p>
            <a:pPr algn="ctr">
              <a:lnSpc>
                <a:spcPct val="80000"/>
              </a:lnSpc>
              <a:buFont typeface="Symbol" pitchFamily="18" charset="2"/>
              <a:buNone/>
            </a:pPr>
            <a:endParaRPr lang="ru-RU" altLang="ru-RU" sz="2400"/>
          </a:p>
          <a:p>
            <a:pPr algn="ctr">
              <a:lnSpc>
                <a:spcPct val="80000"/>
              </a:lnSpc>
              <a:buFont typeface="Symbol" pitchFamily="18" charset="2"/>
              <a:buNone/>
            </a:pPr>
            <a:r>
              <a:rPr lang="ru-RU" altLang="ru-RU" sz="2400"/>
              <a:t>СМЕТА</a:t>
            </a:r>
          </a:p>
        </p:txBody>
      </p:sp>
      <p:sp>
        <p:nvSpPr>
          <p:cNvPr id="5126" name="AutoShape 10"/>
          <p:cNvSpPr>
            <a:spLocks noChangeArrowheads="1"/>
          </p:cNvSpPr>
          <p:nvPr/>
        </p:nvSpPr>
        <p:spPr bwMode="auto">
          <a:xfrm>
            <a:off x="6435460" y="1916113"/>
            <a:ext cx="1638962" cy="863600"/>
          </a:xfrm>
          <a:prstGeom prst="roundRect">
            <a:avLst>
              <a:gd name="adj" fmla="val 16667"/>
            </a:avLst>
          </a:prstGeom>
          <a:gradFill rotWithShape="1">
            <a:gsLst>
              <a:gs pos="0">
                <a:schemeClr val="bg1"/>
              </a:gs>
              <a:gs pos="100000">
                <a:srgbClr val="CCFFCC"/>
              </a:gs>
            </a:gsLst>
            <a:path path="shape">
              <a:fillToRect l="50000" t="50000" r="50000" b="50000"/>
            </a:path>
          </a:gra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a:latin typeface="Times New Roman" pitchFamily="18" charset="0"/>
              </a:rPr>
              <a:t>федеральные</a:t>
            </a:r>
          </a:p>
          <a:p>
            <a:pPr algn="ctr" eaLnBrk="1" hangingPunct="1"/>
            <a:r>
              <a:rPr lang="ru-RU" altLang="ru-RU">
                <a:latin typeface="Times New Roman" pitchFamily="18" charset="0"/>
              </a:rPr>
              <a:t>казённые</a:t>
            </a:r>
          </a:p>
          <a:p>
            <a:pPr algn="ctr" eaLnBrk="1" hangingPunct="1"/>
            <a:r>
              <a:rPr lang="ru-RU" altLang="ru-RU">
                <a:latin typeface="Times New Roman" pitchFamily="18" charset="0"/>
              </a:rPr>
              <a:t>учреждения</a:t>
            </a:r>
          </a:p>
        </p:txBody>
      </p:sp>
      <p:sp>
        <p:nvSpPr>
          <p:cNvPr id="12" name="Номер слайда 1"/>
          <p:cNvSpPr>
            <a:spLocks noGrp="1"/>
          </p:cNvSpPr>
          <p:nvPr>
            <p:ph type="sldNum" sz="quarter" idx="11"/>
          </p:nvPr>
        </p:nvSpPr>
        <p:spPr>
          <a:xfrm>
            <a:off x="7661672" y="86649"/>
            <a:ext cx="825500" cy="366712"/>
          </a:xfrm>
        </p:spPr>
        <p:txBody>
          <a:bodyPr/>
          <a:lstStyle/>
          <a:p>
            <a:pPr>
              <a:defRPr/>
            </a:pPr>
            <a:fld id="{AF3417E0-D88E-41FA-96DB-420EFDC07C72}" type="slidenum">
              <a:rPr lang="ru-RU" sz="1800" smtClean="0">
                <a:solidFill>
                  <a:schemeClr val="bg1"/>
                </a:solidFill>
              </a:rPr>
              <a:pPr>
                <a:defRPr/>
              </a:pPr>
              <a:t>2</a:t>
            </a:fld>
            <a:endParaRPr lang="ru-RU" sz="1800" dirty="0">
              <a:solidFill>
                <a:schemeClr val="bg1"/>
              </a:solidFill>
            </a:endParaRPr>
          </a:p>
        </p:txBody>
      </p:sp>
      <p:sp>
        <p:nvSpPr>
          <p:cNvPr id="13" name="AutoShape 10"/>
          <p:cNvSpPr>
            <a:spLocks noChangeArrowheads="1"/>
          </p:cNvSpPr>
          <p:nvPr/>
        </p:nvSpPr>
        <p:spPr bwMode="auto">
          <a:xfrm>
            <a:off x="7714911" y="3921385"/>
            <a:ext cx="1638962" cy="863600"/>
          </a:xfrm>
          <a:prstGeom prst="roundRect">
            <a:avLst>
              <a:gd name="adj" fmla="val 16667"/>
            </a:avLst>
          </a:prstGeom>
          <a:gradFill rotWithShape="1">
            <a:gsLst>
              <a:gs pos="0">
                <a:schemeClr val="bg1"/>
              </a:gs>
              <a:gs pos="100000">
                <a:srgbClr val="CCFFCC"/>
              </a:gs>
            </a:gsLst>
            <a:path path="shape">
              <a:fillToRect l="50000" t="50000" r="50000" b="50000"/>
            </a:path>
          </a:gra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dirty="0">
                <a:latin typeface="Times New Roman" pitchFamily="18" charset="0"/>
              </a:rPr>
              <a:t>муниципальные</a:t>
            </a:r>
          </a:p>
          <a:p>
            <a:pPr algn="ctr" eaLnBrk="1" hangingPunct="1"/>
            <a:r>
              <a:rPr lang="ru-RU" altLang="ru-RU" dirty="0" smtClean="0">
                <a:latin typeface="Times New Roman" pitchFamily="18" charset="0"/>
              </a:rPr>
              <a:t>казённые</a:t>
            </a:r>
            <a:endParaRPr lang="ru-RU" altLang="ru-RU" dirty="0">
              <a:latin typeface="Times New Roman" pitchFamily="18" charset="0"/>
            </a:endParaRPr>
          </a:p>
          <a:p>
            <a:pPr algn="ctr" eaLnBrk="1" hangingPunct="1"/>
            <a:r>
              <a:rPr lang="ru-RU" altLang="ru-RU" dirty="0">
                <a:latin typeface="Times New Roman" pitchFamily="18" charset="0"/>
              </a:rPr>
              <a:t>учреждения</a:t>
            </a:r>
          </a:p>
        </p:txBody>
      </p:sp>
      <p:sp>
        <p:nvSpPr>
          <p:cNvPr id="14" name="AutoShape 10"/>
          <p:cNvSpPr>
            <a:spLocks noChangeArrowheads="1"/>
          </p:cNvSpPr>
          <p:nvPr/>
        </p:nvSpPr>
        <p:spPr bwMode="auto">
          <a:xfrm>
            <a:off x="5347395" y="3968751"/>
            <a:ext cx="1638962" cy="863600"/>
          </a:xfrm>
          <a:prstGeom prst="roundRect">
            <a:avLst>
              <a:gd name="adj" fmla="val 16667"/>
            </a:avLst>
          </a:prstGeom>
          <a:gradFill rotWithShape="1">
            <a:gsLst>
              <a:gs pos="0">
                <a:schemeClr val="bg1"/>
              </a:gs>
              <a:gs pos="100000">
                <a:srgbClr val="CCFFCC"/>
              </a:gs>
            </a:gsLst>
            <a:path path="shape">
              <a:fillToRect l="50000" t="50000" r="50000" b="50000"/>
            </a:path>
          </a:gra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eaLnBrk="1" hangingPunct="1"/>
            <a:endParaRPr lang="ru-RU" altLang="ru-RU" dirty="0" smtClean="0">
              <a:latin typeface="Times New Roman" pitchFamily="18" charset="0"/>
            </a:endParaRPr>
          </a:p>
          <a:p>
            <a:pPr algn="ctr" eaLnBrk="1" hangingPunct="1"/>
            <a:r>
              <a:rPr lang="ru-RU" altLang="ru-RU" dirty="0" smtClean="0">
                <a:latin typeface="Times New Roman" pitchFamily="18" charset="0"/>
              </a:rPr>
              <a:t>казённые</a:t>
            </a:r>
            <a:endParaRPr lang="ru-RU" altLang="ru-RU" dirty="0">
              <a:latin typeface="Times New Roman" pitchFamily="18" charset="0"/>
            </a:endParaRPr>
          </a:p>
          <a:p>
            <a:pPr algn="ctr"/>
            <a:r>
              <a:rPr lang="ru-RU" altLang="ru-RU" dirty="0">
                <a:latin typeface="Times New Roman" pitchFamily="18" charset="0"/>
              </a:rPr>
              <a:t>у</a:t>
            </a:r>
            <a:r>
              <a:rPr lang="ru-RU" altLang="ru-RU" dirty="0" smtClean="0">
                <a:latin typeface="Times New Roman" pitchFamily="18" charset="0"/>
              </a:rPr>
              <a:t>чреждения </a:t>
            </a:r>
            <a:br>
              <a:rPr lang="ru-RU" altLang="ru-RU" dirty="0" smtClean="0">
                <a:latin typeface="Times New Roman" pitchFamily="18" charset="0"/>
              </a:rPr>
            </a:br>
            <a:r>
              <a:rPr lang="ru-RU" altLang="ru-RU" dirty="0" smtClean="0">
                <a:latin typeface="Times New Roman" pitchFamily="18" charset="0"/>
              </a:rPr>
              <a:t>субъектов </a:t>
            </a:r>
            <a:r>
              <a:rPr lang="ru-RU" altLang="ru-RU" dirty="0">
                <a:latin typeface="Times New Roman" pitchFamily="18" charset="0"/>
              </a:rPr>
              <a:t>РФ</a:t>
            </a:r>
          </a:p>
          <a:p>
            <a:pPr algn="ctr" eaLnBrk="1" hangingPunct="1"/>
            <a:r>
              <a:rPr lang="ru-RU" altLang="ru-RU" dirty="0" smtClean="0">
                <a:latin typeface="Times New Roman" pitchFamily="18" charset="0"/>
              </a:rPr>
              <a:t>  </a:t>
            </a:r>
            <a:endParaRPr lang="ru-RU" altLang="ru-RU" dirty="0">
              <a:latin typeface="Times New Roman" pitchFamily="18" charset="0"/>
            </a:endParaRPr>
          </a:p>
        </p:txBody>
      </p:sp>
      <p:sp>
        <p:nvSpPr>
          <p:cNvPr id="2" name="Прямоугольник 1"/>
          <p:cNvSpPr/>
          <p:nvPr/>
        </p:nvSpPr>
        <p:spPr>
          <a:xfrm>
            <a:off x="425407" y="1669312"/>
            <a:ext cx="4539998" cy="4939814"/>
          </a:xfrm>
          <a:prstGeom prst="rect">
            <a:avLst/>
          </a:prstGeom>
        </p:spPr>
        <p:txBody>
          <a:bodyPr wrap="square">
            <a:spAutoFit/>
          </a:bodyPr>
          <a:lstStyle/>
          <a:p>
            <a:pPr algn="ctr">
              <a:spcBef>
                <a:spcPct val="50000"/>
              </a:spcBef>
              <a:buFontTx/>
              <a:buNone/>
            </a:pPr>
            <a:r>
              <a:rPr lang="ru-RU" altLang="ru-RU" dirty="0">
                <a:solidFill>
                  <a:srgbClr val="C00000"/>
                </a:solidFill>
                <a:cs typeface="Angsana New" panose="02020603050405020304" pitchFamily="18" charset="-34"/>
              </a:rPr>
              <a:t>Министерство финансов Российской Федерации устанавливает:</a:t>
            </a:r>
          </a:p>
          <a:p>
            <a:pPr algn="ctr">
              <a:spcBef>
                <a:spcPct val="50000"/>
              </a:spcBef>
              <a:buFontTx/>
              <a:buNone/>
            </a:pPr>
            <a:endParaRPr lang="ru-RU" altLang="ru-RU" dirty="0">
              <a:solidFill>
                <a:srgbClr val="C00000"/>
              </a:solidFill>
              <a:cs typeface="Angsana New" panose="02020603050405020304" pitchFamily="18" charset="-34"/>
            </a:endParaRPr>
          </a:p>
          <a:p>
            <a:pPr algn="ctr"/>
            <a:r>
              <a:rPr lang="ru-RU" altLang="ru-RU" i="1" dirty="0">
                <a:cs typeface="Angsana New" panose="02020603050405020304" pitchFamily="18" charset="-34"/>
              </a:rPr>
              <a:t>(в соответствии со статьей 221 Бюджетного кодекса Российской Федерации) </a:t>
            </a:r>
          </a:p>
          <a:p>
            <a:pPr algn="ctr"/>
            <a:endParaRPr lang="ru-RU" altLang="ru-RU" dirty="0">
              <a:cs typeface="Angsana New" panose="02020603050405020304" pitchFamily="18" charset="-34"/>
            </a:endParaRPr>
          </a:p>
          <a:p>
            <a:pPr marL="109537" algn="ctr"/>
            <a:r>
              <a:rPr lang="ru-RU" altLang="ru-RU" dirty="0" smtClean="0">
                <a:cs typeface="Angsana New" panose="02020603050405020304" pitchFamily="18" charset="-34"/>
              </a:rPr>
              <a:t>Требования </a:t>
            </a:r>
            <a:r>
              <a:rPr lang="ru-RU" altLang="ru-RU" dirty="0">
                <a:cs typeface="Angsana New" panose="02020603050405020304" pitchFamily="18" charset="-34"/>
              </a:rPr>
              <a:t>к порядку составления, утверждения и ведения бюджетных смет казенных учреждений </a:t>
            </a:r>
          </a:p>
          <a:p>
            <a:pPr marL="109537" algn="ctr"/>
            <a:endParaRPr lang="ru-RU" altLang="ru-RU" dirty="0">
              <a:cs typeface="Angsana New" panose="02020603050405020304" pitchFamily="18" charset="-34"/>
            </a:endParaRPr>
          </a:p>
          <a:p>
            <a:pPr marL="109537" algn="ctr"/>
            <a:r>
              <a:rPr lang="ru-RU" altLang="ru-RU" dirty="0">
                <a:solidFill>
                  <a:schemeClr val="accent2"/>
                </a:solidFill>
                <a:cs typeface="Angsana New" panose="02020603050405020304" pitchFamily="18" charset="-34"/>
              </a:rPr>
              <a:t>Приказ Минфина России от 20.11.2007 </a:t>
            </a:r>
            <a:r>
              <a:rPr lang="ru-RU" altLang="ru-RU" dirty="0" smtClean="0">
                <a:solidFill>
                  <a:schemeClr val="accent2"/>
                </a:solidFill>
                <a:cs typeface="Angsana New" panose="02020603050405020304" pitchFamily="18" charset="-34"/>
              </a:rPr>
              <a:t>№ </a:t>
            </a:r>
            <a:r>
              <a:rPr lang="ru-RU" altLang="ru-RU" dirty="0">
                <a:solidFill>
                  <a:schemeClr val="accent2"/>
                </a:solidFill>
                <a:cs typeface="Angsana New" panose="02020603050405020304" pitchFamily="18" charset="-34"/>
              </a:rPr>
              <a:t>112н «Об Общих требованиях к порядку составления, утверждения и ведения бюджетных смет казенных учреждений»</a:t>
            </a:r>
          </a:p>
          <a:p>
            <a:pPr marL="109537" algn="ctr"/>
            <a:endParaRPr lang="ru-RU" altLang="ru-RU" dirty="0">
              <a:solidFill>
                <a:schemeClr val="accent2"/>
              </a:solidFill>
              <a:cs typeface="Angsana New" panose="02020603050405020304" pitchFamily="18" charset="-34"/>
            </a:endParaRPr>
          </a:p>
        </p:txBody>
      </p:sp>
      <p:sp>
        <p:nvSpPr>
          <p:cNvPr id="16" name="Rectangle 2"/>
          <p:cNvSpPr txBox="1">
            <a:spLocks noChangeArrowheads="1"/>
          </p:cNvSpPr>
          <p:nvPr/>
        </p:nvSpPr>
        <p:spPr bwMode="auto">
          <a:xfrm>
            <a:off x="601626" y="632637"/>
            <a:ext cx="414049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lgn="ctr"/>
            <a:r>
              <a:rPr lang="ru-RU" altLang="ru-RU" sz="2000" b="1" dirty="0" smtClean="0">
                <a:latin typeface="Arial Narrow" pitchFamily="34" charset="0"/>
              </a:rPr>
              <a:t>Правовое регулирование</a:t>
            </a:r>
          </a:p>
        </p:txBody>
      </p:sp>
      <p:sp>
        <p:nvSpPr>
          <p:cNvPr id="3" name="Прямоугольник 2"/>
          <p:cNvSpPr/>
          <p:nvPr/>
        </p:nvSpPr>
        <p:spPr>
          <a:xfrm>
            <a:off x="4778441" y="5157642"/>
            <a:ext cx="4953000" cy="1975926"/>
          </a:xfrm>
          <a:prstGeom prst="rect">
            <a:avLst/>
          </a:prstGeom>
        </p:spPr>
        <p:txBody>
          <a:bodyPr>
            <a:spAutoFit/>
          </a:bodyPr>
          <a:lstStyle/>
          <a:p>
            <a:pPr marL="180975" lvl="0" indent="-180975" algn="ctr" eaLnBrk="0" hangingPunct="0">
              <a:spcBef>
                <a:spcPct val="80000"/>
              </a:spcBef>
            </a:pPr>
            <a:r>
              <a:rPr lang="ru-RU" altLang="ru-RU" b="1" dirty="0">
                <a:latin typeface="Times New Roman" pitchFamily="18" charset="0"/>
              </a:rPr>
              <a:t>Порядок </a:t>
            </a:r>
            <a:r>
              <a:rPr lang="ru-RU" altLang="ru-RU" b="1" dirty="0" smtClean="0">
                <a:latin typeface="Times New Roman" pitchFamily="18" charset="0"/>
              </a:rPr>
              <a:t>составления, утверждения  и ведения </a:t>
            </a:r>
            <a:r>
              <a:rPr lang="ru-RU" altLang="ru-RU" b="1" dirty="0">
                <a:latin typeface="Times New Roman" pitchFamily="18" charset="0"/>
              </a:rPr>
              <a:t>смет подведомственных </a:t>
            </a:r>
            <a:r>
              <a:rPr lang="ru-RU" altLang="ru-RU" b="1" dirty="0" smtClean="0">
                <a:latin typeface="Times New Roman" pitchFamily="18" charset="0"/>
              </a:rPr>
              <a:t>учреждений устанавливает </a:t>
            </a:r>
            <a:r>
              <a:rPr lang="ru-RU" altLang="ru-RU" b="1" dirty="0">
                <a:latin typeface="Times New Roman" pitchFamily="18" charset="0"/>
              </a:rPr>
              <a:t>главный распорядитель средств </a:t>
            </a:r>
            <a:r>
              <a:rPr lang="ru-RU" altLang="ru-RU" b="1" dirty="0" smtClean="0">
                <a:latin typeface="Times New Roman" pitchFamily="18" charset="0"/>
              </a:rPr>
              <a:t>бюджета, </a:t>
            </a:r>
            <a:r>
              <a:rPr lang="ru-RU" altLang="ru-RU" b="1" dirty="0">
                <a:latin typeface="Times New Roman" pitchFamily="18" charset="0"/>
              </a:rPr>
              <a:t>в том числе с учетом </a:t>
            </a:r>
            <a:r>
              <a:rPr lang="ru-RU" altLang="ru-RU" b="1" dirty="0" smtClean="0">
                <a:latin typeface="Times New Roman" pitchFamily="18" charset="0"/>
              </a:rPr>
              <a:t>Общих </a:t>
            </a:r>
            <a:r>
              <a:rPr lang="ru-RU" altLang="ru-RU" b="1" dirty="0">
                <a:latin typeface="Times New Roman" pitchFamily="18" charset="0"/>
              </a:rPr>
              <a:t>требований</a:t>
            </a:r>
          </a:p>
          <a:p>
            <a:pPr marL="180975" lvl="0" indent="-180975" algn="ctr" eaLnBrk="0" hangingPunct="0">
              <a:spcBef>
                <a:spcPct val="80000"/>
              </a:spcBef>
            </a:pPr>
            <a:endParaRPr lang="ru-RU" altLang="ru-RU" b="1" dirty="0">
              <a:latin typeface="Times New Roman" pitchFamily="18" charset="0"/>
            </a:endParaRPr>
          </a:p>
        </p:txBody>
      </p:sp>
    </p:spTree>
    <p:extLst>
      <p:ext uri="{BB962C8B-B14F-4D97-AF65-F5344CB8AC3E}">
        <p14:creationId xmlns:p14="http://schemas.microsoft.com/office/powerpoint/2010/main" val="2476935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20675"/>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5" name="Прямоугольник 88"/>
          <p:cNvSpPr>
            <a:spLocks noChangeArrowheads="1"/>
          </p:cNvSpPr>
          <p:nvPr/>
        </p:nvSpPr>
        <p:spPr bwMode="auto">
          <a:xfrm>
            <a:off x="1093258" y="4141789"/>
            <a:ext cx="2407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000">
                <a:solidFill>
                  <a:srgbClr val="5A7F29"/>
                </a:solidFill>
                <a:latin typeface="Cambria" pitchFamily="18" charset="0"/>
                <a:cs typeface="Times New Roman" pitchFamily="18" charset="0"/>
              </a:rPr>
              <a:t> </a:t>
            </a:r>
          </a:p>
          <a:p>
            <a:pPr algn="ctr"/>
            <a:endParaRPr lang="ru-RU" altLang="ru-RU" sz="2000" b="1">
              <a:solidFill>
                <a:srgbClr val="5A7F29"/>
              </a:solidFill>
              <a:latin typeface="Times New Roman" pitchFamily="18" charset="0"/>
              <a:cs typeface="Times New Roman" pitchFamily="18" charset="0"/>
            </a:endParaRPr>
          </a:p>
        </p:txBody>
      </p:sp>
      <p:sp>
        <p:nvSpPr>
          <p:cNvPr id="14" name="Заголовок 9"/>
          <p:cNvSpPr>
            <a:spLocks noGrp="1"/>
          </p:cNvSpPr>
          <p:nvPr>
            <p:ph type="title"/>
          </p:nvPr>
        </p:nvSpPr>
        <p:spPr>
          <a:xfrm>
            <a:off x="461963" y="142430"/>
            <a:ext cx="9080500" cy="1069975"/>
          </a:xfrm>
        </p:spPr>
        <p:txBody>
          <a:bodyPr/>
          <a:lstStyle/>
          <a:p>
            <a:pPr algn="ctr">
              <a:defRPr/>
            </a:pPr>
            <a:r>
              <a:rPr lang="ru-RU" sz="1600" b="1" dirty="0">
                <a:solidFill>
                  <a:srgbClr val="3E3F68"/>
                </a:solidFill>
                <a:latin typeface="Cambria" pitchFamily="18" charset="0"/>
                <a:cs typeface="Times New Roman" pitchFamily="18" charset="0"/>
              </a:rPr>
              <a:t>Изменения в порядке финансового обеспечения выполнения государственного (муниципального) задания на оказание государственных (муниципальных) услуг на основе нормативных затрат</a:t>
            </a:r>
            <a:endParaRPr lang="ru-RU" altLang="ru-RU" sz="1600" b="1" dirty="0">
              <a:solidFill>
                <a:srgbClr val="3E3F68"/>
              </a:solidFill>
              <a:latin typeface="Cambria" pitchFamily="18" charset="0"/>
              <a:ea typeface="+mn-ea"/>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065115626"/>
              </p:ext>
            </p:extLst>
          </p:nvPr>
        </p:nvGraphicFramePr>
        <p:xfrm>
          <a:off x="123825" y="1052963"/>
          <a:ext cx="9639300" cy="5941497"/>
        </p:xfrm>
        <a:graphic>
          <a:graphicData uri="http://schemas.openxmlformats.org/drawingml/2006/table">
            <a:tbl>
              <a:tblPr firstRow="1" firstCol="1" bandRow="1">
                <a:tableStyleId>{5C22544A-7EE6-4342-B048-85BDC9FD1C3A}</a:tableStyleId>
              </a:tblPr>
              <a:tblGrid>
                <a:gridCol w="1543050"/>
                <a:gridCol w="3294832"/>
                <a:gridCol w="1858193"/>
                <a:gridCol w="809625"/>
                <a:gridCol w="2133600"/>
              </a:tblGrid>
              <a:tr h="172052">
                <a:tc rowSpan="2">
                  <a:txBody>
                    <a:bodyPr/>
                    <a:lstStyle/>
                    <a:p>
                      <a:pPr algn="ctr">
                        <a:lnSpc>
                          <a:spcPct val="115000"/>
                        </a:lnSpc>
                        <a:spcAft>
                          <a:spcPts val="0"/>
                        </a:spcAft>
                      </a:pPr>
                      <a:r>
                        <a:rPr lang="ru-RU" sz="1000" b="1" dirty="0">
                          <a:effectLst/>
                        </a:rPr>
                        <a:t>Федеральный орган исполнительной власти</a:t>
                      </a:r>
                      <a:endParaRPr lang="ru-RU" sz="1000" b="1" dirty="0">
                        <a:effectLst/>
                        <a:latin typeface="Calibri"/>
                        <a:ea typeface="Calibri"/>
                        <a:cs typeface="Times New Roman"/>
                      </a:endParaRPr>
                    </a:p>
                  </a:txBody>
                  <a:tcPr marL="24427" marR="24427" marT="0" marB="0" anchor="ctr"/>
                </a:tc>
                <a:tc gridSpan="3">
                  <a:txBody>
                    <a:bodyPr/>
                    <a:lstStyle/>
                    <a:p>
                      <a:pPr algn="ctr">
                        <a:lnSpc>
                          <a:spcPct val="115000"/>
                        </a:lnSpc>
                        <a:spcAft>
                          <a:spcPts val="0"/>
                        </a:spcAft>
                      </a:pPr>
                      <a:r>
                        <a:rPr lang="ru-RU" sz="1000" dirty="0">
                          <a:effectLst/>
                        </a:rPr>
                        <a:t>Базовый (отраслевой) перечень</a:t>
                      </a:r>
                      <a:endParaRPr lang="ru-RU" sz="1000" dirty="0">
                        <a:effectLst/>
                        <a:latin typeface="Calibri"/>
                        <a:ea typeface="Calibri"/>
                        <a:cs typeface="Times New Roman"/>
                      </a:endParaRPr>
                    </a:p>
                  </a:txBody>
                  <a:tcPr marL="24427" marR="24427" marT="0" marB="0" anchor="ctr"/>
                </a:tc>
                <a:tc hMerge="1">
                  <a:txBody>
                    <a:bodyPr/>
                    <a:lstStyle/>
                    <a:p>
                      <a:pPr algn="ctr">
                        <a:lnSpc>
                          <a:spcPct val="115000"/>
                        </a:lnSpc>
                        <a:spcAft>
                          <a:spcPts val="0"/>
                        </a:spcAft>
                      </a:pPr>
                      <a:endParaRPr lang="ru-RU" sz="1000" dirty="0">
                        <a:effectLst/>
                        <a:latin typeface="Calibri"/>
                        <a:ea typeface="Calibri"/>
                        <a:cs typeface="Times New Roman"/>
                      </a:endParaRPr>
                    </a:p>
                  </a:txBody>
                  <a:tcPr marL="24427" marR="24427" marT="0" marB="0" anchor="ctr"/>
                </a:tc>
                <a:tc hMerge="1">
                  <a:txBody>
                    <a:bodyPr/>
                    <a:lstStyle/>
                    <a:p>
                      <a:endParaRPr lang="ru-RU"/>
                    </a:p>
                  </a:txBody>
                  <a:tcPr/>
                </a:tc>
                <a:tc rowSpan="2">
                  <a:txBody>
                    <a:bodyPr/>
                    <a:lstStyle/>
                    <a:p>
                      <a:pPr algn="ctr">
                        <a:lnSpc>
                          <a:spcPct val="115000"/>
                        </a:lnSpc>
                        <a:spcAft>
                          <a:spcPts val="0"/>
                        </a:spcAft>
                      </a:pPr>
                      <a:r>
                        <a:rPr lang="ru-RU" sz="1000" b="1" kern="1200" dirty="0" smtClean="0">
                          <a:solidFill>
                            <a:schemeClr val="lt1"/>
                          </a:solidFill>
                          <a:effectLst/>
                          <a:latin typeface="+mn-lt"/>
                          <a:ea typeface="+mn-ea"/>
                          <a:cs typeface="+mn-cs"/>
                        </a:rPr>
                        <a:t>Общие требования</a:t>
                      </a:r>
                      <a:endParaRPr lang="ru-RU" sz="1000" b="1" kern="1200" dirty="0">
                        <a:solidFill>
                          <a:schemeClr val="lt1"/>
                        </a:solidFill>
                        <a:effectLst/>
                        <a:latin typeface="+mn-lt"/>
                        <a:ea typeface="+mn-ea"/>
                        <a:cs typeface="+mn-cs"/>
                      </a:endParaRPr>
                    </a:p>
                  </a:txBody>
                  <a:tcPr marL="24427" marR="24427" marT="0" marB="0" anchor="ctr"/>
                </a:tc>
              </a:tr>
              <a:tr h="340839">
                <a:tc vMerge="1">
                  <a:txBody>
                    <a:bodyPr/>
                    <a:lstStyle/>
                    <a:p>
                      <a:endParaRPr lang="ru-RU"/>
                    </a:p>
                  </a:txBody>
                  <a:tcPr/>
                </a:tc>
                <a:tc>
                  <a:txBody>
                    <a:bodyPr/>
                    <a:lstStyle/>
                    <a:p>
                      <a:pPr marL="0" algn="ctr" defTabSz="914400" rtl="0" eaLnBrk="1" latinLnBrk="0" hangingPunct="1">
                        <a:lnSpc>
                          <a:spcPct val="115000"/>
                        </a:lnSpc>
                        <a:spcAft>
                          <a:spcPts val="0"/>
                        </a:spcAft>
                      </a:pPr>
                      <a:r>
                        <a:rPr lang="ru-RU" sz="1000" b="1" kern="1200" dirty="0" smtClean="0">
                          <a:solidFill>
                            <a:schemeClr val="dk1"/>
                          </a:solidFill>
                          <a:effectLst/>
                          <a:latin typeface="+mn-lt"/>
                          <a:ea typeface="+mn-ea"/>
                          <a:cs typeface="+mn-cs"/>
                        </a:rPr>
                        <a:t>Название вида деятельности</a:t>
                      </a:r>
                      <a:endParaRPr lang="ru-RU" sz="1000" b="1" kern="1200" dirty="0">
                        <a:solidFill>
                          <a:schemeClr val="dk1"/>
                        </a:solidFill>
                        <a:effectLst/>
                        <a:latin typeface="+mn-lt"/>
                        <a:ea typeface="+mn-ea"/>
                        <a:cs typeface="+mn-cs"/>
                      </a:endParaRPr>
                    </a:p>
                  </a:txBody>
                  <a:tcPr marL="24427" marR="24427" marT="0" marB="0" anchor="ctr"/>
                </a:tc>
                <a:tc>
                  <a:txBody>
                    <a:bodyPr/>
                    <a:lstStyle/>
                    <a:p>
                      <a:pPr algn="ctr">
                        <a:lnSpc>
                          <a:spcPct val="115000"/>
                        </a:lnSpc>
                        <a:spcAft>
                          <a:spcPts val="0"/>
                        </a:spcAft>
                      </a:pPr>
                      <a:r>
                        <a:rPr lang="ru-RU" sz="1000" b="1" dirty="0">
                          <a:effectLst/>
                        </a:rPr>
                        <a:t>№ в соответствии с приказом Минфина России от 16.06.2014 № 49н</a:t>
                      </a:r>
                      <a:endParaRPr lang="ru-RU" sz="1000" b="1" dirty="0">
                        <a:effectLst/>
                        <a:latin typeface="Calibri"/>
                        <a:ea typeface="Calibri"/>
                        <a:cs typeface="Times New Roman"/>
                      </a:endParaRPr>
                    </a:p>
                  </a:txBody>
                  <a:tcPr marL="24427" marR="24427" marT="0" marB="0" anchor="ctr"/>
                </a:tc>
                <a:tc>
                  <a:txBody>
                    <a:bodyPr/>
                    <a:lstStyle/>
                    <a:p>
                      <a:pPr algn="ctr">
                        <a:lnSpc>
                          <a:spcPct val="115000"/>
                        </a:lnSpc>
                        <a:spcAft>
                          <a:spcPts val="0"/>
                        </a:spcAft>
                      </a:pPr>
                      <a:r>
                        <a:rPr lang="ru-RU" sz="1000" b="1" dirty="0">
                          <a:effectLst/>
                        </a:rPr>
                        <a:t>Содержит только работы</a:t>
                      </a:r>
                      <a:endParaRPr lang="ru-RU" sz="1000" b="1" dirty="0">
                        <a:effectLst/>
                        <a:latin typeface="Calibri"/>
                        <a:ea typeface="Calibri"/>
                        <a:cs typeface="Times New Roman"/>
                      </a:endParaRPr>
                    </a:p>
                  </a:txBody>
                  <a:tcPr marL="24427" marR="24427" marT="0" marB="0" anchor="ctr"/>
                </a:tc>
                <a:tc vMerge="1">
                  <a:txBody>
                    <a:bodyPr/>
                    <a:lstStyle/>
                    <a:p>
                      <a:pPr algn="ctr">
                        <a:lnSpc>
                          <a:spcPct val="115000"/>
                        </a:lnSpc>
                        <a:spcAft>
                          <a:spcPts val="0"/>
                        </a:spcAft>
                      </a:pPr>
                      <a:endParaRPr lang="ru-RU" sz="1000" b="1" dirty="0">
                        <a:effectLst/>
                        <a:latin typeface="Calibri"/>
                        <a:ea typeface="Calibri"/>
                        <a:cs typeface="Times New Roman"/>
                      </a:endParaRPr>
                    </a:p>
                  </a:txBody>
                  <a:tcPr marL="24427" marR="24427" marT="0" marB="0" anchor="ctr"/>
                </a:tc>
              </a:tr>
              <a:tr h="0">
                <a:tc>
                  <a:txBody>
                    <a:bodyPr/>
                    <a:lstStyle/>
                    <a:p>
                      <a:pPr>
                        <a:lnSpc>
                          <a:spcPct val="115000"/>
                        </a:lnSpc>
                        <a:spcAft>
                          <a:spcPts val="0"/>
                        </a:spcAft>
                      </a:pPr>
                      <a:r>
                        <a:rPr lang="ru-RU" sz="1000" dirty="0">
                          <a:effectLst/>
                        </a:rPr>
                        <a:t>Минпромторг России</a:t>
                      </a:r>
                      <a:endParaRPr lang="ru-RU" sz="1000" dirty="0">
                        <a:effectLst/>
                        <a:latin typeface="Calibri"/>
                        <a:ea typeface="Calibri"/>
                        <a:cs typeface="Times New Roman"/>
                      </a:endParaRPr>
                    </a:p>
                  </a:txBody>
                  <a:tcPr marL="24427" marR="24427"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Calibri"/>
                          <a:ea typeface="Calibri"/>
                          <a:cs typeface="Times New Roman"/>
                        </a:rPr>
                        <a:t>Общественное питание</a:t>
                      </a:r>
                    </a:p>
                  </a:txBody>
                  <a:tcPr marL="24427" marR="24427" marT="0" marB="0"/>
                </a:tc>
                <a:tc>
                  <a:txBody>
                    <a:bodyPr/>
                    <a:lstStyle/>
                    <a:p>
                      <a:pPr algn="ctr">
                        <a:lnSpc>
                          <a:spcPct val="115000"/>
                        </a:lnSpc>
                        <a:spcAft>
                          <a:spcPts val="0"/>
                        </a:spcAft>
                      </a:pPr>
                      <a:r>
                        <a:rPr lang="ru-RU" sz="1000" dirty="0" smtClean="0">
                          <a:effectLst/>
                        </a:rPr>
                        <a:t>01 (м)</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b="1" kern="1200" dirty="0" smtClean="0">
                          <a:solidFill>
                            <a:srgbClr val="FF0000"/>
                          </a:solidFill>
                          <a:effectLst/>
                          <a:latin typeface="Calibri"/>
                          <a:ea typeface="Calibri"/>
                          <a:cs typeface="Times New Roman"/>
                        </a:rPr>
                        <a:t>Зарегистрирован приказ от 25.06.2015 № 1684</a:t>
                      </a:r>
                      <a:endParaRPr lang="ru-RU" sz="1000" b="1" kern="1200" dirty="0">
                        <a:solidFill>
                          <a:srgbClr val="FF0000"/>
                        </a:solidFill>
                        <a:effectLst/>
                        <a:latin typeface="Calibri"/>
                        <a:ea typeface="Calibri"/>
                        <a:cs typeface="Times New Roman"/>
                      </a:endParaRPr>
                    </a:p>
                  </a:txBody>
                  <a:tcPr marL="24427" marR="24427" marT="0" marB="0"/>
                </a:tc>
              </a:tr>
              <a:tr h="27403">
                <a:tc>
                  <a:txBody>
                    <a:bodyPr/>
                    <a:lstStyle/>
                    <a:p>
                      <a:pPr>
                        <a:lnSpc>
                          <a:spcPct val="115000"/>
                        </a:lnSpc>
                        <a:spcAft>
                          <a:spcPts val="0"/>
                        </a:spcAft>
                      </a:pPr>
                      <a:r>
                        <a:rPr lang="ru-RU" sz="1000" dirty="0">
                          <a:effectLst/>
                        </a:rPr>
                        <a:t>Минэнерго России</a:t>
                      </a:r>
                      <a:endParaRPr lang="ru-RU" sz="1000" dirty="0">
                        <a:effectLst/>
                        <a:latin typeface="Calibri"/>
                        <a:ea typeface="Calibri"/>
                        <a:cs typeface="Times New Roman"/>
                      </a:endParaRPr>
                    </a:p>
                  </a:txBody>
                  <a:tcPr marL="24427" marR="24427"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kern="1200" dirty="0" err="1" smtClean="0">
                          <a:solidFill>
                            <a:schemeClr val="dk1"/>
                          </a:solidFill>
                          <a:effectLst/>
                          <a:latin typeface="Calibri"/>
                          <a:ea typeface="Calibri"/>
                          <a:cs typeface="Times New Roman"/>
                        </a:rPr>
                        <a:t>Энергоэффективность</a:t>
                      </a:r>
                      <a:r>
                        <a:rPr lang="ru-RU" sz="1000" kern="1200" dirty="0" smtClean="0">
                          <a:solidFill>
                            <a:schemeClr val="dk1"/>
                          </a:solidFill>
                          <a:effectLst/>
                          <a:latin typeface="Calibri"/>
                          <a:ea typeface="Calibri"/>
                          <a:cs typeface="Times New Roman"/>
                        </a:rPr>
                        <a:t> и энергетика</a:t>
                      </a:r>
                    </a:p>
                  </a:txBody>
                  <a:tcPr marL="24427" marR="24427" marT="0" marB="0"/>
                </a:tc>
                <a:tc>
                  <a:txBody>
                    <a:bodyPr/>
                    <a:lstStyle/>
                    <a:p>
                      <a:pPr algn="ctr">
                        <a:lnSpc>
                          <a:spcPct val="115000"/>
                        </a:lnSpc>
                        <a:spcAft>
                          <a:spcPts val="0"/>
                        </a:spcAft>
                      </a:pPr>
                      <a:r>
                        <a:rPr lang="ru-RU" sz="1000" dirty="0">
                          <a:effectLst/>
                        </a:rPr>
                        <a:t>02</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r>
                        <a:rPr lang="ru-RU" sz="1000" dirty="0" smtClean="0">
                          <a:effectLst/>
                        </a:rPr>
                        <a:t>---</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b="1" kern="1200" dirty="0" smtClean="0">
                          <a:solidFill>
                            <a:schemeClr val="tx1"/>
                          </a:solidFill>
                          <a:effectLst/>
                          <a:latin typeface="Calibri"/>
                          <a:ea typeface="Calibri"/>
                          <a:cs typeface="Times New Roman"/>
                        </a:rPr>
                        <a:t>Отсутствует</a:t>
                      </a:r>
                      <a:r>
                        <a:rPr lang="ru-RU" sz="1000" b="1" kern="1200" baseline="0" dirty="0" smtClean="0">
                          <a:solidFill>
                            <a:schemeClr val="tx1"/>
                          </a:solidFill>
                          <a:effectLst/>
                          <a:latin typeface="Calibri"/>
                          <a:ea typeface="Calibri"/>
                          <a:cs typeface="Times New Roman"/>
                        </a:rPr>
                        <a:t> базовый (отраслевой) перечень, утверждение не требуется</a:t>
                      </a:r>
                      <a:endParaRPr lang="ru-RU" sz="1000" b="1" kern="1200" dirty="0">
                        <a:solidFill>
                          <a:schemeClr val="tx1"/>
                        </a:solidFill>
                        <a:effectLst/>
                        <a:latin typeface="Calibri"/>
                        <a:ea typeface="Calibri"/>
                        <a:cs typeface="Times New Roman"/>
                      </a:endParaRPr>
                    </a:p>
                  </a:txBody>
                  <a:tcPr marL="24427" marR="24427" marT="0" marB="0"/>
                </a:tc>
              </a:tr>
              <a:tr h="72869">
                <a:tc rowSpan="4">
                  <a:txBody>
                    <a:bodyPr/>
                    <a:lstStyle/>
                    <a:p>
                      <a:pPr>
                        <a:lnSpc>
                          <a:spcPct val="115000"/>
                        </a:lnSpc>
                        <a:spcAft>
                          <a:spcPts val="0"/>
                        </a:spcAft>
                      </a:pPr>
                      <a:r>
                        <a:rPr lang="ru-RU" sz="1000" dirty="0">
                          <a:effectLst/>
                        </a:rPr>
                        <a:t>Минприроды России</a:t>
                      </a:r>
                      <a:endParaRPr lang="ru-RU" sz="1000" dirty="0">
                        <a:effectLst/>
                        <a:latin typeface="Calibri"/>
                        <a:ea typeface="Calibri"/>
                        <a:cs typeface="Times New Roman"/>
                      </a:endParaRPr>
                    </a:p>
                  </a:txBody>
                  <a:tcPr marL="24427" marR="24427" marT="0" marB="0"/>
                </a:tc>
                <a:tc>
                  <a:txBody>
                    <a:bodyPr/>
                    <a:lstStyle/>
                    <a:p>
                      <a:pPr algn="l">
                        <a:lnSpc>
                          <a:spcPct val="100000"/>
                        </a:lnSpc>
                        <a:spcAft>
                          <a:spcPts val="0"/>
                        </a:spcAft>
                      </a:pPr>
                      <a:r>
                        <a:rPr lang="ru-RU" sz="1000" kern="1200" dirty="0" smtClean="0">
                          <a:solidFill>
                            <a:schemeClr val="dk1"/>
                          </a:solidFill>
                          <a:effectLst/>
                          <a:latin typeface="Calibri"/>
                          <a:ea typeface="Calibri"/>
                          <a:cs typeface="Times New Roman"/>
                        </a:rPr>
                        <a:t>Воспроизводство и использование природных ресурсов</a:t>
                      </a:r>
                    </a:p>
                  </a:txBody>
                  <a:tcPr marL="24427" marR="24427" marT="0" marB="0"/>
                </a:tc>
                <a:tc>
                  <a:txBody>
                    <a:bodyPr/>
                    <a:lstStyle/>
                    <a:p>
                      <a:pPr algn="ctr">
                        <a:lnSpc>
                          <a:spcPct val="115000"/>
                        </a:lnSpc>
                        <a:spcAft>
                          <a:spcPts val="0"/>
                        </a:spcAft>
                      </a:pPr>
                      <a:r>
                        <a:rPr lang="ru-RU" sz="1000" dirty="0" smtClean="0">
                          <a:effectLst/>
                        </a:rPr>
                        <a:t>03 (у)</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24427" marR="24427" marT="0" marB="0"/>
                </a:tc>
                <a:tc rowSpan="4">
                  <a:txBody>
                    <a:bodyPr/>
                    <a:lstStyle/>
                    <a:p>
                      <a:pPr algn="ctr">
                        <a:lnSpc>
                          <a:spcPct val="115000"/>
                        </a:lnSpc>
                        <a:spcAft>
                          <a:spcPts val="0"/>
                        </a:spcAft>
                      </a:pPr>
                      <a:r>
                        <a:rPr lang="ru-RU" sz="1000" b="1" kern="1200" dirty="0" smtClean="0">
                          <a:solidFill>
                            <a:srgbClr val="FF0000"/>
                          </a:solidFill>
                          <a:effectLst/>
                          <a:latin typeface="Calibri"/>
                          <a:ea typeface="Calibri"/>
                          <a:cs typeface="Times New Roman"/>
                        </a:rPr>
                        <a:t>Зарегистрирован приказ от 25.06.2015 № 279</a:t>
                      </a:r>
                      <a:endParaRPr lang="ru-RU" sz="1000" b="1" kern="1200" dirty="0">
                        <a:solidFill>
                          <a:srgbClr val="FF0000"/>
                        </a:solidFill>
                        <a:effectLst/>
                        <a:latin typeface="Calibri"/>
                        <a:ea typeface="Calibri"/>
                        <a:cs typeface="Times New Roman"/>
                      </a:endParaRPr>
                    </a:p>
                  </a:txBody>
                  <a:tcPr marL="24427" marR="24427" marT="0" marB="0"/>
                </a:tc>
              </a:tr>
              <a:tr h="67535">
                <a:tc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Calibri"/>
                          <a:ea typeface="Calibri"/>
                          <a:cs typeface="Times New Roman"/>
                        </a:rPr>
                        <a:t>Деятельность в области гидрометеорологии и смежных с ней областях, мониторинга состояния окружающей среды, ее загрязнения</a:t>
                      </a:r>
                    </a:p>
                  </a:txBody>
                  <a:tcPr marL="24427" marR="24427" marT="0" marB="0"/>
                </a:tc>
                <a:tc>
                  <a:txBody>
                    <a:bodyPr/>
                    <a:lstStyle/>
                    <a:p>
                      <a:pPr algn="ctr">
                        <a:lnSpc>
                          <a:spcPct val="115000"/>
                        </a:lnSpc>
                        <a:spcAft>
                          <a:spcPts val="0"/>
                        </a:spcAft>
                      </a:pPr>
                      <a:r>
                        <a:rPr lang="ru-RU" sz="1000" dirty="0" smtClean="0">
                          <a:effectLst/>
                        </a:rPr>
                        <a:t>04 (у)</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24427" marR="24427" marT="0" marB="0"/>
                </a:tc>
                <a:tc vMerge="1">
                  <a:txBody>
                    <a:bodyPr/>
                    <a:lstStyle/>
                    <a:p>
                      <a:pPr algn="ctr">
                        <a:lnSpc>
                          <a:spcPct val="115000"/>
                        </a:lnSpc>
                        <a:spcAft>
                          <a:spcPts val="0"/>
                        </a:spcAft>
                      </a:pPr>
                      <a:endParaRPr lang="ru-RU" sz="1000" dirty="0">
                        <a:effectLst/>
                        <a:latin typeface="Calibri"/>
                        <a:ea typeface="Calibri"/>
                        <a:cs typeface="Times New Roman"/>
                      </a:endParaRPr>
                    </a:p>
                  </a:txBody>
                  <a:tcPr marL="24427" marR="24427" marT="0" marB="0"/>
                </a:tc>
              </a:tr>
              <a:tr h="62201">
                <a:tc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Calibri"/>
                          <a:ea typeface="Calibri"/>
                          <a:cs typeface="Times New Roman"/>
                        </a:rPr>
                        <a:t>Лесное и водное хозяйство</a:t>
                      </a:r>
                    </a:p>
                  </a:txBody>
                  <a:tcPr marL="24427" marR="24427" marT="0" marB="0"/>
                </a:tc>
                <a:tc>
                  <a:txBody>
                    <a:bodyPr/>
                    <a:lstStyle/>
                    <a:p>
                      <a:pPr algn="ctr">
                        <a:lnSpc>
                          <a:spcPct val="115000"/>
                        </a:lnSpc>
                        <a:spcAft>
                          <a:spcPts val="0"/>
                        </a:spcAft>
                      </a:pPr>
                      <a:r>
                        <a:rPr lang="ru-RU" sz="1000" dirty="0" smtClean="0">
                          <a:effectLst/>
                        </a:rPr>
                        <a:t>05 (у)</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24427" marR="24427" marT="0" marB="0"/>
                </a:tc>
                <a:tc vMerge="1">
                  <a:txBody>
                    <a:bodyPr/>
                    <a:lstStyle/>
                    <a:p>
                      <a:pPr algn="ctr">
                        <a:lnSpc>
                          <a:spcPct val="115000"/>
                        </a:lnSpc>
                        <a:spcAft>
                          <a:spcPts val="0"/>
                        </a:spcAft>
                      </a:pPr>
                      <a:endParaRPr lang="ru-RU" sz="1000" dirty="0">
                        <a:effectLst/>
                        <a:latin typeface="Calibri"/>
                        <a:ea typeface="Calibri"/>
                        <a:cs typeface="Times New Roman"/>
                      </a:endParaRPr>
                    </a:p>
                  </a:txBody>
                  <a:tcPr marL="24427" marR="24427" marT="0" marB="0"/>
                </a:tc>
              </a:tr>
              <a:tr h="44167">
                <a:tc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Calibri"/>
                          <a:ea typeface="Calibri"/>
                          <a:cs typeface="Times New Roman"/>
                        </a:rPr>
                        <a:t>Охрана окружающей среды</a:t>
                      </a:r>
                    </a:p>
                  </a:txBody>
                  <a:tcPr marL="24427" marR="24427" marT="0" marB="0"/>
                </a:tc>
                <a:tc>
                  <a:txBody>
                    <a:bodyPr/>
                    <a:lstStyle/>
                    <a:p>
                      <a:pPr algn="ctr">
                        <a:lnSpc>
                          <a:spcPct val="115000"/>
                        </a:lnSpc>
                        <a:spcAft>
                          <a:spcPts val="0"/>
                        </a:spcAft>
                      </a:pPr>
                      <a:r>
                        <a:rPr lang="ru-RU" sz="1000" dirty="0" smtClean="0">
                          <a:effectLst/>
                        </a:rPr>
                        <a:t>06 (у)</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24427" marR="24427" marT="0" marB="0"/>
                </a:tc>
                <a:tc vMerge="1">
                  <a:txBody>
                    <a:bodyPr/>
                    <a:lstStyle/>
                    <a:p>
                      <a:pPr algn="ctr">
                        <a:lnSpc>
                          <a:spcPct val="115000"/>
                        </a:lnSpc>
                        <a:spcAft>
                          <a:spcPts val="0"/>
                        </a:spcAft>
                      </a:pPr>
                      <a:endParaRPr lang="ru-RU" sz="1000" dirty="0">
                        <a:effectLst/>
                        <a:latin typeface="Calibri"/>
                        <a:ea typeface="Calibri"/>
                        <a:cs typeface="Times New Roman"/>
                      </a:endParaRPr>
                    </a:p>
                  </a:txBody>
                  <a:tcPr marL="24427" marR="24427" marT="0" marB="0"/>
                </a:tc>
              </a:tr>
              <a:tr h="378374">
                <a:tc>
                  <a:txBody>
                    <a:bodyPr/>
                    <a:lstStyle/>
                    <a:p>
                      <a:pPr>
                        <a:lnSpc>
                          <a:spcPct val="115000"/>
                        </a:lnSpc>
                        <a:spcAft>
                          <a:spcPts val="0"/>
                        </a:spcAft>
                      </a:pPr>
                      <a:r>
                        <a:rPr lang="ru-RU" sz="1000">
                          <a:effectLst/>
                        </a:rPr>
                        <a:t>Минкультуры России</a:t>
                      </a:r>
                      <a:endParaRPr lang="ru-RU" sz="1000">
                        <a:effectLst/>
                        <a:latin typeface="Calibri"/>
                        <a:ea typeface="Calibri"/>
                        <a:cs typeface="Times New Roman"/>
                      </a:endParaRPr>
                    </a:p>
                  </a:txBody>
                  <a:tcPr marL="24427" marR="24427" marT="0" marB="0"/>
                </a:tc>
                <a:tc>
                  <a:txBody>
                    <a:bodyPr/>
                    <a:lstStyle/>
                    <a:p>
                      <a:pPr algn="l">
                        <a:lnSpc>
                          <a:spcPct val="115000"/>
                        </a:lnSpc>
                        <a:spcAft>
                          <a:spcPts val="0"/>
                        </a:spcAft>
                      </a:pPr>
                      <a:r>
                        <a:rPr lang="ru-RU" sz="1000" kern="1200" dirty="0" smtClean="0">
                          <a:solidFill>
                            <a:schemeClr val="dk1"/>
                          </a:solidFill>
                          <a:effectLst/>
                          <a:latin typeface="Calibri"/>
                          <a:ea typeface="Calibri"/>
                          <a:cs typeface="Times New Roman"/>
                        </a:rPr>
                        <a:t>Культура, кинематография, архивное дело</a:t>
                      </a:r>
                      <a:endParaRPr lang="ru-RU" sz="1000" kern="1200" dirty="0">
                        <a:solidFill>
                          <a:schemeClr val="dk1"/>
                        </a:solidFill>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smtClean="0">
                          <a:effectLst/>
                        </a:rPr>
                        <a:t>07 (у)</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b="1" dirty="0" smtClean="0">
                          <a:solidFill>
                            <a:srgbClr val="FF0000"/>
                          </a:solidFill>
                          <a:effectLst/>
                          <a:latin typeface="Calibri"/>
                          <a:ea typeface="Calibri"/>
                          <a:cs typeface="Times New Roman"/>
                        </a:rPr>
                        <a:t>Зарегистрирован приказ от 09.06.2015 № 1762</a:t>
                      </a:r>
                    </a:p>
                  </a:txBody>
                  <a:tcPr marL="24427" marR="24427" marT="0" marB="0"/>
                </a:tc>
              </a:tr>
              <a:tr h="58899">
                <a:tc>
                  <a:txBody>
                    <a:bodyPr/>
                    <a:lstStyle/>
                    <a:p>
                      <a:pPr>
                        <a:lnSpc>
                          <a:spcPct val="115000"/>
                        </a:lnSpc>
                        <a:spcAft>
                          <a:spcPts val="0"/>
                        </a:spcAft>
                      </a:pPr>
                      <a:r>
                        <a:rPr lang="ru-RU" sz="1000">
                          <a:effectLst/>
                        </a:rPr>
                        <a:t>Минздрав России</a:t>
                      </a:r>
                      <a:endParaRPr lang="ru-RU" sz="1000">
                        <a:effectLst/>
                        <a:latin typeface="Calibri"/>
                        <a:ea typeface="Calibri"/>
                        <a:cs typeface="Times New Roman"/>
                      </a:endParaRPr>
                    </a:p>
                  </a:txBody>
                  <a:tcPr marL="24427" marR="24427" marT="0" marB="0"/>
                </a:tc>
                <a:tc>
                  <a:txBody>
                    <a:bodyPr/>
                    <a:lstStyle/>
                    <a:p>
                      <a:pPr algn="l">
                        <a:lnSpc>
                          <a:spcPct val="115000"/>
                        </a:lnSpc>
                        <a:spcAft>
                          <a:spcPts val="0"/>
                        </a:spcAft>
                      </a:pPr>
                      <a:r>
                        <a:rPr lang="ru-RU" sz="1000" kern="1200" dirty="0" smtClean="0">
                          <a:solidFill>
                            <a:schemeClr val="dk1"/>
                          </a:solidFill>
                          <a:effectLst/>
                          <a:latin typeface="Calibri"/>
                          <a:ea typeface="Calibri"/>
                          <a:cs typeface="Times New Roman"/>
                        </a:rPr>
                        <a:t>Здравоохранение</a:t>
                      </a:r>
                      <a:endParaRPr lang="ru-RU" sz="1000" kern="1200" dirty="0">
                        <a:solidFill>
                          <a:schemeClr val="dk1"/>
                        </a:solidFill>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smtClean="0">
                          <a:effectLst/>
                        </a:rPr>
                        <a:t>08 (у)</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b="1" kern="1200" dirty="0" smtClean="0">
                          <a:solidFill>
                            <a:srgbClr val="FF0000"/>
                          </a:solidFill>
                          <a:effectLst/>
                          <a:latin typeface="Calibri"/>
                          <a:ea typeface="Calibri"/>
                          <a:cs typeface="Times New Roman"/>
                        </a:rPr>
                        <a:t>Зарегистрирован приказ от 25.06.2015 № 366н</a:t>
                      </a:r>
                      <a:endParaRPr lang="ru-RU" sz="1000" b="1" kern="1200" dirty="0">
                        <a:solidFill>
                          <a:srgbClr val="FF0000"/>
                        </a:solidFill>
                        <a:effectLst/>
                        <a:latin typeface="Calibri"/>
                        <a:ea typeface="Calibri"/>
                        <a:cs typeface="Times New Roman"/>
                      </a:endParaRPr>
                    </a:p>
                  </a:txBody>
                  <a:tcPr marL="24427" marR="24427" marT="0" marB="0"/>
                </a:tc>
              </a:tr>
              <a:tr h="40865">
                <a:tc>
                  <a:txBody>
                    <a:bodyPr/>
                    <a:lstStyle/>
                    <a:p>
                      <a:pPr>
                        <a:lnSpc>
                          <a:spcPct val="115000"/>
                        </a:lnSpc>
                        <a:spcAft>
                          <a:spcPts val="0"/>
                        </a:spcAft>
                      </a:pPr>
                      <a:r>
                        <a:rPr lang="ru-RU" sz="1000">
                          <a:effectLst/>
                        </a:rPr>
                        <a:t>Минкомсвязь России</a:t>
                      </a:r>
                      <a:endParaRPr lang="ru-RU" sz="1000">
                        <a:effectLst/>
                        <a:latin typeface="Calibri"/>
                        <a:ea typeface="Calibri"/>
                        <a:cs typeface="Times New Roman"/>
                      </a:endParaRPr>
                    </a:p>
                  </a:txBody>
                  <a:tcPr marL="24427" marR="24427" marT="0" marB="0"/>
                </a:tc>
                <a:tc>
                  <a:txBody>
                    <a:bodyPr/>
                    <a:lstStyle/>
                    <a:p>
                      <a:pPr algn="l">
                        <a:lnSpc>
                          <a:spcPct val="115000"/>
                        </a:lnSpc>
                        <a:spcAft>
                          <a:spcPts val="0"/>
                        </a:spcAft>
                      </a:pPr>
                      <a:r>
                        <a:rPr lang="ru-RU" sz="1000" kern="1200" dirty="0" smtClean="0">
                          <a:solidFill>
                            <a:schemeClr val="dk1"/>
                          </a:solidFill>
                          <a:effectLst/>
                          <a:latin typeface="Calibri"/>
                          <a:ea typeface="Calibri"/>
                          <a:cs typeface="Times New Roman"/>
                        </a:rPr>
                        <a:t>Связь, информатика и средства массовой информации</a:t>
                      </a:r>
                      <a:endParaRPr lang="ru-RU" sz="1000" kern="1200" dirty="0">
                        <a:solidFill>
                          <a:schemeClr val="dk1"/>
                        </a:solidFill>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smtClean="0">
                          <a:effectLst/>
                        </a:rPr>
                        <a:t>09 (м)</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en-US" sz="1000" dirty="0" smtClean="0">
                          <a:effectLst/>
                        </a:rPr>
                        <a:t>+</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b="1" kern="1200" dirty="0" smtClean="0">
                          <a:solidFill>
                            <a:srgbClr val="FF0000"/>
                          </a:solidFill>
                          <a:effectLst/>
                          <a:latin typeface="Calibri"/>
                          <a:ea typeface="Calibri"/>
                          <a:cs typeface="Times New Roman"/>
                        </a:rPr>
                        <a:t>Зарегистрирован приказ от 08.07.2015 № 246</a:t>
                      </a:r>
                      <a:endParaRPr lang="ru-RU" sz="1000" b="1" kern="1200" dirty="0">
                        <a:solidFill>
                          <a:srgbClr val="FF0000"/>
                        </a:solidFill>
                        <a:effectLst/>
                        <a:latin typeface="Calibri"/>
                        <a:ea typeface="Calibri"/>
                        <a:cs typeface="Times New Roman"/>
                      </a:endParaRPr>
                    </a:p>
                  </a:txBody>
                  <a:tcPr marL="24427" marR="24427" marT="0" marB="0"/>
                </a:tc>
              </a:tr>
              <a:tr h="60931">
                <a:tc rowSpan="2">
                  <a:txBody>
                    <a:bodyPr/>
                    <a:lstStyle/>
                    <a:p>
                      <a:pPr>
                        <a:lnSpc>
                          <a:spcPct val="115000"/>
                        </a:lnSpc>
                        <a:spcAft>
                          <a:spcPts val="0"/>
                        </a:spcAft>
                      </a:pPr>
                      <a:r>
                        <a:rPr lang="ru-RU" sz="1000" dirty="0">
                          <a:solidFill>
                            <a:srgbClr val="FF0000"/>
                          </a:solidFill>
                          <a:effectLst/>
                        </a:rPr>
                        <a:t>Минобрнауки России</a:t>
                      </a:r>
                      <a:endParaRPr lang="ru-RU" sz="1000" dirty="0">
                        <a:solidFill>
                          <a:srgbClr val="FF0000"/>
                        </a:solidFill>
                        <a:effectLst/>
                        <a:latin typeface="Calibri"/>
                        <a:ea typeface="Calibri"/>
                        <a:cs typeface="Times New Roman"/>
                      </a:endParaRPr>
                    </a:p>
                  </a:txBody>
                  <a:tcPr marL="24427" marR="24427" marT="0" marB="0"/>
                </a:tc>
                <a:tc>
                  <a:txBody>
                    <a:bodyPr/>
                    <a:lstStyle/>
                    <a:p>
                      <a:pPr algn="l">
                        <a:lnSpc>
                          <a:spcPct val="115000"/>
                        </a:lnSpc>
                        <a:spcAft>
                          <a:spcPts val="0"/>
                        </a:spcAft>
                      </a:pPr>
                      <a:r>
                        <a:rPr lang="ru-RU" sz="1000" kern="1200" dirty="0" smtClean="0">
                          <a:solidFill>
                            <a:schemeClr val="dk1"/>
                          </a:solidFill>
                          <a:effectLst/>
                          <a:latin typeface="Calibri"/>
                          <a:ea typeface="Calibri"/>
                          <a:cs typeface="Times New Roman"/>
                        </a:rPr>
                        <a:t>Молодежная политика</a:t>
                      </a:r>
                    </a:p>
                  </a:txBody>
                  <a:tcPr marL="24427" marR="24427" marT="0" marB="0"/>
                </a:tc>
                <a:tc>
                  <a:txBody>
                    <a:bodyPr/>
                    <a:lstStyle/>
                    <a:p>
                      <a:pPr algn="ctr">
                        <a:lnSpc>
                          <a:spcPct val="115000"/>
                        </a:lnSpc>
                        <a:spcAft>
                          <a:spcPts val="0"/>
                        </a:spcAft>
                      </a:pPr>
                      <a:r>
                        <a:rPr lang="ru-RU" sz="1000" dirty="0">
                          <a:effectLst/>
                        </a:rPr>
                        <a:t>10</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smtClean="0">
                          <a:effectLst/>
                          <a:latin typeface="Calibri"/>
                          <a:ea typeface="Calibri"/>
                          <a:cs typeface="Times New Roman"/>
                        </a:rPr>
                        <a:t>Проект на согласование не представлен</a:t>
                      </a:r>
                      <a:endParaRPr lang="ru-RU" sz="1000" dirty="0">
                        <a:effectLst/>
                        <a:latin typeface="Calibri"/>
                        <a:ea typeface="Calibri"/>
                        <a:cs typeface="Times New Roman"/>
                      </a:endParaRPr>
                    </a:p>
                  </a:txBody>
                  <a:tcPr marL="24427" marR="24427" marT="0" marB="0"/>
                </a:tc>
              </a:tr>
              <a:tr h="373903">
                <a:tc vMerge="1">
                  <a:txBody>
                    <a:bodyPr/>
                    <a:lstStyle/>
                    <a:p>
                      <a:endParaRPr lang="ru-RU"/>
                    </a:p>
                  </a:txBody>
                  <a:tcPr/>
                </a:tc>
                <a:tc>
                  <a:txBody>
                    <a:bodyPr/>
                    <a:lstStyle/>
                    <a:p>
                      <a:pPr algn="l">
                        <a:lnSpc>
                          <a:spcPct val="115000"/>
                        </a:lnSpc>
                        <a:spcAft>
                          <a:spcPts val="0"/>
                        </a:spcAft>
                      </a:pPr>
                      <a:r>
                        <a:rPr lang="ru-RU" sz="1000" kern="1200" dirty="0" smtClean="0">
                          <a:solidFill>
                            <a:schemeClr val="dk1"/>
                          </a:solidFill>
                          <a:effectLst/>
                          <a:latin typeface="Calibri"/>
                          <a:ea typeface="Calibri"/>
                          <a:cs typeface="Times New Roman"/>
                        </a:rPr>
                        <a:t>Образование и наука</a:t>
                      </a:r>
                    </a:p>
                  </a:txBody>
                  <a:tcPr marL="24427" marR="24427" marT="0" marB="0"/>
                </a:tc>
                <a:tc>
                  <a:txBody>
                    <a:bodyPr/>
                    <a:lstStyle/>
                    <a:p>
                      <a:pPr algn="ctr">
                        <a:lnSpc>
                          <a:spcPct val="115000"/>
                        </a:lnSpc>
                        <a:spcAft>
                          <a:spcPts val="0"/>
                        </a:spcAft>
                      </a:pPr>
                      <a:r>
                        <a:rPr lang="ru-RU" sz="1000" dirty="0" smtClean="0">
                          <a:effectLst/>
                        </a:rPr>
                        <a:t>11</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endParaRPr lang="ru-RU" sz="1000" dirty="0">
                        <a:effectLst/>
                        <a:latin typeface="Calibri"/>
                        <a:ea typeface="Calibri"/>
                        <a:cs typeface="Times New Roman"/>
                      </a:endParaRPr>
                    </a:p>
                  </a:txBody>
                  <a:tcPr marL="24427" marR="24427"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000" dirty="0" smtClean="0">
                          <a:effectLst/>
                          <a:latin typeface="Calibri"/>
                          <a:ea typeface="Calibri"/>
                          <a:cs typeface="Times New Roman"/>
                        </a:rPr>
                        <a:t>Проект на согласование не представлен</a:t>
                      </a:r>
                    </a:p>
                  </a:txBody>
                  <a:tcPr marL="24427" marR="24427" marT="0" marB="0"/>
                </a:tc>
              </a:tr>
              <a:tr h="0">
                <a:tc>
                  <a:txBody>
                    <a:bodyPr/>
                    <a:lstStyle/>
                    <a:p>
                      <a:pPr>
                        <a:lnSpc>
                          <a:spcPct val="115000"/>
                        </a:lnSpc>
                        <a:spcAft>
                          <a:spcPts val="0"/>
                        </a:spcAft>
                      </a:pPr>
                      <a:r>
                        <a:rPr lang="ru-RU" sz="1000" dirty="0">
                          <a:effectLst/>
                        </a:rPr>
                        <a:t>Минсельхоз России</a:t>
                      </a:r>
                      <a:endParaRPr lang="ru-RU" sz="1000" dirty="0">
                        <a:effectLst/>
                        <a:latin typeface="Calibri"/>
                        <a:ea typeface="Calibri"/>
                        <a:cs typeface="Times New Roman"/>
                      </a:endParaRPr>
                    </a:p>
                  </a:txBody>
                  <a:tcPr marL="24427" marR="24427" marT="0" marB="0"/>
                </a:tc>
                <a:tc>
                  <a:txBody>
                    <a:bodyPr/>
                    <a:lstStyle/>
                    <a:p>
                      <a:pPr algn="l">
                        <a:lnSpc>
                          <a:spcPct val="115000"/>
                        </a:lnSpc>
                        <a:spcAft>
                          <a:spcPts val="0"/>
                        </a:spcAft>
                      </a:pPr>
                      <a:r>
                        <a:rPr lang="ru-RU" sz="1000" kern="1200" dirty="0" smtClean="0">
                          <a:solidFill>
                            <a:schemeClr val="dk1"/>
                          </a:solidFill>
                          <a:effectLst/>
                          <a:latin typeface="Calibri"/>
                          <a:ea typeface="Calibri"/>
                          <a:cs typeface="Times New Roman"/>
                        </a:rPr>
                        <a:t>Сельское хозяйство, ветеринария и рыболовство</a:t>
                      </a:r>
                      <a:endParaRPr lang="ru-RU" sz="1000" kern="1200" dirty="0">
                        <a:solidFill>
                          <a:schemeClr val="dk1"/>
                        </a:solidFill>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smtClean="0">
                          <a:effectLst/>
                        </a:rPr>
                        <a:t>12 (м)</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b="1" dirty="0" smtClean="0">
                          <a:solidFill>
                            <a:srgbClr val="FF0000"/>
                          </a:solidFill>
                          <a:effectLst/>
                          <a:latin typeface="Calibri"/>
                          <a:ea typeface="Calibri"/>
                          <a:cs typeface="Times New Roman"/>
                        </a:rPr>
                        <a:t>Зарегистрирован приказ от 17.06.2015 № 253</a:t>
                      </a:r>
                    </a:p>
                  </a:txBody>
                  <a:tcPr marL="24427" marR="24427" marT="0" marB="0"/>
                </a:tc>
              </a:tr>
              <a:tr h="0">
                <a:tc rowSpan="2">
                  <a:txBody>
                    <a:bodyPr/>
                    <a:lstStyle/>
                    <a:p>
                      <a:pPr>
                        <a:lnSpc>
                          <a:spcPct val="115000"/>
                        </a:lnSpc>
                        <a:spcAft>
                          <a:spcPts val="0"/>
                        </a:spcAft>
                      </a:pPr>
                      <a:r>
                        <a:rPr lang="ru-RU" sz="1000">
                          <a:effectLst/>
                        </a:rPr>
                        <a:t>Минфин России</a:t>
                      </a:r>
                      <a:endParaRPr lang="ru-RU" sz="1000">
                        <a:effectLst/>
                        <a:latin typeface="Calibri"/>
                        <a:ea typeface="Calibri"/>
                        <a:cs typeface="Times New Roman"/>
                      </a:endParaRPr>
                    </a:p>
                  </a:txBody>
                  <a:tcPr marL="24427" marR="24427" marT="0" marB="0"/>
                </a:tc>
                <a:tc>
                  <a:txBody>
                    <a:bodyPr/>
                    <a:lstStyle/>
                    <a:p>
                      <a:pPr algn="l">
                        <a:lnSpc>
                          <a:spcPct val="115000"/>
                        </a:lnSpc>
                        <a:spcAft>
                          <a:spcPts val="0"/>
                        </a:spcAft>
                      </a:pPr>
                      <a:r>
                        <a:rPr lang="ru-RU" sz="1000" dirty="0" smtClean="0">
                          <a:effectLst/>
                          <a:latin typeface="Calibri"/>
                          <a:ea typeface="Calibri"/>
                          <a:cs typeface="Times New Roman"/>
                        </a:rPr>
                        <a:t>Управление государственными (муниципальными) финансами и ведение бухгалтерского (бюджетного) учета, составление и представление бухгалтерской (финансовой) отчетности, </a:t>
                      </a:r>
                      <a:r>
                        <a:rPr lang="ru-RU" sz="1000" smtClean="0">
                          <a:effectLst/>
                          <a:latin typeface="Calibri"/>
                          <a:ea typeface="Calibri"/>
                          <a:cs typeface="Times New Roman"/>
                        </a:rPr>
                        <a:t>налоговое консультирование</a:t>
                      </a:r>
                      <a:endParaRPr lang="ru-RU" sz="1000" dirty="0" smtClean="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13</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en-US" sz="1000" dirty="0" smtClean="0">
                          <a:effectLst/>
                        </a:rPr>
                        <a:t>+</a:t>
                      </a:r>
                      <a:endParaRPr lang="ru-RU" sz="1000" dirty="0">
                        <a:effectLst/>
                        <a:latin typeface="Calibri"/>
                        <a:ea typeface="Calibri"/>
                        <a:cs typeface="Times New Roman"/>
                      </a:endParaRPr>
                    </a:p>
                  </a:txBody>
                  <a:tcPr marL="24427" marR="24427"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000" dirty="0" smtClean="0">
                          <a:effectLst/>
                          <a:latin typeface="Calibri"/>
                          <a:ea typeface="Calibri"/>
                          <a:cs typeface="Times New Roman"/>
                        </a:rPr>
                        <a:t>В перечне</a:t>
                      </a:r>
                      <a:r>
                        <a:rPr lang="ru-RU" sz="1000" baseline="0" dirty="0" smtClean="0">
                          <a:effectLst/>
                          <a:latin typeface="Calibri"/>
                          <a:ea typeface="Calibri"/>
                          <a:cs typeface="Times New Roman"/>
                        </a:rPr>
                        <a:t> отсутствуют услуги, утверждение не требуется.</a:t>
                      </a:r>
                    </a:p>
                  </a:txBody>
                  <a:tcPr marL="24427" marR="24427" marT="0" marB="0"/>
                </a:tc>
              </a:tr>
              <a:tr h="0">
                <a:tc vMerge="1">
                  <a:txBody>
                    <a:bodyPr/>
                    <a:lstStyle/>
                    <a:p>
                      <a:endParaRPr lang="ru-RU"/>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000" dirty="0" smtClean="0">
                          <a:effectLst/>
                          <a:latin typeface="Calibri"/>
                          <a:ea typeface="Calibri"/>
                          <a:cs typeface="Times New Roman"/>
                        </a:rPr>
                        <a:t>Государственные (муниципальные) услуги (работы), осуществление которых предусмотрено бюджетным законодательством Российской Федерации и не отнесенные к иным видам деятельности</a:t>
                      </a:r>
                    </a:p>
                  </a:txBody>
                  <a:tcPr marL="24427" marR="24427" marT="0" marB="0"/>
                </a:tc>
                <a:tc>
                  <a:txBody>
                    <a:bodyPr/>
                    <a:lstStyle/>
                    <a:p>
                      <a:pPr algn="ctr">
                        <a:lnSpc>
                          <a:spcPct val="115000"/>
                        </a:lnSpc>
                        <a:spcAft>
                          <a:spcPts val="0"/>
                        </a:spcAft>
                      </a:pPr>
                      <a:r>
                        <a:rPr lang="ru-RU" sz="1000" dirty="0" smtClean="0">
                          <a:effectLst/>
                        </a:rPr>
                        <a:t>14 (у)</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b="1" dirty="0" smtClean="0">
                          <a:solidFill>
                            <a:srgbClr val="FF0000"/>
                          </a:solidFill>
                          <a:effectLst/>
                          <a:latin typeface="Calibri"/>
                          <a:ea typeface="Calibri"/>
                          <a:cs typeface="Times New Roman"/>
                        </a:rPr>
                        <a:t>Зарегистрирован приказ от 01.07.2015 № 104н</a:t>
                      </a:r>
                    </a:p>
                  </a:txBody>
                  <a:tcPr marL="24427" marR="24427" marT="0" marB="0"/>
                </a:tc>
              </a:tr>
            </a:tbl>
          </a:graphicData>
        </a:graphic>
      </p:graphicFrame>
      <p:sp>
        <p:nvSpPr>
          <p:cNvPr id="3" name="Номер слайда 2"/>
          <p:cNvSpPr>
            <a:spLocks noGrp="1"/>
          </p:cNvSpPr>
          <p:nvPr>
            <p:ph type="sldNum" sz="quarter" idx="11"/>
          </p:nvPr>
        </p:nvSpPr>
        <p:spPr/>
        <p:txBody>
          <a:bodyPr/>
          <a:lstStyle/>
          <a:p>
            <a:pPr>
              <a:defRPr/>
            </a:pPr>
            <a:fld id="{600509AA-641A-4254-A23D-E1AAE0F50160}" type="slidenum">
              <a:rPr lang="ru-RU" smtClean="0"/>
              <a:pPr>
                <a:defRPr/>
              </a:pPr>
              <a:t>29</a:t>
            </a:fld>
            <a:endParaRPr lang="ru-RU" dirty="0"/>
          </a:p>
        </p:txBody>
      </p:sp>
    </p:spTree>
    <p:extLst>
      <p:ext uri="{BB962C8B-B14F-4D97-AF65-F5344CB8AC3E}">
        <p14:creationId xmlns:p14="http://schemas.microsoft.com/office/powerpoint/2010/main" val="1650246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20675"/>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5" name="Прямоугольник 88"/>
          <p:cNvSpPr>
            <a:spLocks noChangeArrowheads="1"/>
          </p:cNvSpPr>
          <p:nvPr/>
        </p:nvSpPr>
        <p:spPr bwMode="auto">
          <a:xfrm>
            <a:off x="1093258" y="4141789"/>
            <a:ext cx="2407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000">
                <a:solidFill>
                  <a:srgbClr val="5A7F29"/>
                </a:solidFill>
                <a:latin typeface="Cambria" pitchFamily="18" charset="0"/>
                <a:cs typeface="Times New Roman" pitchFamily="18" charset="0"/>
              </a:rPr>
              <a:t> </a:t>
            </a:r>
          </a:p>
          <a:p>
            <a:pPr algn="ctr"/>
            <a:endParaRPr lang="ru-RU" altLang="ru-RU" sz="2000" b="1">
              <a:solidFill>
                <a:srgbClr val="5A7F29"/>
              </a:solidFill>
              <a:latin typeface="Times New Roman" pitchFamily="18" charset="0"/>
              <a:cs typeface="Times New Roman" pitchFamily="18" charset="0"/>
            </a:endParaRPr>
          </a:p>
        </p:txBody>
      </p:sp>
      <p:sp>
        <p:nvSpPr>
          <p:cNvPr id="14" name="Заголовок 9"/>
          <p:cNvSpPr>
            <a:spLocks noGrp="1"/>
          </p:cNvSpPr>
          <p:nvPr>
            <p:ph type="title"/>
          </p:nvPr>
        </p:nvSpPr>
        <p:spPr>
          <a:xfrm>
            <a:off x="461963" y="142430"/>
            <a:ext cx="9080500" cy="1069975"/>
          </a:xfrm>
        </p:spPr>
        <p:txBody>
          <a:bodyPr/>
          <a:lstStyle/>
          <a:p>
            <a:pPr algn="ctr">
              <a:defRPr/>
            </a:pPr>
            <a:r>
              <a:rPr lang="ru-RU" sz="1600" b="1" dirty="0">
                <a:solidFill>
                  <a:srgbClr val="3E3F68"/>
                </a:solidFill>
                <a:latin typeface="Cambria" pitchFamily="18" charset="0"/>
                <a:cs typeface="Times New Roman" pitchFamily="18" charset="0"/>
              </a:rPr>
              <a:t>Изменения в порядке финансового обеспечения выполнения государственного (муниципального) задания на оказание государственных (муниципальных) услуг на основе нормативных затрат</a:t>
            </a:r>
            <a:endParaRPr lang="ru-RU" altLang="ru-RU" sz="1600" b="1" dirty="0">
              <a:solidFill>
                <a:srgbClr val="3E3F68"/>
              </a:solidFill>
              <a:latin typeface="Cambria" pitchFamily="18" charset="0"/>
              <a:ea typeface="+mn-ea"/>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618113212"/>
              </p:ext>
            </p:extLst>
          </p:nvPr>
        </p:nvGraphicFramePr>
        <p:xfrm>
          <a:off x="123825" y="1052963"/>
          <a:ext cx="9639300" cy="6134100"/>
        </p:xfrm>
        <a:graphic>
          <a:graphicData uri="http://schemas.openxmlformats.org/drawingml/2006/table">
            <a:tbl>
              <a:tblPr firstRow="1" firstCol="1" bandRow="1">
                <a:tableStyleId>{5C22544A-7EE6-4342-B048-85BDC9FD1C3A}</a:tableStyleId>
              </a:tblPr>
              <a:tblGrid>
                <a:gridCol w="1543050"/>
                <a:gridCol w="3294832"/>
                <a:gridCol w="1858193"/>
                <a:gridCol w="809625"/>
                <a:gridCol w="2133600"/>
              </a:tblGrid>
              <a:tr h="172052">
                <a:tc rowSpan="2">
                  <a:txBody>
                    <a:bodyPr/>
                    <a:lstStyle/>
                    <a:p>
                      <a:pPr algn="ctr">
                        <a:lnSpc>
                          <a:spcPct val="115000"/>
                        </a:lnSpc>
                        <a:spcAft>
                          <a:spcPts val="0"/>
                        </a:spcAft>
                      </a:pPr>
                      <a:r>
                        <a:rPr lang="ru-RU" sz="1000" b="1" dirty="0">
                          <a:effectLst/>
                        </a:rPr>
                        <a:t>Федеральный орган исполнительной власти</a:t>
                      </a:r>
                      <a:endParaRPr lang="ru-RU" sz="1000" b="1" dirty="0">
                        <a:effectLst/>
                        <a:latin typeface="Calibri"/>
                        <a:ea typeface="Calibri"/>
                        <a:cs typeface="Times New Roman"/>
                      </a:endParaRPr>
                    </a:p>
                  </a:txBody>
                  <a:tcPr marL="24427" marR="24427" marT="0" marB="0" anchor="ctr"/>
                </a:tc>
                <a:tc gridSpan="3">
                  <a:txBody>
                    <a:bodyPr/>
                    <a:lstStyle/>
                    <a:p>
                      <a:pPr algn="ctr">
                        <a:lnSpc>
                          <a:spcPct val="115000"/>
                        </a:lnSpc>
                        <a:spcAft>
                          <a:spcPts val="0"/>
                        </a:spcAft>
                      </a:pPr>
                      <a:r>
                        <a:rPr lang="ru-RU" sz="1000" dirty="0">
                          <a:effectLst/>
                        </a:rPr>
                        <a:t>Базовый (отраслевой) перечень</a:t>
                      </a:r>
                      <a:endParaRPr lang="ru-RU" sz="1000" dirty="0">
                        <a:effectLst/>
                        <a:latin typeface="Calibri"/>
                        <a:ea typeface="Calibri"/>
                        <a:cs typeface="Times New Roman"/>
                      </a:endParaRPr>
                    </a:p>
                  </a:txBody>
                  <a:tcPr marL="24427" marR="24427" marT="0" marB="0" anchor="ctr"/>
                </a:tc>
                <a:tc hMerge="1">
                  <a:txBody>
                    <a:bodyPr/>
                    <a:lstStyle/>
                    <a:p>
                      <a:pPr algn="ctr">
                        <a:lnSpc>
                          <a:spcPct val="115000"/>
                        </a:lnSpc>
                        <a:spcAft>
                          <a:spcPts val="0"/>
                        </a:spcAft>
                      </a:pPr>
                      <a:endParaRPr lang="ru-RU" sz="1000" dirty="0">
                        <a:effectLst/>
                        <a:latin typeface="Calibri"/>
                        <a:ea typeface="Calibri"/>
                        <a:cs typeface="Times New Roman"/>
                      </a:endParaRPr>
                    </a:p>
                  </a:txBody>
                  <a:tcPr marL="24427" marR="24427" marT="0" marB="0" anchor="ctr"/>
                </a:tc>
                <a:tc hMerge="1">
                  <a:txBody>
                    <a:bodyPr/>
                    <a:lstStyle/>
                    <a:p>
                      <a:endParaRPr lang="ru-RU"/>
                    </a:p>
                  </a:txBody>
                  <a:tcPr/>
                </a:tc>
                <a:tc rowSpan="2">
                  <a:txBody>
                    <a:bodyPr/>
                    <a:lstStyle/>
                    <a:p>
                      <a:pPr algn="ctr">
                        <a:lnSpc>
                          <a:spcPct val="115000"/>
                        </a:lnSpc>
                        <a:spcAft>
                          <a:spcPts val="0"/>
                        </a:spcAft>
                      </a:pPr>
                      <a:r>
                        <a:rPr lang="ru-RU" sz="1000" b="1" kern="1200" dirty="0" smtClean="0">
                          <a:solidFill>
                            <a:schemeClr val="lt1"/>
                          </a:solidFill>
                          <a:effectLst/>
                          <a:latin typeface="+mn-lt"/>
                          <a:ea typeface="+mn-ea"/>
                          <a:cs typeface="+mn-cs"/>
                        </a:rPr>
                        <a:t>Общие требования</a:t>
                      </a:r>
                      <a:endParaRPr lang="ru-RU" sz="1000" b="1" kern="1200" dirty="0">
                        <a:solidFill>
                          <a:schemeClr val="lt1"/>
                        </a:solidFill>
                        <a:effectLst/>
                        <a:latin typeface="+mn-lt"/>
                        <a:ea typeface="+mn-ea"/>
                        <a:cs typeface="+mn-cs"/>
                      </a:endParaRPr>
                    </a:p>
                  </a:txBody>
                  <a:tcPr marL="24427" marR="24427" marT="0" marB="0" anchor="ctr"/>
                </a:tc>
              </a:tr>
              <a:tr h="340839">
                <a:tc vMerge="1">
                  <a:txBody>
                    <a:bodyPr/>
                    <a:lstStyle/>
                    <a:p>
                      <a:endParaRPr lang="ru-RU"/>
                    </a:p>
                  </a:txBody>
                  <a:tcPr/>
                </a:tc>
                <a:tc>
                  <a:txBody>
                    <a:bodyPr/>
                    <a:lstStyle/>
                    <a:p>
                      <a:pPr marL="0" algn="ctr" defTabSz="914400" rtl="0" eaLnBrk="1" latinLnBrk="0" hangingPunct="1">
                        <a:lnSpc>
                          <a:spcPct val="115000"/>
                        </a:lnSpc>
                        <a:spcAft>
                          <a:spcPts val="0"/>
                        </a:spcAft>
                      </a:pPr>
                      <a:r>
                        <a:rPr lang="ru-RU" sz="1000" b="1" kern="1200" dirty="0" smtClean="0">
                          <a:solidFill>
                            <a:schemeClr val="dk1"/>
                          </a:solidFill>
                          <a:effectLst/>
                          <a:latin typeface="+mn-lt"/>
                          <a:ea typeface="+mn-ea"/>
                          <a:cs typeface="+mn-cs"/>
                        </a:rPr>
                        <a:t>Название вида деятельности</a:t>
                      </a:r>
                      <a:endParaRPr lang="ru-RU" sz="1000" b="1" kern="1200" dirty="0">
                        <a:solidFill>
                          <a:schemeClr val="dk1"/>
                        </a:solidFill>
                        <a:effectLst/>
                        <a:latin typeface="+mn-lt"/>
                        <a:ea typeface="+mn-ea"/>
                        <a:cs typeface="+mn-cs"/>
                      </a:endParaRPr>
                    </a:p>
                  </a:txBody>
                  <a:tcPr marL="24427" marR="24427" marT="0" marB="0" anchor="ctr"/>
                </a:tc>
                <a:tc>
                  <a:txBody>
                    <a:bodyPr/>
                    <a:lstStyle/>
                    <a:p>
                      <a:pPr algn="ctr">
                        <a:lnSpc>
                          <a:spcPct val="115000"/>
                        </a:lnSpc>
                        <a:spcAft>
                          <a:spcPts val="0"/>
                        </a:spcAft>
                      </a:pPr>
                      <a:r>
                        <a:rPr lang="ru-RU" sz="1000" b="1" dirty="0">
                          <a:effectLst/>
                        </a:rPr>
                        <a:t>№ в соответствии с приказом Минфина России от 16.06.2014 № 49н</a:t>
                      </a:r>
                      <a:endParaRPr lang="ru-RU" sz="1000" b="1" dirty="0">
                        <a:effectLst/>
                        <a:latin typeface="Calibri"/>
                        <a:ea typeface="Calibri"/>
                        <a:cs typeface="Times New Roman"/>
                      </a:endParaRPr>
                    </a:p>
                  </a:txBody>
                  <a:tcPr marL="24427" marR="24427" marT="0" marB="0" anchor="ctr"/>
                </a:tc>
                <a:tc>
                  <a:txBody>
                    <a:bodyPr/>
                    <a:lstStyle/>
                    <a:p>
                      <a:pPr algn="ctr">
                        <a:lnSpc>
                          <a:spcPct val="115000"/>
                        </a:lnSpc>
                        <a:spcAft>
                          <a:spcPts val="0"/>
                        </a:spcAft>
                      </a:pPr>
                      <a:r>
                        <a:rPr lang="ru-RU" sz="1000" b="1" dirty="0">
                          <a:effectLst/>
                        </a:rPr>
                        <a:t>Содержит только работы</a:t>
                      </a:r>
                      <a:endParaRPr lang="ru-RU" sz="1000" b="1" dirty="0">
                        <a:effectLst/>
                        <a:latin typeface="Calibri"/>
                        <a:ea typeface="Calibri"/>
                        <a:cs typeface="Times New Roman"/>
                      </a:endParaRPr>
                    </a:p>
                  </a:txBody>
                  <a:tcPr marL="24427" marR="24427" marT="0" marB="0" anchor="ctr"/>
                </a:tc>
                <a:tc vMerge="1">
                  <a:txBody>
                    <a:bodyPr/>
                    <a:lstStyle/>
                    <a:p>
                      <a:pPr algn="ctr">
                        <a:lnSpc>
                          <a:spcPct val="115000"/>
                        </a:lnSpc>
                        <a:spcAft>
                          <a:spcPts val="0"/>
                        </a:spcAft>
                      </a:pPr>
                      <a:endParaRPr lang="ru-RU" sz="1000" b="1" dirty="0">
                        <a:effectLst/>
                        <a:latin typeface="Calibri"/>
                        <a:ea typeface="Calibri"/>
                        <a:cs typeface="Times New Roman"/>
                      </a:endParaRPr>
                    </a:p>
                  </a:txBody>
                  <a:tcPr marL="24427" marR="24427" marT="0" marB="0" anchor="ctr"/>
                </a:tc>
              </a:tr>
              <a:tr h="106695">
                <a:tc>
                  <a:txBody>
                    <a:bodyPr/>
                    <a:lstStyle/>
                    <a:p>
                      <a:pPr>
                        <a:lnSpc>
                          <a:spcPct val="115000"/>
                        </a:lnSpc>
                        <a:spcAft>
                          <a:spcPts val="0"/>
                        </a:spcAft>
                      </a:pPr>
                      <a:r>
                        <a:rPr lang="ru-RU" sz="1000" dirty="0">
                          <a:effectLst/>
                        </a:rPr>
                        <a:t>Минтранс России</a:t>
                      </a:r>
                      <a:endParaRPr lang="ru-RU" sz="1000" dirty="0">
                        <a:effectLst/>
                        <a:latin typeface="Calibri"/>
                        <a:ea typeface="Calibri"/>
                        <a:cs typeface="Times New Roman"/>
                      </a:endParaRPr>
                    </a:p>
                  </a:txBody>
                  <a:tcPr marL="24427" marR="24427"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000" dirty="0" smtClean="0">
                          <a:effectLst/>
                          <a:latin typeface="Calibri"/>
                          <a:ea typeface="Calibri"/>
                          <a:cs typeface="Times New Roman"/>
                        </a:rPr>
                        <a:t>Транспорт и дорожное хозяйство</a:t>
                      </a:r>
                    </a:p>
                  </a:txBody>
                  <a:tcPr marL="24427" marR="24427" marT="0" marB="0"/>
                </a:tc>
                <a:tc>
                  <a:txBody>
                    <a:bodyPr/>
                    <a:lstStyle/>
                    <a:p>
                      <a:pPr algn="ctr">
                        <a:lnSpc>
                          <a:spcPct val="115000"/>
                        </a:lnSpc>
                        <a:spcAft>
                          <a:spcPts val="0"/>
                        </a:spcAft>
                      </a:pPr>
                      <a:r>
                        <a:rPr lang="ru-RU" sz="1000" dirty="0" smtClean="0">
                          <a:effectLst/>
                        </a:rPr>
                        <a:t>15 (м)</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24427" marR="24427"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000" b="1" dirty="0" smtClean="0">
                          <a:solidFill>
                            <a:srgbClr val="FF0000"/>
                          </a:solidFill>
                          <a:effectLst/>
                          <a:latin typeface="Calibri"/>
                          <a:ea typeface="Calibri"/>
                          <a:cs typeface="Times New Roman"/>
                        </a:rPr>
                        <a:t>Зарегистрирован приказ от 10.06.2015 № 186</a:t>
                      </a:r>
                    </a:p>
                  </a:txBody>
                  <a:tcPr marL="24427" marR="24427" marT="0" marB="0"/>
                </a:tc>
              </a:tr>
              <a:tr h="0">
                <a:tc rowSpan="5">
                  <a:txBody>
                    <a:bodyPr/>
                    <a:lstStyle/>
                    <a:p>
                      <a:pPr>
                        <a:lnSpc>
                          <a:spcPct val="115000"/>
                        </a:lnSpc>
                        <a:spcAft>
                          <a:spcPts val="0"/>
                        </a:spcAft>
                      </a:pPr>
                      <a:r>
                        <a:rPr lang="ru-RU" sz="1000" dirty="0">
                          <a:solidFill>
                            <a:srgbClr val="FF0000"/>
                          </a:solidFill>
                          <a:effectLst/>
                        </a:rPr>
                        <a:t>Минэкономразвития России</a:t>
                      </a:r>
                      <a:endParaRPr lang="ru-RU" sz="1000" dirty="0">
                        <a:solidFill>
                          <a:srgbClr val="FF0000"/>
                        </a:solidFill>
                        <a:effectLst/>
                        <a:latin typeface="Calibri"/>
                        <a:ea typeface="Calibri"/>
                        <a:cs typeface="Times New Roman"/>
                      </a:endParaRPr>
                    </a:p>
                  </a:txBody>
                  <a:tcPr marL="24427" marR="24427" marT="0" marB="0"/>
                </a:tc>
                <a:tc>
                  <a:txBody>
                    <a:bodyPr/>
                    <a:lstStyle/>
                    <a:p>
                      <a:pPr>
                        <a:lnSpc>
                          <a:spcPct val="115000"/>
                        </a:lnSpc>
                        <a:spcAft>
                          <a:spcPts val="0"/>
                        </a:spcAft>
                      </a:pPr>
                      <a:r>
                        <a:rPr lang="ru-RU" sz="1000" dirty="0" smtClean="0">
                          <a:effectLst/>
                          <a:latin typeface="Calibri"/>
                          <a:ea typeface="Calibri"/>
                          <a:cs typeface="Times New Roman"/>
                        </a:rPr>
                        <a:t>Государственная регистрация прав на недвижимое имущество и сделок с ним и государственный кадастровый учет объектов недвижимости</a:t>
                      </a:r>
                    </a:p>
                  </a:txBody>
                  <a:tcPr marL="24427" marR="24427" marT="0" marB="0"/>
                </a:tc>
                <a:tc>
                  <a:txBody>
                    <a:bodyPr/>
                    <a:lstStyle/>
                    <a:p>
                      <a:pPr algn="ctr">
                        <a:lnSpc>
                          <a:spcPct val="115000"/>
                        </a:lnSpc>
                        <a:spcAft>
                          <a:spcPts val="0"/>
                        </a:spcAft>
                      </a:pPr>
                      <a:r>
                        <a:rPr lang="ru-RU" sz="1000" dirty="0">
                          <a:effectLst/>
                        </a:rPr>
                        <a:t>16</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24427" marR="24427" marT="0" marB="0"/>
                </a:tc>
                <a:tc row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000" b="1" dirty="0" smtClean="0">
                          <a:solidFill>
                            <a:srgbClr val="FF0000"/>
                          </a:solidFill>
                          <a:effectLst/>
                          <a:latin typeface="Calibri"/>
                          <a:ea typeface="Calibri"/>
                          <a:cs typeface="Times New Roman"/>
                        </a:rPr>
                        <a:t>Зарегистрирован Минюстом России </a:t>
                      </a:r>
                    </a:p>
                  </a:txBody>
                  <a:tcPr marL="24427" marR="24427" marT="0" marB="0"/>
                </a:tc>
              </a:tr>
              <a:tr h="0">
                <a:tc vMerge="1">
                  <a:txBody>
                    <a:bodyPr/>
                    <a:lstStyle/>
                    <a:p>
                      <a:endParaRPr lang="ru-RU"/>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000" dirty="0" smtClean="0">
                          <a:effectLst/>
                          <a:latin typeface="Calibri"/>
                          <a:ea typeface="Calibri"/>
                          <a:cs typeface="Times New Roman"/>
                        </a:rPr>
                        <a:t>Геодезия и картография</a:t>
                      </a:r>
                    </a:p>
                  </a:txBody>
                  <a:tcPr marL="24427" marR="24427" marT="0" marB="0"/>
                </a:tc>
                <a:tc>
                  <a:txBody>
                    <a:bodyPr/>
                    <a:lstStyle/>
                    <a:p>
                      <a:pPr algn="ctr">
                        <a:lnSpc>
                          <a:spcPct val="115000"/>
                        </a:lnSpc>
                        <a:spcAft>
                          <a:spcPts val="0"/>
                        </a:spcAft>
                      </a:pPr>
                      <a:r>
                        <a:rPr lang="ru-RU" sz="1000" dirty="0">
                          <a:effectLst/>
                        </a:rPr>
                        <a:t>17</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24427" marR="24427" marT="0" marB="0"/>
                </a:tc>
                <a:tc vMerge="1">
                  <a:txBody>
                    <a:bodyPr/>
                    <a:lstStyle/>
                    <a:p>
                      <a:pPr algn="ctr">
                        <a:lnSpc>
                          <a:spcPct val="115000"/>
                        </a:lnSpc>
                        <a:spcAft>
                          <a:spcPts val="0"/>
                        </a:spcAft>
                      </a:pPr>
                      <a:endParaRPr lang="ru-RU" sz="1000" dirty="0">
                        <a:effectLst/>
                        <a:latin typeface="Calibri"/>
                        <a:ea typeface="Calibri"/>
                        <a:cs typeface="Times New Roman"/>
                      </a:endParaRPr>
                    </a:p>
                  </a:txBody>
                  <a:tcPr marL="24427" marR="24427" marT="0" marB="0"/>
                </a:tc>
              </a:tr>
              <a:tr h="0">
                <a:tc vMerge="1">
                  <a:txBody>
                    <a:bodyPr/>
                    <a:lstStyle/>
                    <a:p>
                      <a:endParaRPr lang="ru-RU"/>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000" dirty="0" smtClean="0">
                          <a:effectLst/>
                          <a:latin typeface="Calibri"/>
                          <a:ea typeface="Calibri"/>
                          <a:cs typeface="Times New Roman"/>
                        </a:rPr>
                        <a:t>Предоставление государственных (муниципальных) услуг субъектам малого и среднего предпринимательства организациями, образующими инфраструктуру поддержки субъектов малого и среднего предпринимательства</a:t>
                      </a:r>
                    </a:p>
                  </a:txBody>
                  <a:tcPr marL="24427" marR="24427" marT="0" marB="0"/>
                </a:tc>
                <a:tc>
                  <a:txBody>
                    <a:bodyPr/>
                    <a:lstStyle/>
                    <a:p>
                      <a:pPr algn="ctr">
                        <a:lnSpc>
                          <a:spcPct val="115000"/>
                        </a:lnSpc>
                        <a:spcAft>
                          <a:spcPts val="0"/>
                        </a:spcAft>
                      </a:pPr>
                      <a:r>
                        <a:rPr lang="ru-RU" sz="1000" dirty="0">
                          <a:effectLst/>
                        </a:rPr>
                        <a:t>18</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24427" marR="24427"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000" b="1" dirty="0" smtClean="0">
                          <a:solidFill>
                            <a:srgbClr val="FF0000"/>
                          </a:solidFill>
                          <a:effectLst/>
                          <a:latin typeface="Calibri"/>
                          <a:ea typeface="Calibri"/>
                          <a:cs typeface="Times New Roman"/>
                        </a:rPr>
                        <a:t>Зарегистрирован </a:t>
                      </a:r>
                      <a:r>
                        <a:rPr lang="ru-RU" sz="1000" b="1" baseline="0" dirty="0" smtClean="0">
                          <a:solidFill>
                            <a:srgbClr val="FF0000"/>
                          </a:solidFill>
                          <a:effectLst/>
                          <a:latin typeface="Calibri"/>
                          <a:ea typeface="Calibri"/>
                          <a:cs typeface="Times New Roman"/>
                        </a:rPr>
                        <a:t>Минюстом России </a:t>
                      </a:r>
                    </a:p>
                    <a:p>
                      <a:pPr marL="0" marR="0" indent="0" algn="ctr" defTabSz="914400" rtl="0" eaLnBrk="1" fontAlgn="auto" latinLnBrk="0" hangingPunct="1">
                        <a:lnSpc>
                          <a:spcPct val="115000"/>
                        </a:lnSpc>
                        <a:spcBef>
                          <a:spcPts val="0"/>
                        </a:spcBef>
                        <a:spcAft>
                          <a:spcPts val="0"/>
                        </a:spcAft>
                        <a:buClrTx/>
                        <a:buSzTx/>
                        <a:buFontTx/>
                        <a:buNone/>
                        <a:tabLst/>
                        <a:defRPr/>
                      </a:pPr>
                      <a:endParaRPr lang="ru-RU" sz="1000" b="1" dirty="0" smtClean="0">
                        <a:solidFill>
                          <a:srgbClr val="FF0000"/>
                        </a:solidFill>
                        <a:effectLst/>
                        <a:latin typeface="Calibri"/>
                        <a:ea typeface="Calibri"/>
                        <a:cs typeface="Times New Roman"/>
                      </a:endParaRPr>
                    </a:p>
                  </a:txBody>
                  <a:tcPr marL="24427" marR="24427" marT="0" marB="0"/>
                </a:tc>
              </a:tr>
              <a:tr h="0">
                <a:tc vMerge="1">
                  <a:txBody>
                    <a:bodyPr/>
                    <a:lstStyle/>
                    <a:p>
                      <a:endParaRPr lang="ru-RU"/>
                    </a:p>
                  </a:txBody>
                  <a:tcPr/>
                </a:tc>
                <a:tc>
                  <a:txBody>
                    <a:bodyPr/>
                    <a:lstStyle/>
                    <a:p>
                      <a:pPr>
                        <a:lnSpc>
                          <a:spcPct val="115000"/>
                        </a:lnSpc>
                        <a:spcAft>
                          <a:spcPts val="0"/>
                        </a:spcAft>
                      </a:pPr>
                      <a:r>
                        <a:rPr lang="ru-RU" sz="1000" dirty="0" smtClean="0">
                          <a:effectLst/>
                          <a:latin typeface="Calibri"/>
                          <a:ea typeface="Calibri"/>
                          <a:cs typeface="Times New Roman"/>
                        </a:rPr>
                        <a:t>Обеспечение предоставления государственных (муниципальных) услуг в многофункциональных центрах предоставления государственных (муниципальных) услуг</a:t>
                      </a:r>
                    </a:p>
                  </a:txBody>
                  <a:tcPr marL="24427" marR="24427" marT="0" marB="0"/>
                </a:tc>
                <a:tc>
                  <a:txBody>
                    <a:bodyPr/>
                    <a:lstStyle/>
                    <a:p>
                      <a:pPr algn="ctr">
                        <a:lnSpc>
                          <a:spcPct val="115000"/>
                        </a:lnSpc>
                        <a:spcAft>
                          <a:spcPts val="0"/>
                        </a:spcAft>
                      </a:pPr>
                      <a:r>
                        <a:rPr lang="ru-RU" sz="1000" dirty="0">
                          <a:effectLst/>
                        </a:rPr>
                        <a:t>19</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24427" marR="24427"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000" dirty="0" smtClean="0">
                          <a:effectLst/>
                          <a:latin typeface="Calibri"/>
                          <a:ea typeface="Calibri"/>
                          <a:cs typeface="Times New Roman"/>
                        </a:rPr>
                        <a:t>Проект на согласование не представлен</a:t>
                      </a:r>
                    </a:p>
                  </a:txBody>
                  <a:tcPr marL="24427" marR="24427" marT="0" marB="0"/>
                </a:tc>
              </a:tr>
              <a:tr h="0">
                <a:tc vMerge="1">
                  <a:txBody>
                    <a:bodyPr/>
                    <a:lstStyle/>
                    <a:p>
                      <a:endParaRPr lang="ru-RU"/>
                    </a:p>
                  </a:txBody>
                  <a:tcPr/>
                </a:tc>
                <a:tc>
                  <a:txBody>
                    <a:bodyPr/>
                    <a:lstStyle/>
                    <a:p>
                      <a:pPr algn="l">
                        <a:lnSpc>
                          <a:spcPct val="115000"/>
                        </a:lnSpc>
                        <a:spcAft>
                          <a:spcPts val="0"/>
                        </a:spcAft>
                      </a:pPr>
                      <a:r>
                        <a:rPr lang="ru-RU" sz="1000" dirty="0" smtClean="0">
                          <a:effectLst/>
                          <a:latin typeface="Calibri"/>
                          <a:ea typeface="Calibri"/>
                          <a:cs typeface="Times New Roman"/>
                        </a:rPr>
                        <a:t>Обеспечение предоставления государственных услуг в сфере интеллектуальной собственности</a:t>
                      </a:r>
                      <a:endParaRPr lang="ru-RU" sz="1000" kern="1200" dirty="0">
                        <a:solidFill>
                          <a:schemeClr val="dk1"/>
                        </a:solidFill>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20</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en-US" sz="1000" dirty="0" smtClean="0">
                          <a:effectLst/>
                        </a:rPr>
                        <a:t>+</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smtClean="0">
                          <a:effectLst/>
                          <a:latin typeface="Calibri"/>
                          <a:ea typeface="Calibri"/>
                          <a:cs typeface="Times New Roman"/>
                        </a:rPr>
                        <a:t>В перечне</a:t>
                      </a:r>
                      <a:r>
                        <a:rPr lang="ru-RU" sz="1000" baseline="0" dirty="0" smtClean="0">
                          <a:effectLst/>
                          <a:latin typeface="Calibri"/>
                          <a:ea typeface="Calibri"/>
                          <a:cs typeface="Times New Roman"/>
                        </a:rPr>
                        <a:t> отсутствуют услуги, утверждение не требуется</a:t>
                      </a:r>
                      <a:endParaRPr lang="ru-RU" sz="1000" dirty="0">
                        <a:effectLst/>
                        <a:latin typeface="Calibri"/>
                        <a:ea typeface="Calibri"/>
                        <a:cs typeface="Times New Roman"/>
                      </a:endParaRPr>
                    </a:p>
                  </a:txBody>
                  <a:tcPr marL="24427" marR="24427" marT="0" marB="0"/>
                </a:tc>
              </a:tr>
              <a:tr h="0">
                <a:tc>
                  <a:txBody>
                    <a:bodyPr/>
                    <a:lstStyle/>
                    <a:p>
                      <a:pPr>
                        <a:lnSpc>
                          <a:spcPct val="115000"/>
                        </a:lnSpc>
                        <a:spcAft>
                          <a:spcPts val="0"/>
                        </a:spcAft>
                      </a:pPr>
                      <a:r>
                        <a:rPr lang="ru-RU" sz="1000">
                          <a:effectLst/>
                        </a:rPr>
                        <a:t>Роспотребнадзор</a:t>
                      </a:r>
                      <a:endParaRPr lang="ru-RU" sz="1000">
                        <a:effectLst/>
                        <a:latin typeface="Calibri"/>
                        <a:ea typeface="Calibri"/>
                        <a:cs typeface="Times New Roman"/>
                      </a:endParaRPr>
                    </a:p>
                  </a:txBody>
                  <a:tcPr marL="24427" marR="24427"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000" dirty="0" smtClean="0">
                          <a:effectLst/>
                          <a:latin typeface="Calibri"/>
                          <a:ea typeface="Calibri"/>
                          <a:cs typeface="Times New Roman"/>
                        </a:rPr>
                        <a:t>Защита прав потребителей</a:t>
                      </a:r>
                    </a:p>
                  </a:txBody>
                  <a:tcPr marL="24427" marR="24427" marT="0" marB="0"/>
                </a:tc>
                <a:tc>
                  <a:txBody>
                    <a:bodyPr/>
                    <a:lstStyle/>
                    <a:p>
                      <a:pPr algn="ctr">
                        <a:lnSpc>
                          <a:spcPct val="115000"/>
                        </a:lnSpc>
                        <a:spcAft>
                          <a:spcPts val="0"/>
                        </a:spcAft>
                      </a:pPr>
                      <a:r>
                        <a:rPr lang="ru-RU" sz="1000" dirty="0">
                          <a:effectLst/>
                        </a:rPr>
                        <a:t>21</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en-US" sz="1000" dirty="0" smtClean="0">
                          <a:effectLst/>
                        </a:rPr>
                        <a:t>+</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smtClean="0">
                          <a:effectLst/>
                          <a:latin typeface="Calibri"/>
                          <a:ea typeface="Calibri"/>
                          <a:cs typeface="Times New Roman"/>
                        </a:rPr>
                        <a:t>В перечне</a:t>
                      </a:r>
                      <a:r>
                        <a:rPr lang="ru-RU" sz="1000" baseline="0" dirty="0" smtClean="0">
                          <a:effectLst/>
                          <a:latin typeface="Calibri"/>
                          <a:ea typeface="Calibri"/>
                          <a:cs typeface="Times New Roman"/>
                        </a:rPr>
                        <a:t> отсутствуют услуги, утверждение не требуется</a:t>
                      </a:r>
                      <a:endParaRPr lang="ru-RU" sz="1000" dirty="0">
                        <a:effectLst/>
                        <a:latin typeface="Calibri"/>
                        <a:ea typeface="Calibri"/>
                        <a:cs typeface="Times New Roman"/>
                      </a:endParaRPr>
                    </a:p>
                  </a:txBody>
                  <a:tcPr marL="24427" marR="24427" marT="0" marB="0"/>
                </a:tc>
              </a:tr>
              <a:tr h="0">
                <a:tc rowSpan="2">
                  <a:txBody>
                    <a:bodyPr/>
                    <a:lstStyle/>
                    <a:p>
                      <a:pPr>
                        <a:lnSpc>
                          <a:spcPct val="115000"/>
                        </a:lnSpc>
                        <a:spcAft>
                          <a:spcPts val="0"/>
                        </a:spcAft>
                      </a:pPr>
                      <a:r>
                        <a:rPr lang="ru-RU" sz="1000">
                          <a:effectLst/>
                        </a:rPr>
                        <a:t>Минтруд России</a:t>
                      </a:r>
                      <a:endParaRPr lang="ru-RU" sz="1000">
                        <a:effectLst/>
                        <a:latin typeface="Calibri"/>
                        <a:ea typeface="Calibri"/>
                        <a:cs typeface="Times New Roman"/>
                      </a:endParaRPr>
                    </a:p>
                  </a:txBody>
                  <a:tcPr marL="24427" marR="24427"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000" dirty="0" smtClean="0">
                          <a:effectLst/>
                          <a:latin typeface="Calibri"/>
                          <a:ea typeface="Calibri"/>
                          <a:cs typeface="Times New Roman"/>
                        </a:rPr>
                        <a:t>Социальная защита населения</a:t>
                      </a:r>
                    </a:p>
                  </a:txBody>
                  <a:tcPr marL="24427" marR="24427" marT="0" marB="0"/>
                </a:tc>
                <a:tc>
                  <a:txBody>
                    <a:bodyPr/>
                    <a:lstStyle/>
                    <a:p>
                      <a:pPr algn="ctr">
                        <a:lnSpc>
                          <a:spcPct val="115000"/>
                        </a:lnSpc>
                        <a:spcAft>
                          <a:spcPts val="0"/>
                        </a:spcAft>
                      </a:pPr>
                      <a:r>
                        <a:rPr lang="ru-RU" sz="1000" dirty="0" smtClean="0">
                          <a:effectLst/>
                        </a:rPr>
                        <a:t>22 (у)</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b="1" dirty="0" smtClean="0">
                          <a:solidFill>
                            <a:srgbClr val="FF0000"/>
                          </a:solidFill>
                          <a:effectLst/>
                          <a:latin typeface="Calibri"/>
                          <a:ea typeface="Calibri"/>
                          <a:cs typeface="Times New Roman"/>
                        </a:rPr>
                        <a:t>Зарегистрирован приказ от 13.07.2015 № 445н</a:t>
                      </a:r>
                    </a:p>
                  </a:txBody>
                  <a:tcPr marL="24427" marR="24427" marT="0" marB="0"/>
                </a:tc>
              </a:tr>
              <a:tr h="0">
                <a:tc vMerge="1">
                  <a:txBody>
                    <a:bodyPr/>
                    <a:lstStyle/>
                    <a:p>
                      <a:endParaRPr lang="ru-RU"/>
                    </a:p>
                  </a:txBody>
                  <a:tcPr/>
                </a:tc>
                <a:tc>
                  <a:txBody>
                    <a:bodyPr/>
                    <a:lstStyle/>
                    <a:p>
                      <a:pPr algn="l">
                        <a:lnSpc>
                          <a:spcPct val="115000"/>
                        </a:lnSpc>
                        <a:spcAft>
                          <a:spcPts val="0"/>
                        </a:spcAft>
                      </a:pPr>
                      <a:r>
                        <a:rPr lang="ru-RU" sz="1000" kern="1200" dirty="0" smtClean="0">
                          <a:solidFill>
                            <a:schemeClr val="dk1"/>
                          </a:solidFill>
                          <a:effectLst/>
                          <a:latin typeface="Calibri"/>
                          <a:ea typeface="Calibri"/>
                          <a:cs typeface="Times New Roman"/>
                        </a:rPr>
                        <a:t>Содействие занятости населения</a:t>
                      </a:r>
                      <a:endParaRPr lang="ru-RU" sz="1000" kern="1200" dirty="0">
                        <a:solidFill>
                          <a:schemeClr val="dk1"/>
                        </a:solidFill>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smtClean="0">
                          <a:effectLst/>
                        </a:rPr>
                        <a:t>23 (м)</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b="1" dirty="0" smtClean="0">
                          <a:solidFill>
                            <a:srgbClr val="FF0000"/>
                          </a:solidFill>
                          <a:effectLst/>
                          <a:latin typeface="Calibri"/>
                          <a:ea typeface="Calibri"/>
                          <a:cs typeface="Times New Roman"/>
                        </a:rPr>
                        <a:t>Зарегистрирован приказ от 01.07.2015 № 422н</a:t>
                      </a:r>
                    </a:p>
                  </a:txBody>
                  <a:tcPr marL="24427" marR="24427" marT="0" marB="0"/>
                </a:tc>
              </a:tr>
              <a:tr h="87058">
                <a:tc>
                  <a:txBody>
                    <a:bodyPr/>
                    <a:lstStyle/>
                    <a:p>
                      <a:pPr>
                        <a:lnSpc>
                          <a:spcPct val="115000"/>
                        </a:lnSpc>
                        <a:spcAft>
                          <a:spcPts val="0"/>
                        </a:spcAft>
                      </a:pPr>
                      <a:r>
                        <a:rPr lang="ru-RU" sz="1000">
                          <a:effectLst/>
                        </a:rPr>
                        <a:t>МЧС России</a:t>
                      </a:r>
                      <a:endParaRPr lang="ru-RU" sz="1000">
                        <a:effectLst/>
                        <a:latin typeface="Calibri"/>
                        <a:ea typeface="Calibri"/>
                        <a:cs typeface="Times New Roman"/>
                      </a:endParaRPr>
                    </a:p>
                  </a:txBody>
                  <a:tcPr marL="24427" marR="24427" marT="0" marB="0"/>
                </a:tc>
                <a:tc>
                  <a:txBody>
                    <a:bodyPr/>
                    <a:lstStyle/>
                    <a:p>
                      <a:pPr>
                        <a:lnSpc>
                          <a:spcPct val="115000"/>
                        </a:lnSpc>
                        <a:spcAft>
                          <a:spcPts val="0"/>
                        </a:spcAft>
                      </a:pPr>
                      <a:r>
                        <a:rPr lang="ru-RU" sz="1000" dirty="0" smtClean="0">
                          <a:effectLst/>
                          <a:latin typeface="Calibri"/>
                          <a:ea typeface="Calibri"/>
                          <a:cs typeface="Times New Roman"/>
                        </a:rPr>
                        <a:t>Защита населения и территорий от чрезвычайных ситуаций природного и техногенного характера, пожарная безопасность и безопасность людей на водных объектах, гражданская оборона</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a:effectLst/>
                        </a:rPr>
                        <a:t>24</a:t>
                      </a:r>
                      <a:endParaRPr lang="ru-RU" sz="1000">
                        <a:effectLst/>
                        <a:latin typeface="Calibri"/>
                        <a:ea typeface="Calibri"/>
                        <a:cs typeface="Times New Roman"/>
                      </a:endParaRPr>
                    </a:p>
                  </a:txBody>
                  <a:tcPr marL="24427" marR="24427" marT="0" marB="0"/>
                </a:tc>
                <a:tc>
                  <a:txBody>
                    <a:bodyPr/>
                    <a:lstStyle/>
                    <a:p>
                      <a:pPr algn="ctr">
                        <a:lnSpc>
                          <a:spcPct val="115000"/>
                        </a:lnSpc>
                        <a:spcAft>
                          <a:spcPts val="0"/>
                        </a:spcAft>
                      </a:pPr>
                      <a:r>
                        <a:rPr lang="en-US" sz="1000" dirty="0" smtClean="0">
                          <a:effectLst/>
                        </a:rPr>
                        <a:t>+</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smtClean="0">
                          <a:effectLst/>
                          <a:latin typeface="Calibri"/>
                          <a:ea typeface="Calibri"/>
                          <a:cs typeface="Times New Roman"/>
                        </a:rPr>
                        <a:t>В перечне</a:t>
                      </a:r>
                      <a:r>
                        <a:rPr lang="ru-RU" sz="1000" baseline="0" dirty="0" smtClean="0">
                          <a:effectLst/>
                          <a:latin typeface="Calibri"/>
                          <a:ea typeface="Calibri"/>
                          <a:cs typeface="Times New Roman"/>
                        </a:rPr>
                        <a:t> отсутствуют услуги, утверждение не требуется</a:t>
                      </a:r>
                      <a:endParaRPr lang="ru-RU" sz="1000" dirty="0">
                        <a:effectLst/>
                        <a:latin typeface="Calibri"/>
                        <a:ea typeface="Calibri"/>
                        <a:cs typeface="Times New Roman"/>
                      </a:endParaRPr>
                    </a:p>
                  </a:txBody>
                  <a:tcPr marL="24427" marR="24427" marT="0" marB="0"/>
                </a:tc>
              </a:tr>
              <a:tr h="0">
                <a:tc>
                  <a:txBody>
                    <a:bodyPr/>
                    <a:lstStyle/>
                    <a:p>
                      <a:pPr>
                        <a:lnSpc>
                          <a:spcPct val="115000"/>
                        </a:lnSpc>
                        <a:spcAft>
                          <a:spcPts val="0"/>
                        </a:spcAft>
                      </a:pPr>
                      <a:r>
                        <a:rPr lang="ru-RU" sz="1000">
                          <a:effectLst/>
                        </a:rPr>
                        <a:t>Минобороны России</a:t>
                      </a:r>
                      <a:endParaRPr lang="ru-RU" sz="1000">
                        <a:effectLst/>
                        <a:latin typeface="Calibri"/>
                        <a:ea typeface="Calibri"/>
                        <a:cs typeface="Times New Roman"/>
                      </a:endParaRPr>
                    </a:p>
                  </a:txBody>
                  <a:tcPr marL="24427" marR="24427" marT="0" marB="0"/>
                </a:tc>
                <a:tc>
                  <a:txBody>
                    <a:bodyPr/>
                    <a:lstStyle/>
                    <a:p>
                      <a:pPr>
                        <a:lnSpc>
                          <a:spcPct val="115000"/>
                        </a:lnSpc>
                        <a:spcAft>
                          <a:spcPts val="0"/>
                        </a:spcAft>
                      </a:pPr>
                      <a:r>
                        <a:rPr lang="ru-RU" sz="1000" dirty="0" smtClean="0">
                          <a:effectLst/>
                          <a:latin typeface="Calibri"/>
                          <a:ea typeface="Calibri"/>
                          <a:cs typeface="Times New Roman"/>
                        </a:rPr>
                        <a:t>Национальная оборона</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a:effectLst/>
                        </a:rPr>
                        <a:t>25</a:t>
                      </a:r>
                      <a:endParaRPr lang="ru-RU" sz="1000">
                        <a:effectLst/>
                        <a:latin typeface="Calibri"/>
                        <a:ea typeface="Calibri"/>
                        <a:cs typeface="Times New Roman"/>
                      </a:endParaRPr>
                    </a:p>
                  </a:txBody>
                  <a:tcPr marL="24427" marR="24427" marT="0" marB="0"/>
                </a:tc>
                <a:tc>
                  <a:txBody>
                    <a:bodyPr/>
                    <a:lstStyle/>
                    <a:p>
                      <a:pPr algn="ctr">
                        <a:lnSpc>
                          <a:spcPct val="115000"/>
                        </a:lnSpc>
                        <a:spcAft>
                          <a:spcPts val="0"/>
                        </a:spcAft>
                      </a:pPr>
                      <a:r>
                        <a:rPr lang="en-US" sz="1000" dirty="0" smtClean="0">
                          <a:effectLst/>
                        </a:rPr>
                        <a:t>+</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smtClean="0">
                          <a:effectLst/>
                          <a:latin typeface="Calibri"/>
                          <a:ea typeface="Calibri"/>
                          <a:cs typeface="Times New Roman"/>
                        </a:rPr>
                        <a:t>Проект на согласование не представлен</a:t>
                      </a:r>
                    </a:p>
                  </a:txBody>
                  <a:tcPr marL="24427" marR="24427" marT="0" marB="0"/>
                </a:tc>
              </a:tr>
              <a:tr h="0">
                <a:tc>
                  <a:txBody>
                    <a:bodyPr/>
                    <a:lstStyle/>
                    <a:p>
                      <a:pPr>
                        <a:lnSpc>
                          <a:spcPct val="115000"/>
                        </a:lnSpc>
                        <a:spcAft>
                          <a:spcPts val="0"/>
                        </a:spcAft>
                      </a:pPr>
                      <a:r>
                        <a:rPr lang="ru-RU" sz="1000">
                          <a:effectLst/>
                        </a:rPr>
                        <a:t>Роскосмос</a:t>
                      </a:r>
                      <a:endParaRPr lang="ru-RU" sz="1000">
                        <a:effectLst/>
                        <a:latin typeface="Calibri"/>
                        <a:ea typeface="Calibri"/>
                        <a:cs typeface="Times New Roman"/>
                      </a:endParaRPr>
                    </a:p>
                  </a:txBody>
                  <a:tcPr marL="24427" marR="24427" marT="0" marB="0"/>
                </a:tc>
                <a:tc>
                  <a:txBody>
                    <a:bodyPr/>
                    <a:lstStyle/>
                    <a:p>
                      <a:pPr>
                        <a:lnSpc>
                          <a:spcPct val="115000"/>
                        </a:lnSpc>
                        <a:spcAft>
                          <a:spcPts val="0"/>
                        </a:spcAft>
                      </a:pPr>
                      <a:r>
                        <a:rPr lang="ru-RU" sz="1000" dirty="0" smtClean="0">
                          <a:effectLst/>
                          <a:latin typeface="Calibri"/>
                          <a:ea typeface="Calibri"/>
                          <a:cs typeface="Times New Roman"/>
                        </a:rPr>
                        <a:t>Космическая деятельность</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a:effectLst/>
                        </a:rPr>
                        <a:t>26</a:t>
                      </a:r>
                      <a:endParaRPr lang="ru-RU" sz="100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smtClean="0">
                          <a:effectLst/>
                          <a:latin typeface="Calibri"/>
                          <a:ea typeface="Calibri"/>
                          <a:cs typeface="Times New Roman"/>
                        </a:rPr>
                        <a:t>+</a:t>
                      </a:r>
                      <a:endParaRPr lang="ru-RU" sz="1000" dirty="0">
                        <a:effectLst/>
                        <a:latin typeface="Calibri"/>
                        <a:ea typeface="Calibri"/>
                        <a:cs typeface="Times New Roman"/>
                      </a:endParaRPr>
                    </a:p>
                  </a:txBody>
                  <a:tcPr marL="24427" marR="24427"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000" dirty="0" smtClean="0">
                          <a:effectLst/>
                          <a:latin typeface="Calibri"/>
                          <a:ea typeface="Calibri"/>
                          <a:cs typeface="Times New Roman"/>
                        </a:rPr>
                        <a:t>В перечне</a:t>
                      </a:r>
                      <a:r>
                        <a:rPr lang="ru-RU" sz="1000" baseline="0" dirty="0" smtClean="0">
                          <a:effectLst/>
                          <a:latin typeface="Calibri"/>
                          <a:ea typeface="Calibri"/>
                          <a:cs typeface="Times New Roman"/>
                        </a:rPr>
                        <a:t> отсутствуют услуги, утверждение не требуется</a:t>
                      </a:r>
                      <a:endParaRPr lang="ru-RU" sz="1000" dirty="0" smtClean="0">
                        <a:effectLst/>
                        <a:latin typeface="Calibri"/>
                        <a:ea typeface="Calibri"/>
                        <a:cs typeface="Times New Roman"/>
                      </a:endParaRPr>
                    </a:p>
                  </a:txBody>
                  <a:tcPr marL="24427" marR="24427" marT="0" marB="0"/>
                </a:tc>
              </a:tr>
              <a:tr h="87058">
                <a:tc>
                  <a:txBody>
                    <a:bodyPr/>
                    <a:lstStyle/>
                    <a:p>
                      <a:pPr>
                        <a:lnSpc>
                          <a:spcPct val="115000"/>
                        </a:lnSpc>
                        <a:spcAft>
                          <a:spcPts val="0"/>
                        </a:spcAft>
                      </a:pPr>
                      <a:r>
                        <a:rPr lang="ru-RU" sz="1000">
                          <a:effectLst/>
                        </a:rPr>
                        <a:t>Минюст России</a:t>
                      </a:r>
                      <a:endParaRPr lang="ru-RU" sz="1000">
                        <a:effectLst/>
                        <a:latin typeface="Calibri"/>
                        <a:ea typeface="Calibri"/>
                        <a:cs typeface="Times New Roman"/>
                      </a:endParaRPr>
                    </a:p>
                  </a:txBody>
                  <a:tcPr marL="24427" marR="24427" marT="0" marB="0"/>
                </a:tc>
                <a:tc>
                  <a:txBody>
                    <a:bodyPr/>
                    <a:lstStyle/>
                    <a:p>
                      <a:pPr>
                        <a:lnSpc>
                          <a:spcPct val="115000"/>
                        </a:lnSpc>
                        <a:spcAft>
                          <a:spcPts val="0"/>
                        </a:spcAft>
                      </a:pPr>
                      <a:r>
                        <a:rPr lang="ru-RU" sz="1000" dirty="0" smtClean="0">
                          <a:effectLst/>
                          <a:latin typeface="Calibri"/>
                          <a:ea typeface="Calibri"/>
                          <a:cs typeface="Times New Roman"/>
                        </a:rPr>
                        <a:t>Деятельность в области юстиции</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a:effectLst/>
                        </a:rPr>
                        <a:t>27</a:t>
                      </a:r>
                      <a:endParaRPr lang="ru-RU" sz="1000">
                        <a:effectLst/>
                        <a:latin typeface="Calibri"/>
                        <a:ea typeface="Calibri"/>
                        <a:cs typeface="Times New Roman"/>
                      </a:endParaRPr>
                    </a:p>
                  </a:txBody>
                  <a:tcPr marL="24427" marR="24427" marT="0" marB="0"/>
                </a:tc>
                <a:tc>
                  <a:txBody>
                    <a:bodyPr/>
                    <a:lstStyle/>
                    <a:p>
                      <a:pPr algn="ctr">
                        <a:lnSpc>
                          <a:spcPct val="115000"/>
                        </a:lnSpc>
                        <a:spcAft>
                          <a:spcPts val="0"/>
                        </a:spcAft>
                      </a:pPr>
                      <a:r>
                        <a:rPr lang="en-US" sz="1000" dirty="0" smtClean="0">
                          <a:effectLst/>
                        </a:rPr>
                        <a:t>+</a:t>
                      </a:r>
                      <a:endParaRPr lang="ru-RU" sz="1000" dirty="0">
                        <a:effectLst/>
                        <a:latin typeface="Calibri"/>
                        <a:ea typeface="Calibri"/>
                        <a:cs typeface="Times New Roman"/>
                      </a:endParaRPr>
                    </a:p>
                  </a:txBody>
                  <a:tcPr marL="24427" marR="24427"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000" dirty="0" smtClean="0">
                          <a:effectLst/>
                          <a:latin typeface="Calibri"/>
                          <a:ea typeface="Calibri"/>
                          <a:cs typeface="Times New Roman"/>
                        </a:rPr>
                        <a:t>В перечне</a:t>
                      </a:r>
                      <a:r>
                        <a:rPr lang="ru-RU" sz="1000" baseline="0" dirty="0" smtClean="0">
                          <a:effectLst/>
                          <a:latin typeface="Calibri"/>
                          <a:ea typeface="Calibri"/>
                          <a:cs typeface="Times New Roman"/>
                        </a:rPr>
                        <a:t> отсутствуют услуги, утверждение не требуется</a:t>
                      </a:r>
                      <a:endParaRPr lang="ru-RU" sz="1000" dirty="0" smtClean="0">
                        <a:effectLst/>
                        <a:latin typeface="Calibri"/>
                        <a:ea typeface="Calibri"/>
                        <a:cs typeface="Times New Roman"/>
                      </a:endParaRPr>
                    </a:p>
                  </a:txBody>
                  <a:tcPr marL="24427" marR="24427" marT="0" marB="0"/>
                </a:tc>
              </a:tr>
            </a:tbl>
          </a:graphicData>
        </a:graphic>
      </p:graphicFrame>
      <p:sp>
        <p:nvSpPr>
          <p:cNvPr id="3" name="Номер слайда 2"/>
          <p:cNvSpPr>
            <a:spLocks noGrp="1"/>
          </p:cNvSpPr>
          <p:nvPr>
            <p:ph type="sldNum" sz="quarter" idx="11"/>
          </p:nvPr>
        </p:nvSpPr>
        <p:spPr/>
        <p:txBody>
          <a:bodyPr/>
          <a:lstStyle/>
          <a:p>
            <a:pPr>
              <a:defRPr/>
            </a:pPr>
            <a:fld id="{600509AA-641A-4254-A23D-E1AAE0F50160}" type="slidenum">
              <a:rPr lang="ru-RU" smtClean="0"/>
              <a:pPr>
                <a:defRPr/>
              </a:pPr>
              <a:t>30</a:t>
            </a:fld>
            <a:endParaRPr lang="ru-RU" dirty="0"/>
          </a:p>
        </p:txBody>
      </p:sp>
    </p:spTree>
    <p:extLst>
      <p:ext uri="{BB962C8B-B14F-4D97-AF65-F5344CB8AC3E}">
        <p14:creationId xmlns:p14="http://schemas.microsoft.com/office/powerpoint/2010/main" val="1668987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20675"/>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5" name="Прямоугольник 88"/>
          <p:cNvSpPr>
            <a:spLocks noChangeArrowheads="1"/>
          </p:cNvSpPr>
          <p:nvPr/>
        </p:nvSpPr>
        <p:spPr bwMode="auto">
          <a:xfrm>
            <a:off x="1093258" y="4141789"/>
            <a:ext cx="2407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000">
                <a:solidFill>
                  <a:srgbClr val="5A7F29"/>
                </a:solidFill>
                <a:latin typeface="Cambria" pitchFamily="18" charset="0"/>
                <a:cs typeface="Times New Roman" pitchFamily="18" charset="0"/>
              </a:rPr>
              <a:t> </a:t>
            </a:r>
          </a:p>
          <a:p>
            <a:pPr algn="ctr"/>
            <a:endParaRPr lang="ru-RU" altLang="ru-RU" sz="2000" b="1">
              <a:solidFill>
                <a:srgbClr val="5A7F29"/>
              </a:solidFill>
              <a:latin typeface="Times New Roman" pitchFamily="18" charset="0"/>
              <a:cs typeface="Times New Roman" pitchFamily="18" charset="0"/>
            </a:endParaRPr>
          </a:p>
        </p:txBody>
      </p:sp>
      <p:sp>
        <p:nvSpPr>
          <p:cNvPr id="14" name="Заголовок 9"/>
          <p:cNvSpPr>
            <a:spLocks noGrp="1"/>
          </p:cNvSpPr>
          <p:nvPr>
            <p:ph type="title"/>
          </p:nvPr>
        </p:nvSpPr>
        <p:spPr>
          <a:xfrm>
            <a:off x="461963" y="142430"/>
            <a:ext cx="9080500" cy="1069975"/>
          </a:xfrm>
        </p:spPr>
        <p:txBody>
          <a:bodyPr/>
          <a:lstStyle/>
          <a:p>
            <a:pPr algn="ctr">
              <a:defRPr/>
            </a:pPr>
            <a:r>
              <a:rPr lang="ru-RU" sz="1600" b="1" dirty="0">
                <a:solidFill>
                  <a:srgbClr val="3E3F68"/>
                </a:solidFill>
                <a:latin typeface="Cambria" pitchFamily="18" charset="0"/>
                <a:cs typeface="Times New Roman" pitchFamily="18" charset="0"/>
              </a:rPr>
              <a:t>Изменения в порядке финансового обеспечения выполнения государственного (муниципального) задания на оказание государственных (муниципальных) услуг на основе нормативных затрат</a:t>
            </a:r>
            <a:endParaRPr lang="ru-RU" altLang="ru-RU" sz="1600" b="1" dirty="0">
              <a:solidFill>
                <a:srgbClr val="3E3F68"/>
              </a:solidFill>
              <a:latin typeface="Cambria" pitchFamily="18" charset="0"/>
              <a:ea typeface="+mn-ea"/>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758376388"/>
              </p:ext>
            </p:extLst>
          </p:nvPr>
        </p:nvGraphicFramePr>
        <p:xfrm>
          <a:off x="123825" y="1052963"/>
          <a:ext cx="9639300" cy="2209815"/>
        </p:xfrm>
        <a:graphic>
          <a:graphicData uri="http://schemas.openxmlformats.org/drawingml/2006/table">
            <a:tbl>
              <a:tblPr firstRow="1" firstCol="1" bandRow="1">
                <a:tableStyleId>{5C22544A-7EE6-4342-B048-85BDC9FD1C3A}</a:tableStyleId>
              </a:tblPr>
              <a:tblGrid>
                <a:gridCol w="1543050"/>
                <a:gridCol w="3294832"/>
                <a:gridCol w="1858193"/>
                <a:gridCol w="809625"/>
                <a:gridCol w="2133600"/>
              </a:tblGrid>
              <a:tr h="172052">
                <a:tc rowSpan="2">
                  <a:txBody>
                    <a:bodyPr/>
                    <a:lstStyle/>
                    <a:p>
                      <a:pPr algn="ctr">
                        <a:lnSpc>
                          <a:spcPct val="115000"/>
                        </a:lnSpc>
                        <a:spcAft>
                          <a:spcPts val="0"/>
                        </a:spcAft>
                      </a:pPr>
                      <a:r>
                        <a:rPr lang="ru-RU" sz="1000" b="1" dirty="0">
                          <a:effectLst/>
                        </a:rPr>
                        <a:t>Федеральный орган исполнительной власти</a:t>
                      </a:r>
                      <a:endParaRPr lang="ru-RU" sz="1000" b="1" dirty="0">
                        <a:effectLst/>
                        <a:latin typeface="Calibri"/>
                        <a:ea typeface="Calibri"/>
                        <a:cs typeface="Times New Roman"/>
                      </a:endParaRPr>
                    </a:p>
                  </a:txBody>
                  <a:tcPr marL="24427" marR="24427" marT="0" marB="0" anchor="ctr"/>
                </a:tc>
                <a:tc gridSpan="3">
                  <a:txBody>
                    <a:bodyPr/>
                    <a:lstStyle/>
                    <a:p>
                      <a:pPr algn="ctr">
                        <a:lnSpc>
                          <a:spcPct val="115000"/>
                        </a:lnSpc>
                        <a:spcAft>
                          <a:spcPts val="0"/>
                        </a:spcAft>
                      </a:pPr>
                      <a:r>
                        <a:rPr lang="ru-RU" sz="1000" dirty="0">
                          <a:effectLst/>
                        </a:rPr>
                        <a:t>Базовый (отраслевой) перечень</a:t>
                      </a:r>
                      <a:endParaRPr lang="ru-RU" sz="1000" dirty="0">
                        <a:effectLst/>
                        <a:latin typeface="Calibri"/>
                        <a:ea typeface="Calibri"/>
                        <a:cs typeface="Times New Roman"/>
                      </a:endParaRPr>
                    </a:p>
                  </a:txBody>
                  <a:tcPr marL="24427" marR="24427" marT="0" marB="0" anchor="ctr"/>
                </a:tc>
                <a:tc hMerge="1">
                  <a:txBody>
                    <a:bodyPr/>
                    <a:lstStyle/>
                    <a:p>
                      <a:pPr algn="ctr">
                        <a:lnSpc>
                          <a:spcPct val="115000"/>
                        </a:lnSpc>
                        <a:spcAft>
                          <a:spcPts val="0"/>
                        </a:spcAft>
                      </a:pPr>
                      <a:endParaRPr lang="ru-RU" sz="1000" dirty="0">
                        <a:effectLst/>
                        <a:latin typeface="Calibri"/>
                        <a:ea typeface="Calibri"/>
                        <a:cs typeface="Times New Roman"/>
                      </a:endParaRPr>
                    </a:p>
                  </a:txBody>
                  <a:tcPr marL="24427" marR="24427" marT="0" marB="0" anchor="ctr"/>
                </a:tc>
                <a:tc hMerge="1">
                  <a:txBody>
                    <a:bodyPr/>
                    <a:lstStyle/>
                    <a:p>
                      <a:endParaRPr lang="ru-RU"/>
                    </a:p>
                  </a:txBody>
                  <a:tcPr/>
                </a:tc>
                <a:tc rowSpan="2">
                  <a:txBody>
                    <a:bodyPr/>
                    <a:lstStyle/>
                    <a:p>
                      <a:pPr algn="ctr">
                        <a:lnSpc>
                          <a:spcPct val="115000"/>
                        </a:lnSpc>
                        <a:spcAft>
                          <a:spcPts val="0"/>
                        </a:spcAft>
                      </a:pPr>
                      <a:r>
                        <a:rPr lang="ru-RU" sz="1000" b="1" kern="1200" dirty="0" smtClean="0">
                          <a:solidFill>
                            <a:schemeClr val="lt1"/>
                          </a:solidFill>
                          <a:effectLst/>
                          <a:latin typeface="+mn-lt"/>
                          <a:ea typeface="+mn-ea"/>
                          <a:cs typeface="+mn-cs"/>
                        </a:rPr>
                        <a:t>Общие требования</a:t>
                      </a:r>
                      <a:endParaRPr lang="ru-RU" sz="1000" b="1" kern="1200" dirty="0">
                        <a:solidFill>
                          <a:schemeClr val="lt1"/>
                        </a:solidFill>
                        <a:effectLst/>
                        <a:latin typeface="+mn-lt"/>
                        <a:ea typeface="+mn-ea"/>
                        <a:cs typeface="+mn-cs"/>
                      </a:endParaRPr>
                    </a:p>
                  </a:txBody>
                  <a:tcPr marL="24427" marR="24427" marT="0" marB="0" anchor="ctr"/>
                </a:tc>
              </a:tr>
              <a:tr h="632475">
                <a:tc vMerge="1">
                  <a:txBody>
                    <a:bodyPr/>
                    <a:lstStyle/>
                    <a:p>
                      <a:endParaRPr lang="ru-RU"/>
                    </a:p>
                  </a:txBody>
                  <a:tcPr/>
                </a:tc>
                <a:tc>
                  <a:txBody>
                    <a:bodyPr/>
                    <a:lstStyle/>
                    <a:p>
                      <a:pPr marL="0" algn="ctr" defTabSz="914400" rtl="0" eaLnBrk="1" latinLnBrk="0" hangingPunct="1">
                        <a:lnSpc>
                          <a:spcPct val="115000"/>
                        </a:lnSpc>
                        <a:spcAft>
                          <a:spcPts val="0"/>
                        </a:spcAft>
                      </a:pPr>
                      <a:r>
                        <a:rPr lang="ru-RU" sz="1000" b="1" kern="1200" dirty="0" smtClean="0">
                          <a:solidFill>
                            <a:schemeClr val="dk1"/>
                          </a:solidFill>
                          <a:effectLst/>
                          <a:latin typeface="+mn-lt"/>
                          <a:ea typeface="+mn-ea"/>
                          <a:cs typeface="+mn-cs"/>
                        </a:rPr>
                        <a:t>Название вида деятельности</a:t>
                      </a:r>
                      <a:endParaRPr lang="ru-RU" sz="1000" b="1" kern="1200" dirty="0">
                        <a:solidFill>
                          <a:schemeClr val="dk1"/>
                        </a:solidFill>
                        <a:effectLst/>
                        <a:latin typeface="+mn-lt"/>
                        <a:ea typeface="+mn-ea"/>
                        <a:cs typeface="+mn-cs"/>
                      </a:endParaRPr>
                    </a:p>
                  </a:txBody>
                  <a:tcPr marL="24427" marR="24427" marT="0" marB="0" anchor="ctr"/>
                </a:tc>
                <a:tc>
                  <a:txBody>
                    <a:bodyPr/>
                    <a:lstStyle/>
                    <a:p>
                      <a:pPr algn="ctr">
                        <a:lnSpc>
                          <a:spcPct val="115000"/>
                        </a:lnSpc>
                        <a:spcAft>
                          <a:spcPts val="0"/>
                        </a:spcAft>
                      </a:pPr>
                      <a:r>
                        <a:rPr lang="ru-RU" sz="1000" b="1" dirty="0">
                          <a:effectLst/>
                        </a:rPr>
                        <a:t>№ в соответствии с приказом Минфина России от 16.06.2014 № 49н</a:t>
                      </a:r>
                      <a:endParaRPr lang="ru-RU" sz="1000" b="1" dirty="0">
                        <a:effectLst/>
                        <a:latin typeface="Calibri"/>
                        <a:ea typeface="Calibri"/>
                        <a:cs typeface="Times New Roman"/>
                      </a:endParaRPr>
                    </a:p>
                  </a:txBody>
                  <a:tcPr marL="24427" marR="24427" marT="0" marB="0" anchor="ctr"/>
                </a:tc>
                <a:tc>
                  <a:txBody>
                    <a:bodyPr/>
                    <a:lstStyle/>
                    <a:p>
                      <a:pPr algn="ctr">
                        <a:lnSpc>
                          <a:spcPct val="115000"/>
                        </a:lnSpc>
                        <a:spcAft>
                          <a:spcPts val="0"/>
                        </a:spcAft>
                      </a:pPr>
                      <a:r>
                        <a:rPr lang="ru-RU" sz="1000" b="1" dirty="0">
                          <a:effectLst/>
                        </a:rPr>
                        <a:t>Содержит только работы</a:t>
                      </a:r>
                      <a:endParaRPr lang="ru-RU" sz="1000" b="1" dirty="0">
                        <a:effectLst/>
                        <a:latin typeface="Calibri"/>
                        <a:ea typeface="Calibri"/>
                        <a:cs typeface="Times New Roman"/>
                      </a:endParaRPr>
                    </a:p>
                  </a:txBody>
                  <a:tcPr marL="24427" marR="24427" marT="0" marB="0" anchor="ctr"/>
                </a:tc>
                <a:tc vMerge="1">
                  <a:txBody>
                    <a:bodyPr/>
                    <a:lstStyle/>
                    <a:p>
                      <a:pPr algn="ctr">
                        <a:lnSpc>
                          <a:spcPct val="115000"/>
                        </a:lnSpc>
                        <a:spcAft>
                          <a:spcPts val="0"/>
                        </a:spcAft>
                      </a:pPr>
                      <a:endParaRPr lang="ru-RU" sz="1000" b="1" dirty="0">
                        <a:effectLst/>
                        <a:latin typeface="Calibri"/>
                        <a:ea typeface="Calibri"/>
                        <a:cs typeface="Times New Roman"/>
                      </a:endParaRPr>
                    </a:p>
                  </a:txBody>
                  <a:tcPr marL="24427" marR="24427" marT="0" marB="0" anchor="ctr"/>
                </a:tc>
              </a:tr>
              <a:tr h="0">
                <a:tc>
                  <a:txBody>
                    <a:bodyPr/>
                    <a:lstStyle/>
                    <a:p>
                      <a:pPr>
                        <a:lnSpc>
                          <a:spcPct val="115000"/>
                        </a:lnSpc>
                        <a:spcAft>
                          <a:spcPts val="0"/>
                        </a:spcAft>
                      </a:pPr>
                      <a:r>
                        <a:rPr lang="ru-RU" sz="1000" dirty="0">
                          <a:effectLst/>
                        </a:rPr>
                        <a:t>Минстрой России</a:t>
                      </a:r>
                      <a:endParaRPr lang="ru-RU" sz="1000" dirty="0">
                        <a:effectLst/>
                        <a:latin typeface="Calibri"/>
                        <a:ea typeface="Calibri"/>
                        <a:cs typeface="Times New Roman"/>
                      </a:endParaRPr>
                    </a:p>
                  </a:txBody>
                  <a:tcPr marL="24427" marR="24427" marT="0" marB="0"/>
                </a:tc>
                <a:tc>
                  <a:txBody>
                    <a:bodyPr/>
                    <a:lstStyle/>
                    <a:p>
                      <a:pPr>
                        <a:lnSpc>
                          <a:spcPct val="115000"/>
                        </a:lnSpc>
                        <a:spcAft>
                          <a:spcPts val="0"/>
                        </a:spcAft>
                      </a:pPr>
                      <a:r>
                        <a:rPr lang="ru-RU" sz="1000" dirty="0" smtClean="0">
                          <a:effectLst/>
                          <a:latin typeface="Calibri"/>
                          <a:ea typeface="Calibri"/>
                          <a:cs typeface="Times New Roman"/>
                        </a:rPr>
                        <a:t>Жилищно-коммунальное хозяйство, благоустройство, градостроительная деятельность, строительство и архитектура</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smtClean="0">
                          <a:effectLst/>
                        </a:rPr>
                        <a:t>28 (у)</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24427" marR="24427"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000" b="1" kern="1200" dirty="0" smtClean="0">
                          <a:solidFill>
                            <a:srgbClr val="FF0000"/>
                          </a:solidFill>
                          <a:effectLst/>
                          <a:latin typeface="Calibri"/>
                          <a:ea typeface="Calibri"/>
                          <a:cs typeface="Times New Roman"/>
                        </a:rPr>
                        <a:t>Согласован Минфином России, направлен в Минюст России на государственную регистрацию </a:t>
                      </a:r>
                    </a:p>
                    <a:p>
                      <a:pPr marL="0" marR="0" indent="0" algn="ctr" defTabSz="914400" rtl="0" eaLnBrk="1" fontAlgn="auto" latinLnBrk="0" hangingPunct="1">
                        <a:lnSpc>
                          <a:spcPct val="115000"/>
                        </a:lnSpc>
                        <a:spcBef>
                          <a:spcPts val="0"/>
                        </a:spcBef>
                        <a:spcAft>
                          <a:spcPts val="0"/>
                        </a:spcAft>
                        <a:buClrTx/>
                        <a:buSzTx/>
                        <a:buFontTx/>
                        <a:buNone/>
                        <a:tabLst/>
                        <a:defRPr/>
                      </a:pPr>
                      <a:endParaRPr lang="ru-RU" sz="1000" b="1" kern="1200" dirty="0" smtClean="0">
                        <a:solidFill>
                          <a:srgbClr val="FF0000"/>
                        </a:solidFill>
                        <a:effectLst/>
                        <a:latin typeface="Calibri"/>
                        <a:ea typeface="Calibri"/>
                        <a:cs typeface="Times New Roman"/>
                      </a:endParaRPr>
                    </a:p>
                  </a:txBody>
                  <a:tcPr marL="24427" marR="24427" marT="0" marB="0"/>
                </a:tc>
              </a:tr>
              <a:tr h="87058">
                <a:tc>
                  <a:txBody>
                    <a:bodyPr/>
                    <a:lstStyle/>
                    <a:p>
                      <a:pPr>
                        <a:lnSpc>
                          <a:spcPct val="115000"/>
                        </a:lnSpc>
                        <a:spcAft>
                          <a:spcPts val="0"/>
                        </a:spcAft>
                      </a:pPr>
                      <a:r>
                        <a:rPr lang="ru-RU" sz="1000">
                          <a:effectLst/>
                        </a:rPr>
                        <a:t>Ростехнадзор</a:t>
                      </a:r>
                      <a:endParaRPr lang="ru-RU" sz="1000">
                        <a:effectLst/>
                        <a:latin typeface="Calibri"/>
                        <a:ea typeface="Calibri"/>
                        <a:cs typeface="Times New Roman"/>
                      </a:endParaRPr>
                    </a:p>
                  </a:txBody>
                  <a:tcPr marL="24427" marR="24427" marT="0" marB="0"/>
                </a:tc>
                <a:tc>
                  <a:txBody>
                    <a:bodyPr/>
                    <a:lstStyle/>
                    <a:p>
                      <a:pPr>
                        <a:lnSpc>
                          <a:spcPct val="115000"/>
                        </a:lnSpc>
                        <a:spcAft>
                          <a:spcPts val="0"/>
                        </a:spcAft>
                      </a:pPr>
                      <a:r>
                        <a:rPr lang="ru-RU" sz="1000" dirty="0" smtClean="0">
                          <a:effectLst/>
                          <a:latin typeface="Calibri"/>
                          <a:ea typeface="Calibri"/>
                          <a:cs typeface="Times New Roman"/>
                        </a:rPr>
                        <a:t>Технологический и атомный надзор</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a:effectLst/>
                        </a:rPr>
                        <a:t>29</a:t>
                      </a:r>
                      <a:endParaRPr lang="ru-RU" sz="1000">
                        <a:effectLst/>
                        <a:latin typeface="Calibri"/>
                        <a:ea typeface="Calibri"/>
                        <a:cs typeface="Times New Roman"/>
                      </a:endParaRPr>
                    </a:p>
                  </a:txBody>
                  <a:tcPr marL="24427" marR="24427" marT="0" marB="0"/>
                </a:tc>
                <a:tc>
                  <a:txBody>
                    <a:bodyPr/>
                    <a:lstStyle/>
                    <a:p>
                      <a:pPr algn="ctr">
                        <a:lnSpc>
                          <a:spcPct val="115000"/>
                        </a:lnSpc>
                        <a:spcAft>
                          <a:spcPts val="0"/>
                        </a:spcAft>
                      </a:pPr>
                      <a:r>
                        <a:rPr lang="en-US" sz="1000" dirty="0" smtClean="0">
                          <a:effectLst/>
                        </a:rPr>
                        <a:t>+</a:t>
                      </a:r>
                      <a:endParaRPr lang="ru-RU" sz="1000" dirty="0">
                        <a:effectLst/>
                        <a:latin typeface="Calibri"/>
                        <a:ea typeface="Calibri"/>
                        <a:cs typeface="Times New Roman"/>
                      </a:endParaRPr>
                    </a:p>
                  </a:txBody>
                  <a:tcPr marL="24427" marR="24427"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000" dirty="0" smtClean="0">
                          <a:effectLst/>
                          <a:latin typeface="Calibri"/>
                          <a:ea typeface="Calibri"/>
                          <a:cs typeface="Times New Roman"/>
                        </a:rPr>
                        <a:t>В перечне</a:t>
                      </a:r>
                      <a:r>
                        <a:rPr lang="ru-RU" sz="1000" baseline="0" dirty="0" smtClean="0">
                          <a:effectLst/>
                          <a:latin typeface="Calibri"/>
                          <a:ea typeface="Calibri"/>
                          <a:cs typeface="Times New Roman"/>
                        </a:rPr>
                        <a:t> отсутствуют услуги, утверждение не требуется</a:t>
                      </a:r>
                      <a:endParaRPr lang="ru-RU" sz="1000" dirty="0" smtClean="0">
                        <a:effectLst/>
                        <a:latin typeface="Calibri"/>
                        <a:ea typeface="Calibri"/>
                        <a:cs typeface="Times New Roman"/>
                      </a:endParaRPr>
                    </a:p>
                  </a:txBody>
                  <a:tcPr marL="24427" marR="24427" marT="0" marB="0"/>
                </a:tc>
              </a:tr>
              <a:tr h="0">
                <a:tc>
                  <a:txBody>
                    <a:bodyPr/>
                    <a:lstStyle/>
                    <a:p>
                      <a:pPr>
                        <a:lnSpc>
                          <a:spcPct val="115000"/>
                        </a:lnSpc>
                        <a:spcAft>
                          <a:spcPts val="0"/>
                        </a:spcAft>
                      </a:pPr>
                      <a:r>
                        <a:rPr lang="ru-RU" sz="1000">
                          <a:effectLst/>
                        </a:rPr>
                        <a:t>Минспорт России</a:t>
                      </a:r>
                      <a:endParaRPr lang="ru-RU" sz="1000">
                        <a:effectLst/>
                        <a:latin typeface="Calibri"/>
                        <a:ea typeface="Calibri"/>
                        <a:cs typeface="Times New Roman"/>
                      </a:endParaRPr>
                    </a:p>
                  </a:txBody>
                  <a:tcPr marL="24427" marR="24427" marT="0" marB="0"/>
                </a:tc>
                <a:tc>
                  <a:txBody>
                    <a:bodyPr/>
                    <a:lstStyle/>
                    <a:p>
                      <a:pPr>
                        <a:lnSpc>
                          <a:spcPct val="115000"/>
                        </a:lnSpc>
                        <a:spcAft>
                          <a:spcPts val="0"/>
                        </a:spcAft>
                      </a:pPr>
                      <a:r>
                        <a:rPr lang="ru-RU" sz="1000" dirty="0" smtClean="0">
                          <a:effectLst/>
                          <a:latin typeface="Calibri"/>
                          <a:ea typeface="Calibri"/>
                          <a:cs typeface="Times New Roman"/>
                        </a:rPr>
                        <a:t>Физическая культура и спорт</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smtClean="0">
                          <a:effectLst/>
                        </a:rPr>
                        <a:t>30 (у)</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24427" marR="24427" marT="0" marB="0"/>
                </a:tc>
                <a:tc>
                  <a:txBody>
                    <a:bodyPr/>
                    <a:lstStyle/>
                    <a:p>
                      <a:pPr algn="ctr">
                        <a:lnSpc>
                          <a:spcPct val="115000"/>
                        </a:lnSpc>
                        <a:spcAft>
                          <a:spcPts val="0"/>
                        </a:spcAft>
                      </a:pPr>
                      <a:r>
                        <a:rPr lang="ru-RU" sz="1000" b="1" dirty="0" smtClean="0">
                          <a:solidFill>
                            <a:srgbClr val="FF0000"/>
                          </a:solidFill>
                          <a:effectLst/>
                          <a:latin typeface="Calibri"/>
                          <a:ea typeface="Calibri"/>
                          <a:cs typeface="Times New Roman"/>
                        </a:rPr>
                        <a:t>Зарегистрирован приказ от 22.05.2015 № 550</a:t>
                      </a:r>
                    </a:p>
                  </a:txBody>
                  <a:tcPr marL="24427" marR="24427" marT="0" marB="0"/>
                </a:tc>
              </a:tr>
            </a:tbl>
          </a:graphicData>
        </a:graphic>
      </p:graphicFrame>
      <p:sp>
        <p:nvSpPr>
          <p:cNvPr id="3" name="Номер слайда 2"/>
          <p:cNvSpPr>
            <a:spLocks noGrp="1"/>
          </p:cNvSpPr>
          <p:nvPr>
            <p:ph type="sldNum" sz="quarter" idx="11"/>
          </p:nvPr>
        </p:nvSpPr>
        <p:spPr/>
        <p:txBody>
          <a:bodyPr/>
          <a:lstStyle/>
          <a:p>
            <a:pPr>
              <a:defRPr/>
            </a:pPr>
            <a:fld id="{600509AA-641A-4254-A23D-E1AAE0F50160}" type="slidenum">
              <a:rPr lang="ru-RU" smtClean="0"/>
              <a:pPr>
                <a:defRPr/>
              </a:pPr>
              <a:t>31</a:t>
            </a:fld>
            <a:endParaRPr lang="ru-RU" dirty="0"/>
          </a:p>
        </p:txBody>
      </p:sp>
    </p:spTree>
    <p:extLst>
      <p:ext uri="{BB962C8B-B14F-4D97-AF65-F5344CB8AC3E}">
        <p14:creationId xmlns:p14="http://schemas.microsoft.com/office/powerpoint/2010/main" val="1667029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0"/>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9"/>
          <p:cNvSpPr>
            <a:spLocks noGrp="1"/>
          </p:cNvSpPr>
          <p:nvPr>
            <p:ph type="title"/>
          </p:nvPr>
        </p:nvSpPr>
        <p:spPr>
          <a:xfrm>
            <a:off x="461963" y="238125"/>
            <a:ext cx="9080500" cy="1069975"/>
          </a:xfrm>
        </p:spPr>
        <p:txBody>
          <a:bodyPr/>
          <a:lstStyle/>
          <a:p>
            <a:pPr algn="ctr">
              <a:defRPr/>
            </a:pPr>
            <a:r>
              <a:rPr lang="ru-RU" sz="1600" b="1" dirty="0">
                <a:solidFill>
                  <a:srgbClr val="3E3F68"/>
                </a:solidFill>
                <a:latin typeface="Cambria" pitchFamily="18" charset="0"/>
                <a:cs typeface="Times New Roman" pitchFamily="18" charset="0"/>
              </a:rPr>
              <a:t>Новое в формировании государственного (муниципального) задания на оказание государственных (муниципальных) услуг</a:t>
            </a:r>
            <a:endParaRPr lang="ru-RU" altLang="ru-RU" sz="1600" b="1" dirty="0">
              <a:solidFill>
                <a:srgbClr val="3E3F68"/>
              </a:solidFill>
              <a:latin typeface="Cambria" pitchFamily="18" charset="0"/>
              <a:ea typeface="+mn-ea"/>
              <a:cs typeface="Times New Roman" pitchFamily="18" charset="0"/>
            </a:endParaRPr>
          </a:p>
        </p:txBody>
      </p:sp>
      <p:sp>
        <p:nvSpPr>
          <p:cNvPr id="37914" name="Прямоугольник 95"/>
          <p:cNvSpPr>
            <a:spLocks noChangeArrowheads="1"/>
          </p:cNvSpPr>
          <p:nvPr/>
        </p:nvSpPr>
        <p:spPr bwMode="auto">
          <a:xfrm>
            <a:off x="8972550" y="2982913"/>
            <a:ext cx="239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2000">
                <a:solidFill>
                  <a:srgbClr val="783A7A"/>
                </a:solidFill>
                <a:latin typeface="Cambria" pitchFamily="18" charset="0"/>
              </a:rPr>
              <a:t> </a:t>
            </a:r>
          </a:p>
          <a:p>
            <a:pPr algn="ctr"/>
            <a:endParaRPr lang="ru-RU" sz="2000" b="1">
              <a:solidFill>
                <a:srgbClr val="783A7A"/>
              </a:solidFill>
            </a:endParaRPr>
          </a:p>
        </p:txBody>
      </p:sp>
      <p:sp>
        <p:nvSpPr>
          <p:cNvPr id="37" name="Скругленный прямоугольник 36"/>
          <p:cNvSpPr/>
          <p:nvPr/>
        </p:nvSpPr>
        <p:spPr>
          <a:xfrm>
            <a:off x="740532" y="1116534"/>
            <a:ext cx="8424936" cy="4320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r>
              <a:rPr lang="ru-RU" dirty="0" smtClean="0">
                <a:solidFill>
                  <a:prstClr val="white"/>
                </a:solidFill>
              </a:rPr>
              <a:t>Пункты </a:t>
            </a:r>
            <a:r>
              <a:rPr lang="ru-RU" dirty="0" smtClean="0">
                <a:solidFill>
                  <a:srgbClr val="FF0000"/>
                </a:solidFill>
              </a:rPr>
              <a:t>3 и 3.1 </a:t>
            </a:r>
            <a:r>
              <a:rPr lang="ru-RU" dirty="0" smtClean="0">
                <a:solidFill>
                  <a:prstClr val="white"/>
                </a:solidFill>
              </a:rPr>
              <a:t>статьи </a:t>
            </a:r>
            <a:r>
              <a:rPr lang="ru-RU" dirty="0">
                <a:solidFill>
                  <a:srgbClr val="FF0000"/>
                </a:solidFill>
              </a:rPr>
              <a:t>69.2</a:t>
            </a:r>
            <a:r>
              <a:rPr lang="ru-RU" dirty="0">
                <a:solidFill>
                  <a:prstClr val="white"/>
                </a:solidFill>
              </a:rPr>
              <a:t> </a:t>
            </a:r>
            <a:r>
              <a:rPr lang="ru-RU" b="1" dirty="0">
                <a:solidFill>
                  <a:prstClr val="white"/>
                </a:solidFill>
              </a:rPr>
              <a:t>Бюджетного кодекса Российской Федерации</a:t>
            </a:r>
            <a:r>
              <a:rPr lang="ru-RU" dirty="0">
                <a:solidFill>
                  <a:prstClr val="white"/>
                </a:solidFill>
              </a:rPr>
              <a:t>:</a:t>
            </a:r>
          </a:p>
        </p:txBody>
      </p:sp>
      <p:sp>
        <p:nvSpPr>
          <p:cNvPr id="11" name="Скругленный прямоугольник 10"/>
          <p:cNvSpPr/>
          <p:nvPr/>
        </p:nvSpPr>
        <p:spPr>
          <a:xfrm>
            <a:off x="194471" y="1707998"/>
            <a:ext cx="3816424" cy="4341928"/>
          </a:xfrm>
          <a:prstGeom prst="round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dirty="0"/>
              <a:t>Базовые (отраслевые) перечни, сформированные в соответствии с настоящими Правилами, также размещаются на официальном сайте в информационно-телекоммуникационной сети "Интернет" по размещению информации о государственных и муниципальных учреждениях </a:t>
            </a:r>
            <a:r>
              <a:rPr lang="ru-RU" sz="1600" dirty="0">
                <a:solidFill>
                  <a:srgbClr val="FF0000"/>
                </a:solidFill>
              </a:rPr>
              <a:t>(www.bus.gov.ru) </a:t>
            </a:r>
            <a:r>
              <a:rPr lang="ru-RU" sz="1600" dirty="0"/>
              <a:t>в </a:t>
            </a:r>
            <a:r>
              <a:rPr lang="ru-RU" sz="1600" dirty="0" smtClean="0"/>
              <a:t> порядке, установленном Министерством финансов Российской Федерации</a:t>
            </a:r>
            <a:endParaRPr lang="ru-RU" sz="1100" dirty="0">
              <a:solidFill>
                <a:srgbClr val="FF0000"/>
              </a:solidFill>
            </a:endParaRPr>
          </a:p>
        </p:txBody>
      </p:sp>
      <p:sp>
        <p:nvSpPr>
          <p:cNvPr id="14" name="Скругленный прямоугольник 13"/>
          <p:cNvSpPr/>
          <p:nvPr/>
        </p:nvSpPr>
        <p:spPr>
          <a:xfrm>
            <a:off x="4747767" y="1707998"/>
            <a:ext cx="4464496" cy="1982940"/>
          </a:xfrm>
          <a:prstGeom prst="round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t>Приказ </a:t>
            </a:r>
            <a:r>
              <a:rPr lang="ru-RU" sz="1000" b="1" dirty="0"/>
              <a:t>Минфина России </a:t>
            </a:r>
            <a:r>
              <a:rPr lang="ru-RU" sz="1000" b="1" dirty="0">
                <a:solidFill>
                  <a:srgbClr val="FF0000"/>
                </a:solidFill>
              </a:rPr>
              <a:t>от 17.12.2014 N 152н </a:t>
            </a:r>
            <a:r>
              <a:rPr lang="ru-RU" sz="1000" dirty="0"/>
              <a:t>"Об утверждении Порядка размещения на официальном сайте в информационно-телекоммуникационной сети "Интернет" по размещению информации о государственных и муниципальных учреждениях (www.bus.gov.ru) базовых (отраслевых) перечней государственных и муниципальных услуг и работ, ведомственных перечней государственных услуг и работ, оказываемых и выполняемых федеральными государственными учреждениями, и ведомственных перечней государственных (муниципальных) услуг и работ, оказываемых и выполняемых государственными учреждениями субъектов Российской Федерации (муниципальными учреждениями)"</a:t>
            </a:r>
            <a:endParaRPr lang="ru-RU" sz="1000" dirty="0">
              <a:hlinkClick r:id="rId4"/>
            </a:endParaRP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375942" y="2059784"/>
            <a:ext cx="274638" cy="100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Скругленный прямоугольник 8"/>
          <p:cNvSpPr/>
          <p:nvPr/>
        </p:nvSpPr>
        <p:spPr>
          <a:xfrm>
            <a:off x="4776342" y="3923800"/>
            <a:ext cx="4464496" cy="1982940"/>
          </a:xfrm>
          <a:prstGeom prst="round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r>
              <a:rPr lang="ru-RU" sz="1000" b="1" dirty="0" smtClean="0"/>
              <a:t>Приказ </a:t>
            </a:r>
            <a:r>
              <a:rPr lang="ru-RU" sz="1000" b="1" dirty="0"/>
              <a:t>Минфина России </a:t>
            </a:r>
            <a:r>
              <a:rPr lang="ru-RU" sz="1000" b="1" dirty="0" smtClean="0">
                <a:solidFill>
                  <a:srgbClr val="FF0000"/>
                </a:solidFill>
              </a:rPr>
              <a:t>от </a:t>
            </a:r>
            <a:r>
              <a:rPr lang="ru-RU" sz="1000" b="1" dirty="0">
                <a:solidFill>
                  <a:srgbClr val="FF0000"/>
                </a:solidFill>
              </a:rPr>
              <a:t>26.03.2015 N 48н</a:t>
            </a:r>
            <a:br>
              <a:rPr lang="ru-RU" sz="1000" b="1" dirty="0">
                <a:solidFill>
                  <a:srgbClr val="FF0000"/>
                </a:solidFill>
              </a:rPr>
            </a:br>
            <a:r>
              <a:rPr lang="ru-RU" sz="1000" dirty="0"/>
              <a:t>"Об утверждении Порядка направления федеральными органами государственной власти (государственными органами), органами государственной власти субъекта Российской Федерации, органами местного самоуправления, осуществляющими функции и полномочия учредителя бюджетных или автономных учреждений, а также главными распорядителями бюджетных средств, в ведении которых находятся казенные учреждения, предложений о внесении изменений в базовые (отраслевые) перечни государственных и муниципальных услуг и работ"</a:t>
            </a: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375941" y="4275586"/>
            <a:ext cx="274638" cy="100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Номер слайда 1"/>
          <p:cNvSpPr>
            <a:spLocks noGrp="1"/>
          </p:cNvSpPr>
          <p:nvPr>
            <p:ph type="sldNum" sz="quarter" idx="11"/>
          </p:nvPr>
        </p:nvSpPr>
        <p:spPr>
          <a:xfrm>
            <a:off x="8855075" y="1588"/>
            <a:ext cx="825500" cy="366712"/>
          </a:xfrm>
        </p:spPr>
        <p:txBody>
          <a:bodyPr/>
          <a:lstStyle/>
          <a:p>
            <a:pPr>
              <a:defRPr/>
            </a:pPr>
            <a:fld id="{AF3417E0-D88E-41FA-96DB-420EFDC07C72}" type="slidenum">
              <a:rPr lang="ru-RU" smtClean="0"/>
              <a:pPr>
                <a:defRPr/>
              </a:pPr>
              <a:t>32</a:t>
            </a:fld>
            <a:endParaRPr lang="ru-RU" dirty="0"/>
          </a:p>
        </p:txBody>
      </p:sp>
    </p:spTree>
    <p:extLst>
      <p:ext uri="{BB962C8B-B14F-4D97-AF65-F5344CB8AC3E}">
        <p14:creationId xmlns:p14="http://schemas.microsoft.com/office/powerpoint/2010/main" val="418316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Текст 4"/>
          <p:cNvSpPr>
            <a:spLocks noGrp="1"/>
          </p:cNvSpPr>
          <p:nvPr>
            <p:ph type="body" idx="1"/>
          </p:nvPr>
        </p:nvSpPr>
        <p:spPr/>
        <p:txBody>
          <a:bodyPr/>
          <a:lstStyle/>
          <a:p>
            <a:endParaRPr lang="ru-RU"/>
          </a:p>
        </p:txBody>
      </p:sp>
      <p:sp>
        <p:nvSpPr>
          <p:cNvPr id="7" name="Текст 6"/>
          <p:cNvSpPr>
            <a:spLocks noGrp="1"/>
          </p:cNvSpPr>
          <p:nvPr>
            <p:ph type="body" sz="half" idx="3"/>
          </p:nvPr>
        </p:nvSpPr>
        <p:spPr/>
        <p:txBody>
          <a:bodyPr/>
          <a:lstStyle/>
          <a:p>
            <a:endParaRPr lang="ru-RU"/>
          </a:p>
        </p:txBody>
      </p:sp>
      <p:sp>
        <p:nvSpPr>
          <p:cNvPr id="6" name="Объект 5"/>
          <p:cNvSpPr>
            <a:spLocks noGrp="1"/>
          </p:cNvSpPr>
          <p:nvPr>
            <p:ph sz="quarter" idx="2"/>
          </p:nvPr>
        </p:nvSpPr>
        <p:spPr/>
        <p:txBody>
          <a:bodyPr/>
          <a:lstStyle/>
          <a:p>
            <a:endParaRPr lang="ru-RU"/>
          </a:p>
        </p:txBody>
      </p:sp>
      <p:sp>
        <p:nvSpPr>
          <p:cNvPr id="8" name="Объект 7"/>
          <p:cNvSpPr>
            <a:spLocks noGrp="1"/>
          </p:cNvSpPr>
          <p:nvPr>
            <p:ph sz="quarter" idx="4"/>
          </p:nvPr>
        </p:nvSpPr>
        <p:spPr/>
        <p:txBody>
          <a:bodyPr/>
          <a:lstStyle/>
          <a:p>
            <a:endParaRPr lang="ru-RU"/>
          </a:p>
        </p:txBody>
      </p:sp>
      <p:sp>
        <p:nvSpPr>
          <p:cNvPr id="3" name="Номер слайда 2"/>
          <p:cNvSpPr>
            <a:spLocks noGrp="1"/>
          </p:cNvSpPr>
          <p:nvPr>
            <p:ph type="sldNum" sz="quarter" idx="11"/>
          </p:nvPr>
        </p:nvSpPr>
        <p:spPr/>
        <p:txBody>
          <a:bodyPr/>
          <a:lstStyle/>
          <a:p>
            <a:pPr>
              <a:defRPr/>
            </a:pPr>
            <a:fld id="{A69038A1-B3AF-4372-9F44-34E9C1BE0297}" type="slidenum">
              <a:rPr lang="ru-RU" smtClean="0"/>
              <a:pPr>
                <a:defRPr/>
              </a:pPr>
              <a:t>33</a:t>
            </a:fld>
            <a:endParaRPr lang="ru-RU"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62" y="606057"/>
            <a:ext cx="9543783" cy="596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847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0"/>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9"/>
          <p:cNvSpPr>
            <a:spLocks noGrp="1"/>
          </p:cNvSpPr>
          <p:nvPr>
            <p:ph type="title"/>
          </p:nvPr>
        </p:nvSpPr>
        <p:spPr>
          <a:xfrm>
            <a:off x="461963" y="238125"/>
            <a:ext cx="9080500" cy="1069975"/>
          </a:xfrm>
        </p:spPr>
        <p:txBody>
          <a:bodyPr/>
          <a:lstStyle/>
          <a:p>
            <a:pPr algn="ctr">
              <a:defRPr/>
            </a:pPr>
            <a:r>
              <a:rPr lang="ru-RU" sz="1600" b="1" dirty="0">
                <a:solidFill>
                  <a:srgbClr val="3E3F68"/>
                </a:solidFill>
                <a:latin typeface="Cambria" pitchFamily="18" charset="0"/>
                <a:cs typeface="Times New Roman" pitchFamily="18" charset="0"/>
              </a:rPr>
              <a:t>Создание базовых (отраслевых) и ведомственных перечней государственных (муниципальных) услуг и работ</a:t>
            </a:r>
            <a:endParaRPr lang="ru-RU" altLang="ru-RU" sz="1600" b="1" dirty="0">
              <a:solidFill>
                <a:srgbClr val="3E3F68"/>
              </a:solidFill>
              <a:latin typeface="Cambria" pitchFamily="18" charset="0"/>
              <a:ea typeface="+mn-ea"/>
              <a:cs typeface="Times New Roman" pitchFamily="18" charset="0"/>
            </a:endParaRPr>
          </a:p>
        </p:txBody>
      </p:sp>
      <p:sp>
        <p:nvSpPr>
          <p:cNvPr id="37914" name="Прямоугольник 95"/>
          <p:cNvSpPr>
            <a:spLocks noChangeArrowheads="1"/>
          </p:cNvSpPr>
          <p:nvPr/>
        </p:nvSpPr>
        <p:spPr bwMode="auto">
          <a:xfrm>
            <a:off x="8972550" y="2982913"/>
            <a:ext cx="239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2000">
                <a:solidFill>
                  <a:srgbClr val="783A7A"/>
                </a:solidFill>
                <a:latin typeface="Cambria" pitchFamily="18" charset="0"/>
              </a:rPr>
              <a:t> </a:t>
            </a:r>
          </a:p>
          <a:p>
            <a:pPr algn="ctr"/>
            <a:endParaRPr lang="ru-RU" sz="2000" b="1">
              <a:solidFill>
                <a:srgbClr val="783A7A"/>
              </a:solidFill>
            </a:endParaRPr>
          </a:p>
        </p:txBody>
      </p:sp>
      <p:sp>
        <p:nvSpPr>
          <p:cNvPr id="37" name="Скругленный прямоугольник 36"/>
          <p:cNvSpPr/>
          <p:nvPr/>
        </p:nvSpPr>
        <p:spPr>
          <a:xfrm>
            <a:off x="740532" y="1116534"/>
            <a:ext cx="8424936" cy="4320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r>
              <a:rPr lang="ru-RU" dirty="0" smtClean="0">
                <a:solidFill>
                  <a:prstClr val="white"/>
                </a:solidFill>
              </a:rPr>
              <a:t>Пункты </a:t>
            </a:r>
            <a:r>
              <a:rPr lang="ru-RU" dirty="0" smtClean="0">
                <a:solidFill>
                  <a:srgbClr val="FF0000"/>
                </a:solidFill>
              </a:rPr>
              <a:t>3 и 3.1 </a:t>
            </a:r>
            <a:r>
              <a:rPr lang="ru-RU" dirty="0" smtClean="0">
                <a:solidFill>
                  <a:prstClr val="white"/>
                </a:solidFill>
              </a:rPr>
              <a:t>статьи </a:t>
            </a:r>
            <a:r>
              <a:rPr lang="ru-RU" dirty="0">
                <a:solidFill>
                  <a:srgbClr val="FF0000"/>
                </a:solidFill>
              </a:rPr>
              <a:t>69.2</a:t>
            </a:r>
            <a:r>
              <a:rPr lang="ru-RU" dirty="0">
                <a:solidFill>
                  <a:prstClr val="white"/>
                </a:solidFill>
              </a:rPr>
              <a:t> </a:t>
            </a:r>
            <a:r>
              <a:rPr lang="ru-RU" b="1" dirty="0">
                <a:solidFill>
                  <a:prstClr val="white"/>
                </a:solidFill>
              </a:rPr>
              <a:t>Бюджетного кодекса Российской Федерации</a:t>
            </a:r>
            <a:r>
              <a:rPr lang="ru-RU" dirty="0">
                <a:solidFill>
                  <a:prstClr val="white"/>
                </a:solidFill>
              </a:rPr>
              <a:t>:</a:t>
            </a:r>
          </a:p>
        </p:txBody>
      </p:sp>
      <p:sp>
        <p:nvSpPr>
          <p:cNvPr id="11" name="Скругленный прямоугольник 10"/>
          <p:cNvSpPr/>
          <p:nvPr/>
        </p:nvSpPr>
        <p:spPr>
          <a:xfrm>
            <a:off x="587876" y="1780504"/>
            <a:ext cx="8504530" cy="622454"/>
          </a:xfrm>
          <a:prstGeom prst="round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a:t>В базовые (отраслевые) перечни в отношении каждой государственной (муниципальной) услуги или работы включается следующая информация:</a:t>
            </a:r>
          </a:p>
          <a:p>
            <a:pPr algn="ctr"/>
            <a:endParaRPr lang="ru-RU" sz="1100" b="1" dirty="0">
              <a:solidFill>
                <a:srgbClr val="FF0000"/>
              </a:solidFill>
            </a:endParaRPr>
          </a:p>
        </p:txBody>
      </p:sp>
      <p:sp>
        <p:nvSpPr>
          <p:cNvPr id="2" name="Прямоугольник 1"/>
          <p:cNvSpPr/>
          <p:nvPr/>
        </p:nvSpPr>
        <p:spPr>
          <a:xfrm>
            <a:off x="740532" y="2585253"/>
            <a:ext cx="8351874" cy="3970318"/>
          </a:xfrm>
          <a:prstGeom prst="rect">
            <a:avLst/>
          </a:prstGeom>
        </p:spPr>
        <p:txBody>
          <a:bodyPr wrap="square">
            <a:spAutoFit/>
          </a:bodyPr>
          <a:lstStyle/>
          <a:p>
            <a:r>
              <a:rPr lang="ru-RU" sz="1400" dirty="0"/>
              <a:t>а) наименование государственной (муниципальной) услуги или работы с указанием кодов Общероссийского классификатора видов экономической деятельности, которым соответствует государственная (муниципальная) услуга или работа;</a:t>
            </a:r>
          </a:p>
          <a:p>
            <a:r>
              <a:rPr lang="ru-RU" sz="1400" dirty="0"/>
              <a:t>б) указание на публично-правовое образование, к расходным обязательствам которого в соответствии с нормативными правовыми </a:t>
            </a:r>
            <a:r>
              <a:rPr lang="ru-RU" sz="1400" dirty="0" smtClean="0"/>
              <a:t>актами относится оказание государственной (муниципальной) услуги или работы;</a:t>
            </a:r>
          </a:p>
          <a:p>
            <a:r>
              <a:rPr lang="ru-RU" sz="1400" dirty="0" smtClean="0"/>
              <a:t>в</a:t>
            </a:r>
            <a:r>
              <a:rPr lang="ru-RU" sz="1400" dirty="0"/>
              <a:t>) указание на бесплатность или платность государственной (муниципальной) услуги или работы;</a:t>
            </a:r>
          </a:p>
          <a:p>
            <a:r>
              <a:rPr lang="ru-RU" sz="1400" dirty="0"/>
              <a:t>г) содержание государственной (муниципальной) услуги или работы;</a:t>
            </a:r>
          </a:p>
          <a:p>
            <a:r>
              <a:rPr lang="ru-RU" sz="1400" dirty="0"/>
              <a:t>д) условия (формы) оказания государственной (муниципальной) услуги или выполнения работы;</a:t>
            </a:r>
          </a:p>
          <a:p>
            <a:r>
              <a:rPr lang="ru-RU" sz="1400" dirty="0"/>
              <a:t>е) вид деятельности государственного (муниципального) учреждения;</a:t>
            </a:r>
          </a:p>
          <a:p>
            <a:r>
              <a:rPr lang="ru-RU" sz="1400" dirty="0"/>
              <a:t>ж) категории потребителей государственной (муниципальной) услуги или работы;</a:t>
            </a:r>
          </a:p>
          <a:p>
            <a:r>
              <a:rPr lang="ru-RU" sz="1400" dirty="0"/>
              <a:t>з) наименования показателей, характеризующих качество и (или) объем государственной (муниципальной) услуги (выполняемой работы), и единицы их измерения;</a:t>
            </a:r>
          </a:p>
          <a:p>
            <a:r>
              <a:rPr lang="ru-RU" sz="1400" dirty="0"/>
              <a:t>и) реквизиты нормативных правовых актов, являющихся основанием для включения государственной (муниципальной) услуги или работы в базовые (отраслевые) перечни и (или) внесения изменений в базовые (отраслевые) перечни, а также электронные копии таких нормативных правовых актов.</a:t>
            </a:r>
          </a:p>
        </p:txBody>
      </p:sp>
      <p:sp>
        <p:nvSpPr>
          <p:cNvPr id="8" name="Номер слайда 2"/>
          <p:cNvSpPr>
            <a:spLocks noGrp="1"/>
          </p:cNvSpPr>
          <p:nvPr>
            <p:ph type="sldNum" sz="quarter" idx="11"/>
          </p:nvPr>
        </p:nvSpPr>
        <p:spPr>
          <a:xfrm>
            <a:off x="8855075" y="1588"/>
            <a:ext cx="825500" cy="366712"/>
          </a:xfrm>
        </p:spPr>
        <p:txBody>
          <a:bodyPr/>
          <a:lstStyle/>
          <a:p>
            <a:pPr>
              <a:defRPr/>
            </a:pPr>
            <a:fld id="{600509AA-641A-4254-A23D-E1AAE0F50160}" type="slidenum">
              <a:rPr lang="ru-RU" smtClean="0"/>
              <a:pPr>
                <a:defRPr/>
              </a:pPr>
              <a:t>34</a:t>
            </a:fld>
            <a:endParaRPr lang="ru-RU" dirty="0"/>
          </a:p>
        </p:txBody>
      </p:sp>
    </p:spTree>
    <p:extLst>
      <p:ext uri="{BB962C8B-B14F-4D97-AF65-F5344CB8AC3E}">
        <p14:creationId xmlns:p14="http://schemas.microsoft.com/office/powerpoint/2010/main" val="3050792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17500"/>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Изменения </a:t>
            </a:r>
            <a:r>
              <a:rPr lang="ru-RU" sz="1600" b="1" dirty="0">
                <a:solidFill>
                  <a:srgbClr val="3E3F68"/>
                </a:solidFill>
                <a:latin typeface="Cambria" pitchFamily="18" charset="0"/>
                <a:ea typeface="+mn-ea"/>
                <a:cs typeface="Times New Roman" pitchFamily="18" charset="0"/>
              </a:rPr>
              <a:t>в порядке финансового обеспечения выполнения государственного (муниципального) задания на оказание государственных (муниципальных) услуг на основе нормативных затрат</a:t>
            </a:r>
            <a:endParaRPr lang="ru-RU" altLang="ru-RU" sz="1600" b="1" dirty="0">
              <a:solidFill>
                <a:srgbClr val="3E3F68"/>
              </a:solidFill>
              <a:latin typeface="Cambria" pitchFamily="18" charset="0"/>
              <a:ea typeface="+mn-ea"/>
              <a:cs typeface="Times New Roman" pitchFamily="18" charset="0"/>
            </a:endParaRPr>
          </a:p>
        </p:txBody>
      </p:sp>
      <p:sp>
        <p:nvSpPr>
          <p:cNvPr id="37914" name="Прямоугольник 95"/>
          <p:cNvSpPr>
            <a:spLocks noChangeArrowheads="1"/>
          </p:cNvSpPr>
          <p:nvPr/>
        </p:nvSpPr>
        <p:spPr bwMode="auto">
          <a:xfrm>
            <a:off x="8972021" y="2982914"/>
            <a:ext cx="2407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2000">
                <a:solidFill>
                  <a:srgbClr val="783A7A"/>
                </a:solidFill>
                <a:latin typeface="Cambria" pitchFamily="18" charset="0"/>
              </a:rPr>
              <a:t> </a:t>
            </a:r>
          </a:p>
          <a:p>
            <a:pPr algn="ctr"/>
            <a:endParaRPr lang="ru-RU" sz="2000" b="1">
              <a:solidFill>
                <a:srgbClr val="783A7A"/>
              </a:solidFill>
            </a:endParaRPr>
          </a:p>
        </p:txBody>
      </p:sp>
      <p:sp>
        <p:nvSpPr>
          <p:cNvPr id="11" name="Rectangle 24"/>
          <p:cNvSpPr>
            <a:spLocks noChangeArrowheads="1"/>
          </p:cNvSpPr>
          <p:nvPr/>
        </p:nvSpPr>
        <p:spPr bwMode="auto">
          <a:xfrm>
            <a:off x="451714" y="1098323"/>
            <a:ext cx="9362384" cy="4607534"/>
          </a:xfrm>
          <a:prstGeom prst="rect">
            <a:avLst/>
          </a:prstGeom>
          <a:solidFill>
            <a:srgbClr val="EAEAEA"/>
          </a:solidFill>
          <a:ln w="9525">
            <a:noFill/>
            <a:miter lim="800000"/>
            <a:headEnd/>
            <a:tailEnd/>
          </a:ln>
        </p:spPr>
        <p:txBody>
          <a:bodyPr wrap="none" anchor="ctr"/>
          <a:lstStyle/>
          <a:p>
            <a:endParaRPr lang="ru-RU" sz="1600" b="1">
              <a:solidFill>
                <a:srgbClr val="5D466E"/>
              </a:solidFill>
              <a:latin typeface="Arial Narrow" pitchFamily="34" charset="0"/>
            </a:endParaRPr>
          </a:p>
        </p:txBody>
      </p:sp>
      <p:sp>
        <p:nvSpPr>
          <p:cNvPr id="98" name="Стрелка вправо 97"/>
          <p:cNvSpPr/>
          <p:nvPr/>
        </p:nvSpPr>
        <p:spPr>
          <a:xfrm>
            <a:off x="-1" y="4189965"/>
            <a:ext cx="8627447" cy="88377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2" name="Прямоугольник 11"/>
          <p:cNvSpPr/>
          <p:nvPr/>
        </p:nvSpPr>
        <p:spPr bwMode="auto">
          <a:xfrm>
            <a:off x="579842" y="1779338"/>
            <a:ext cx="1896658" cy="654073"/>
          </a:xfrm>
          <a:prstGeom prst="rect">
            <a:avLst/>
          </a:prstGeom>
          <a:solidFill>
            <a:srgbClr val="CCCCFF"/>
          </a:solidFill>
          <a:ln w="9525" algn="ctr">
            <a:solidFill>
              <a:srgbClr val="808080"/>
            </a:solidFill>
            <a:miter lim="800000"/>
            <a:headEnd/>
            <a:tailEnd/>
          </a:ln>
          <a:effectLst>
            <a:outerShdw dist="71842" dir="2700000" algn="ctr" rotWithShape="0">
              <a:srgbClr val="808080">
                <a:alpha val="50000"/>
              </a:srgbClr>
            </a:outerShdw>
          </a:effectLst>
        </p:spPr>
        <p:txBody>
          <a:bodyPr lIns="91397" tIns="45698" rIns="91397" bIns="45698" anchor="ctr"/>
          <a:lstStyle/>
          <a:p>
            <a:pPr algn="ctr" fontAlgn="auto">
              <a:spcBef>
                <a:spcPts val="0"/>
              </a:spcBef>
              <a:spcAft>
                <a:spcPts val="0"/>
              </a:spcAft>
            </a:pPr>
            <a:r>
              <a:rPr lang="ru-RU" sz="1200" b="1" dirty="0">
                <a:solidFill>
                  <a:srgbClr val="012167"/>
                </a:solidFill>
                <a:latin typeface="Arial Narrow" pitchFamily="34" charset="0"/>
              </a:rPr>
              <a:t>Базовый </a:t>
            </a:r>
            <a:r>
              <a:rPr lang="ru-RU" sz="1200" b="1" dirty="0" smtClean="0">
                <a:solidFill>
                  <a:srgbClr val="012167"/>
                </a:solidFill>
                <a:latin typeface="Arial Narrow" pitchFamily="34" charset="0"/>
              </a:rPr>
              <a:t>перечень </a:t>
            </a:r>
            <a:r>
              <a:rPr lang="ru-RU" sz="1200" b="1" dirty="0">
                <a:solidFill>
                  <a:srgbClr val="012167"/>
                </a:solidFill>
                <a:latin typeface="Arial Narrow" pitchFamily="34" charset="0"/>
              </a:rPr>
              <a:t>услуг и </a:t>
            </a:r>
            <a:r>
              <a:rPr lang="ru-RU" sz="1200" b="1" dirty="0" smtClean="0">
                <a:solidFill>
                  <a:srgbClr val="012167"/>
                </a:solidFill>
                <a:latin typeface="Arial Narrow" pitchFamily="34" charset="0"/>
              </a:rPr>
              <a:t>работ в </a:t>
            </a:r>
            <a:r>
              <a:rPr lang="ru-RU" sz="1200" b="1" dirty="0">
                <a:solidFill>
                  <a:srgbClr val="012167"/>
                </a:solidFill>
                <a:latin typeface="Arial Narrow" pitchFamily="34" charset="0"/>
              </a:rPr>
              <a:t>сфере образования</a:t>
            </a:r>
          </a:p>
        </p:txBody>
      </p:sp>
      <p:cxnSp>
        <p:nvCxnSpPr>
          <p:cNvPr id="17" name="Прямая со стрелкой 16"/>
          <p:cNvCxnSpPr>
            <a:stCxn id="12" idx="2"/>
            <a:endCxn id="13" idx="0"/>
          </p:cNvCxnSpPr>
          <p:nvPr/>
        </p:nvCxnSpPr>
        <p:spPr bwMode="auto">
          <a:xfrm>
            <a:off x="1528171" y="2433411"/>
            <a:ext cx="0" cy="455049"/>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20" name="Прямоугольник 19"/>
          <p:cNvSpPr/>
          <p:nvPr/>
        </p:nvSpPr>
        <p:spPr bwMode="auto">
          <a:xfrm>
            <a:off x="579843" y="5230400"/>
            <a:ext cx="1896658" cy="356132"/>
          </a:xfrm>
          <a:prstGeom prst="rect">
            <a:avLst/>
          </a:prstGeom>
          <a:solidFill>
            <a:srgbClr val="FFCC99"/>
          </a:solidFill>
          <a:ln w="9525" algn="ctr">
            <a:solidFill>
              <a:srgbClr val="808080"/>
            </a:solidFill>
            <a:miter lim="800000"/>
            <a:headEnd/>
            <a:tailEnd/>
          </a:ln>
          <a:effectLst>
            <a:outerShdw dist="71842" dir="2700000" algn="ctr" rotWithShape="0">
              <a:srgbClr val="808080">
                <a:alpha val="50000"/>
              </a:srgbClr>
            </a:outerShdw>
          </a:effectLst>
        </p:spPr>
        <p:txBody>
          <a:bodyPr lIns="91397" tIns="45698" rIns="91397" bIns="45698" anchor="ctr"/>
          <a:lstStyle/>
          <a:p>
            <a:pPr algn="ctr" fontAlgn="auto">
              <a:spcBef>
                <a:spcPts val="0"/>
              </a:spcBef>
              <a:spcAft>
                <a:spcPts val="0"/>
              </a:spcAft>
            </a:pPr>
            <a:r>
              <a:rPr lang="ru-RU" sz="1200" b="1" dirty="0" smtClean="0">
                <a:solidFill>
                  <a:srgbClr val="012167"/>
                </a:solidFill>
                <a:latin typeface="Arial Narrow" pitchFamily="34" charset="0"/>
              </a:rPr>
              <a:t>Учреждение </a:t>
            </a:r>
            <a:r>
              <a:rPr lang="ru-RU" sz="1200" b="1" dirty="0">
                <a:solidFill>
                  <a:srgbClr val="012167"/>
                </a:solidFill>
                <a:latin typeface="Arial Narrow" pitchFamily="34" charset="0"/>
              </a:rPr>
              <a:t>№ 1</a:t>
            </a:r>
            <a:endParaRPr lang="ru-RU" sz="1200" b="1" dirty="0">
              <a:solidFill>
                <a:srgbClr val="012167"/>
              </a:solidFill>
              <a:latin typeface="Arial Narrow" pitchFamily="34" charset="0"/>
              <a:cs typeface="+mn-cs"/>
            </a:endParaRPr>
          </a:p>
        </p:txBody>
      </p:sp>
      <p:sp>
        <p:nvSpPr>
          <p:cNvPr id="25" name="Прямоугольник 24"/>
          <p:cNvSpPr/>
          <p:nvPr/>
        </p:nvSpPr>
        <p:spPr bwMode="auto">
          <a:xfrm>
            <a:off x="561423" y="1134900"/>
            <a:ext cx="9154382" cy="494355"/>
          </a:xfrm>
          <a:prstGeom prst="rect">
            <a:avLst/>
          </a:prstGeom>
          <a:solidFill>
            <a:srgbClr val="FFFFCC"/>
          </a:solidFill>
          <a:ln w="9525" algn="ctr">
            <a:solidFill>
              <a:srgbClr val="808080"/>
            </a:solidFill>
            <a:miter lim="800000"/>
            <a:headEnd/>
            <a:tailEnd/>
          </a:ln>
          <a:effectLst>
            <a:outerShdw dist="71842" dir="2700000" algn="ctr" rotWithShape="0">
              <a:srgbClr val="808080">
                <a:alpha val="50000"/>
              </a:srgbClr>
            </a:outerShdw>
          </a:effectLst>
        </p:spPr>
        <p:txBody>
          <a:bodyPr lIns="91397" tIns="45698" rIns="91397" bIns="45698" anchor="ctr"/>
          <a:lstStyle/>
          <a:p>
            <a:pPr algn="ctr"/>
            <a:r>
              <a:rPr lang="ru-RU" sz="1000" b="1" dirty="0" smtClean="0">
                <a:solidFill>
                  <a:srgbClr val="FF0000"/>
                </a:solidFill>
              </a:rPr>
              <a:t>Начиная </a:t>
            </a:r>
            <a:r>
              <a:rPr lang="ru-RU" sz="1000" b="1" dirty="0">
                <a:solidFill>
                  <a:srgbClr val="FF0000"/>
                </a:solidFill>
              </a:rPr>
              <a:t>с государственных (муниципальных) заданий </a:t>
            </a:r>
            <a:r>
              <a:rPr lang="ru-RU" sz="1000" b="1" dirty="0" smtClean="0">
                <a:solidFill>
                  <a:srgbClr val="FF0000"/>
                </a:solidFill>
              </a:rPr>
              <a:t>на </a:t>
            </a:r>
            <a:r>
              <a:rPr lang="ru-RU" sz="1000" b="1" dirty="0">
                <a:solidFill>
                  <a:srgbClr val="FF0000"/>
                </a:solidFill>
              </a:rPr>
              <a:t>2016 год и плановый период 2017 и 2018 </a:t>
            </a:r>
            <a:r>
              <a:rPr lang="ru-RU" sz="1000" b="1" dirty="0" smtClean="0">
                <a:solidFill>
                  <a:srgbClr val="FF0000"/>
                </a:solidFill>
              </a:rPr>
              <a:t>годов </a:t>
            </a:r>
            <a:r>
              <a:rPr lang="ru-RU" sz="1000" b="1" dirty="0">
                <a:solidFill>
                  <a:srgbClr val="003399"/>
                </a:solidFill>
              </a:rPr>
              <a:t>государственное </a:t>
            </a:r>
            <a:r>
              <a:rPr lang="ru-RU" sz="1000" b="1" dirty="0" smtClean="0">
                <a:solidFill>
                  <a:srgbClr val="003399"/>
                </a:solidFill>
              </a:rPr>
              <a:t>(муниципальное) задание </a:t>
            </a:r>
            <a:r>
              <a:rPr lang="ru-RU" sz="1000" b="1" dirty="0">
                <a:solidFill>
                  <a:srgbClr val="003399"/>
                </a:solidFill>
              </a:rPr>
              <a:t>возможно будет сформировать только если государственные </a:t>
            </a:r>
            <a:r>
              <a:rPr lang="ru-RU" sz="1000" b="1" dirty="0" smtClean="0">
                <a:solidFill>
                  <a:srgbClr val="003399"/>
                </a:solidFill>
              </a:rPr>
              <a:t>(муниципальные) услуги </a:t>
            </a:r>
            <a:r>
              <a:rPr lang="ru-RU" sz="1000" b="1" dirty="0">
                <a:solidFill>
                  <a:srgbClr val="003399"/>
                </a:solidFill>
              </a:rPr>
              <a:t>(работы) включены в базовый (отраслевой) перечень</a:t>
            </a:r>
          </a:p>
        </p:txBody>
      </p:sp>
      <p:sp>
        <p:nvSpPr>
          <p:cNvPr id="44" name="Стрелка вправо 43"/>
          <p:cNvSpPr/>
          <p:nvPr/>
        </p:nvSpPr>
        <p:spPr>
          <a:xfrm>
            <a:off x="0" y="3442115"/>
            <a:ext cx="8627447" cy="88377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37906" name="Стрелка вниз 37905"/>
          <p:cNvSpPr/>
          <p:nvPr/>
        </p:nvSpPr>
        <p:spPr>
          <a:xfrm>
            <a:off x="1385296" y="3341614"/>
            <a:ext cx="285750" cy="1856851"/>
          </a:xfrm>
          <a:prstGeom prst="downArrow">
            <a:avLst/>
          </a:prstGeom>
          <a:solidFill>
            <a:srgbClr val="C8C01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bwMode="auto">
          <a:xfrm>
            <a:off x="555713" y="5847240"/>
            <a:ext cx="9154382" cy="699865"/>
          </a:xfrm>
          <a:prstGeom prst="rect">
            <a:avLst/>
          </a:prstGeom>
          <a:solidFill>
            <a:srgbClr val="FFFFCC"/>
          </a:solidFill>
          <a:ln w="9525" algn="ctr">
            <a:solidFill>
              <a:srgbClr val="808080"/>
            </a:solidFill>
            <a:miter lim="800000"/>
            <a:headEnd/>
            <a:tailEnd/>
          </a:ln>
          <a:effectLst>
            <a:outerShdw dist="71842" dir="2700000" algn="ctr" rotWithShape="0">
              <a:srgbClr val="808080">
                <a:alpha val="50000"/>
              </a:srgbClr>
            </a:outerShdw>
          </a:effectLst>
        </p:spPr>
        <p:txBody>
          <a:bodyPr lIns="91397" tIns="45698" rIns="91397" bIns="45698" anchor="ctr"/>
          <a:lstStyle/>
          <a:p>
            <a:pPr>
              <a:defRPr/>
            </a:pPr>
            <a:r>
              <a:rPr lang="ru-RU" sz="1400" b="1" dirty="0"/>
              <a:t>По состоянию на </a:t>
            </a:r>
            <a:r>
              <a:rPr lang="ru-RU" sz="1400" b="1" dirty="0">
                <a:solidFill>
                  <a:srgbClr val="FF0000"/>
                </a:solidFill>
              </a:rPr>
              <a:t>01.01.2015</a:t>
            </a:r>
            <a:r>
              <a:rPr lang="ru-RU" sz="1400" b="1" dirty="0"/>
              <a:t>  утверждено </a:t>
            </a:r>
            <a:r>
              <a:rPr lang="ru-RU" sz="1400" b="1" dirty="0">
                <a:solidFill>
                  <a:srgbClr val="FF0000"/>
                </a:solidFill>
              </a:rPr>
              <a:t>29 </a:t>
            </a:r>
            <a:r>
              <a:rPr lang="ru-RU" sz="1400" b="1" dirty="0"/>
              <a:t>базовых (отраслевых)</a:t>
            </a:r>
            <a:r>
              <a:rPr lang="en-US" sz="1400" b="1" dirty="0"/>
              <a:t> </a:t>
            </a:r>
            <a:r>
              <a:rPr lang="ru-RU" sz="1400" b="1" dirty="0" smtClean="0"/>
              <a:t>перечней</a:t>
            </a:r>
            <a:endParaRPr lang="ru-RU" sz="1400" dirty="0" smtClean="0"/>
          </a:p>
        </p:txBody>
      </p:sp>
      <p:sp>
        <p:nvSpPr>
          <p:cNvPr id="37907" name="Овал 37906"/>
          <p:cNvSpPr/>
          <p:nvPr/>
        </p:nvSpPr>
        <p:spPr>
          <a:xfrm>
            <a:off x="54752" y="3690800"/>
            <a:ext cx="2962273" cy="3571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Государственное задание </a:t>
            </a:r>
            <a:endParaRPr lang="ru-RU" sz="1200" dirty="0"/>
          </a:p>
        </p:txBody>
      </p:sp>
      <p:sp>
        <p:nvSpPr>
          <p:cNvPr id="61" name="Овал 60"/>
          <p:cNvSpPr/>
          <p:nvPr/>
        </p:nvSpPr>
        <p:spPr>
          <a:xfrm>
            <a:off x="38845" y="4453257"/>
            <a:ext cx="2968655" cy="3571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Соглашение о предоставлении субсидии</a:t>
            </a:r>
            <a:endParaRPr lang="ru-RU" sz="1200" dirty="0"/>
          </a:p>
        </p:txBody>
      </p:sp>
      <p:sp>
        <p:nvSpPr>
          <p:cNvPr id="13" name="Прямоугольник 12"/>
          <p:cNvSpPr/>
          <p:nvPr/>
        </p:nvSpPr>
        <p:spPr bwMode="auto">
          <a:xfrm>
            <a:off x="579842" y="2888460"/>
            <a:ext cx="1896658" cy="460859"/>
          </a:xfrm>
          <a:prstGeom prst="rect">
            <a:avLst/>
          </a:prstGeom>
          <a:solidFill>
            <a:srgbClr val="FFFFCC"/>
          </a:solidFill>
          <a:ln w="9525" algn="ctr">
            <a:solidFill>
              <a:srgbClr val="808080"/>
            </a:solidFill>
            <a:miter lim="800000"/>
            <a:headEnd/>
            <a:tailEnd/>
          </a:ln>
          <a:effectLst>
            <a:outerShdw dist="71842" dir="2700000" algn="ctr" rotWithShape="0">
              <a:srgbClr val="808080">
                <a:alpha val="50000"/>
              </a:srgbClr>
            </a:outerShdw>
          </a:effectLst>
        </p:spPr>
        <p:txBody>
          <a:bodyPr lIns="91397" tIns="45698" rIns="91397" bIns="45698" anchor="ctr"/>
          <a:lstStyle/>
          <a:p>
            <a:pPr algn="ctr" fontAlgn="auto">
              <a:spcBef>
                <a:spcPts val="0"/>
              </a:spcBef>
              <a:spcAft>
                <a:spcPts val="0"/>
              </a:spcAft>
            </a:pPr>
            <a:r>
              <a:rPr lang="ru-RU" sz="1200" b="1" dirty="0">
                <a:solidFill>
                  <a:srgbClr val="012167"/>
                </a:solidFill>
                <a:latin typeface="Arial Narrow" pitchFamily="34" charset="0"/>
              </a:rPr>
              <a:t>Ведомственный</a:t>
            </a:r>
            <a:r>
              <a:rPr lang="en-US" sz="1200" b="1" dirty="0">
                <a:solidFill>
                  <a:srgbClr val="012167"/>
                </a:solidFill>
                <a:latin typeface="Arial Narrow" pitchFamily="34" charset="0"/>
              </a:rPr>
              <a:t> </a:t>
            </a:r>
            <a:r>
              <a:rPr lang="ru-RU" sz="1200" b="1" dirty="0">
                <a:solidFill>
                  <a:srgbClr val="012167"/>
                </a:solidFill>
                <a:latin typeface="Arial Narrow" pitchFamily="34" charset="0"/>
              </a:rPr>
              <a:t>перечень услуг (работ) ГРБС ……</a:t>
            </a:r>
          </a:p>
        </p:txBody>
      </p:sp>
      <p:sp>
        <p:nvSpPr>
          <p:cNvPr id="72" name="Прямоугольник 71"/>
          <p:cNvSpPr/>
          <p:nvPr/>
        </p:nvSpPr>
        <p:spPr bwMode="auto">
          <a:xfrm>
            <a:off x="3169898" y="1779338"/>
            <a:ext cx="1896658" cy="654073"/>
          </a:xfrm>
          <a:prstGeom prst="rect">
            <a:avLst/>
          </a:prstGeom>
          <a:solidFill>
            <a:srgbClr val="CCCCFF"/>
          </a:solidFill>
          <a:ln w="9525" algn="ctr">
            <a:solidFill>
              <a:srgbClr val="808080"/>
            </a:solidFill>
            <a:miter lim="800000"/>
            <a:headEnd/>
            <a:tailEnd/>
          </a:ln>
          <a:effectLst>
            <a:outerShdw dist="71842" dir="2700000" algn="ctr" rotWithShape="0">
              <a:srgbClr val="808080">
                <a:alpha val="50000"/>
              </a:srgbClr>
            </a:outerShdw>
          </a:effectLst>
        </p:spPr>
        <p:txBody>
          <a:bodyPr lIns="91397" tIns="45698" rIns="91397" bIns="45698" anchor="ctr"/>
          <a:lstStyle/>
          <a:p>
            <a:pPr algn="ctr" fontAlgn="auto">
              <a:spcBef>
                <a:spcPts val="0"/>
              </a:spcBef>
              <a:spcAft>
                <a:spcPts val="0"/>
              </a:spcAft>
            </a:pPr>
            <a:r>
              <a:rPr lang="ru-RU" sz="1200" b="1" dirty="0">
                <a:solidFill>
                  <a:srgbClr val="012167"/>
                </a:solidFill>
                <a:latin typeface="Arial Narrow" pitchFamily="34" charset="0"/>
              </a:rPr>
              <a:t>Базовый </a:t>
            </a:r>
            <a:r>
              <a:rPr lang="ru-RU" sz="1200" b="1" dirty="0" smtClean="0">
                <a:solidFill>
                  <a:srgbClr val="012167"/>
                </a:solidFill>
                <a:latin typeface="Arial Narrow" pitchFamily="34" charset="0"/>
              </a:rPr>
              <a:t>перечень </a:t>
            </a:r>
            <a:r>
              <a:rPr lang="ru-RU" sz="1200" b="1" dirty="0">
                <a:solidFill>
                  <a:srgbClr val="012167"/>
                </a:solidFill>
                <a:latin typeface="Arial Narrow" pitchFamily="34" charset="0"/>
              </a:rPr>
              <a:t>услуг и </a:t>
            </a:r>
            <a:r>
              <a:rPr lang="ru-RU" sz="1200" b="1" dirty="0" smtClean="0">
                <a:solidFill>
                  <a:srgbClr val="012167"/>
                </a:solidFill>
                <a:latin typeface="Arial Narrow" pitchFamily="34" charset="0"/>
              </a:rPr>
              <a:t>работ в </a:t>
            </a:r>
            <a:r>
              <a:rPr lang="ru-RU" sz="1200" b="1" dirty="0">
                <a:solidFill>
                  <a:srgbClr val="012167"/>
                </a:solidFill>
                <a:latin typeface="Arial Narrow" pitchFamily="34" charset="0"/>
              </a:rPr>
              <a:t>сфере </a:t>
            </a:r>
            <a:endParaRPr lang="ru-RU" sz="1200" b="1" dirty="0" smtClean="0">
              <a:solidFill>
                <a:srgbClr val="012167"/>
              </a:solidFill>
              <a:latin typeface="Arial Narrow" pitchFamily="34" charset="0"/>
            </a:endParaRPr>
          </a:p>
          <a:p>
            <a:pPr algn="ctr" fontAlgn="auto">
              <a:spcBef>
                <a:spcPts val="0"/>
              </a:spcBef>
              <a:spcAft>
                <a:spcPts val="0"/>
              </a:spcAft>
            </a:pPr>
            <a:r>
              <a:rPr lang="ru-RU" sz="1200" b="1" dirty="0" smtClean="0">
                <a:solidFill>
                  <a:srgbClr val="012167"/>
                </a:solidFill>
                <a:latin typeface="Arial Narrow" pitchFamily="34" charset="0"/>
              </a:rPr>
              <a:t>…</a:t>
            </a:r>
            <a:endParaRPr lang="ru-RU" sz="1200" b="1" dirty="0">
              <a:solidFill>
                <a:srgbClr val="012167"/>
              </a:solidFill>
              <a:latin typeface="Arial Narrow" pitchFamily="34" charset="0"/>
            </a:endParaRPr>
          </a:p>
        </p:txBody>
      </p:sp>
      <p:cxnSp>
        <p:nvCxnSpPr>
          <p:cNvPr id="73" name="Прямая со стрелкой 72"/>
          <p:cNvCxnSpPr>
            <a:stCxn id="72" idx="2"/>
            <a:endCxn id="78" idx="0"/>
          </p:cNvCxnSpPr>
          <p:nvPr/>
        </p:nvCxnSpPr>
        <p:spPr bwMode="auto">
          <a:xfrm>
            <a:off x="4118227" y="2433411"/>
            <a:ext cx="0" cy="455049"/>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74" name="Прямоугольник 73"/>
          <p:cNvSpPr/>
          <p:nvPr/>
        </p:nvSpPr>
        <p:spPr bwMode="auto">
          <a:xfrm>
            <a:off x="3169899" y="5230400"/>
            <a:ext cx="1896658" cy="356132"/>
          </a:xfrm>
          <a:prstGeom prst="rect">
            <a:avLst/>
          </a:prstGeom>
          <a:solidFill>
            <a:srgbClr val="FFCC99"/>
          </a:solidFill>
          <a:ln w="9525" algn="ctr">
            <a:solidFill>
              <a:srgbClr val="808080"/>
            </a:solidFill>
            <a:miter lim="800000"/>
            <a:headEnd/>
            <a:tailEnd/>
          </a:ln>
          <a:effectLst>
            <a:outerShdw dist="71842" dir="2700000" algn="ctr" rotWithShape="0">
              <a:srgbClr val="808080">
                <a:alpha val="50000"/>
              </a:srgbClr>
            </a:outerShdw>
          </a:effectLst>
        </p:spPr>
        <p:txBody>
          <a:bodyPr lIns="91397" tIns="45698" rIns="91397" bIns="45698" anchor="ctr"/>
          <a:lstStyle/>
          <a:p>
            <a:pPr algn="ctr" fontAlgn="auto">
              <a:spcBef>
                <a:spcPts val="0"/>
              </a:spcBef>
              <a:spcAft>
                <a:spcPts val="0"/>
              </a:spcAft>
            </a:pPr>
            <a:r>
              <a:rPr lang="ru-RU" sz="1200" b="1" dirty="0" smtClean="0">
                <a:solidFill>
                  <a:srgbClr val="012167"/>
                </a:solidFill>
                <a:latin typeface="Arial Narrow" pitchFamily="34" charset="0"/>
              </a:rPr>
              <a:t>Учреждение </a:t>
            </a:r>
            <a:r>
              <a:rPr lang="ru-RU" sz="1200" b="1" dirty="0">
                <a:solidFill>
                  <a:srgbClr val="012167"/>
                </a:solidFill>
                <a:latin typeface="Arial Narrow" pitchFamily="34" charset="0"/>
              </a:rPr>
              <a:t>№ </a:t>
            </a:r>
            <a:r>
              <a:rPr lang="ru-RU" sz="1200" b="1" dirty="0" smtClean="0">
                <a:solidFill>
                  <a:srgbClr val="012167"/>
                </a:solidFill>
                <a:latin typeface="Arial Narrow" pitchFamily="34" charset="0"/>
              </a:rPr>
              <a:t>2</a:t>
            </a:r>
            <a:endParaRPr lang="ru-RU" sz="1200" b="1" dirty="0">
              <a:solidFill>
                <a:srgbClr val="012167"/>
              </a:solidFill>
              <a:latin typeface="Arial Narrow" pitchFamily="34" charset="0"/>
              <a:cs typeface="+mn-cs"/>
            </a:endParaRPr>
          </a:p>
        </p:txBody>
      </p:sp>
      <p:sp>
        <p:nvSpPr>
          <p:cNvPr id="75" name="Стрелка вниз 74"/>
          <p:cNvSpPr/>
          <p:nvPr/>
        </p:nvSpPr>
        <p:spPr>
          <a:xfrm>
            <a:off x="3975352" y="3341614"/>
            <a:ext cx="285750" cy="1856851"/>
          </a:xfrm>
          <a:prstGeom prst="downArrow">
            <a:avLst/>
          </a:prstGeom>
          <a:solidFill>
            <a:srgbClr val="C8C01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2644808" y="3690800"/>
            <a:ext cx="2962273" cy="3571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Государственное задание</a:t>
            </a:r>
            <a:endParaRPr lang="ru-RU" sz="1200" dirty="0"/>
          </a:p>
        </p:txBody>
      </p:sp>
      <p:sp>
        <p:nvSpPr>
          <p:cNvPr id="77" name="Овал 76"/>
          <p:cNvSpPr/>
          <p:nvPr/>
        </p:nvSpPr>
        <p:spPr>
          <a:xfrm>
            <a:off x="2628901" y="4453257"/>
            <a:ext cx="2968655" cy="3571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Соглашение о предоставлении субсидии</a:t>
            </a:r>
            <a:endParaRPr lang="ru-RU" sz="1200" dirty="0"/>
          </a:p>
        </p:txBody>
      </p:sp>
      <p:sp>
        <p:nvSpPr>
          <p:cNvPr id="78" name="Прямоугольник 77"/>
          <p:cNvSpPr/>
          <p:nvPr/>
        </p:nvSpPr>
        <p:spPr bwMode="auto">
          <a:xfrm>
            <a:off x="3169898" y="2888460"/>
            <a:ext cx="1896658" cy="460859"/>
          </a:xfrm>
          <a:prstGeom prst="rect">
            <a:avLst/>
          </a:prstGeom>
          <a:solidFill>
            <a:srgbClr val="FFFFCC"/>
          </a:solidFill>
          <a:ln w="9525" algn="ctr">
            <a:solidFill>
              <a:srgbClr val="808080"/>
            </a:solidFill>
            <a:miter lim="800000"/>
            <a:headEnd/>
            <a:tailEnd/>
          </a:ln>
          <a:effectLst>
            <a:outerShdw dist="71842" dir="2700000" algn="ctr" rotWithShape="0">
              <a:srgbClr val="808080">
                <a:alpha val="50000"/>
              </a:srgbClr>
            </a:outerShdw>
          </a:effectLst>
        </p:spPr>
        <p:txBody>
          <a:bodyPr lIns="91397" tIns="45698" rIns="91397" bIns="45698" anchor="ctr"/>
          <a:lstStyle/>
          <a:p>
            <a:pPr algn="ctr" fontAlgn="auto">
              <a:spcBef>
                <a:spcPts val="0"/>
              </a:spcBef>
              <a:spcAft>
                <a:spcPts val="0"/>
              </a:spcAft>
            </a:pPr>
            <a:r>
              <a:rPr lang="ru-RU" sz="1200" b="1" dirty="0">
                <a:solidFill>
                  <a:srgbClr val="012167"/>
                </a:solidFill>
                <a:latin typeface="Arial Narrow" pitchFamily="34" charset="0"/>
              </a:rPr>
              <a:t>Ведомственный</a:t>
            </a:r>
            <a:r>
              <a:rPr lang="en-US" sz="1200" b="1" dirty="0">
                <a:solidFill>
                  <a:srgbClr val="012167"/>
                </a:solidFill>
                <a:latin typeface="Arial Narrow" pitchFamily="34" charset="0"/>
              </a:rPr>
              <a:t> </a:t>
            </a:r>
            <a:r>
              <a:rPr lang="ru-RU" sz="1200" b="1" dirty="0">
                <a:solidFill>
                  <a:srgbClr val="012167"/>
                </a:solidFill>
                <a:latin typeface="Arial Narrow" pitchFamily="34" charset="0"/>
              </a:rPr>
              <a:t>перечень услуг (работ) ГРБС ……</a:t>
            </a:r>
          </a:p>
        </p:txBody>
      </p:sp>
      <p:sp>
        <p:nvSpPr>
          <p:cNvPr id="79" name="Прямоугольник 78"/>
          <p:cNvSpPr/>
          <p:nvPr/>
        </p:nvSpPr>
        <p:spPr bwMode="auto">
          <a:xfrm>
            <a:off x="5679611" y="1779338"/>
            <a:ext cx="1896658" cy="654073"/>
          </a:xfrm>
          <a:prstGeom prst="rect">
            <a:avLst/>
          </a:prstGeom>
          <a:solidFill>
            <a:srgbClr val="CCCCFF"/>
          </a:solidFill>
          <a:ln w="9525" algn="ctr">
            <a:solidFill>
              <a:srgbClr val="808080"/>
            </a:solidFill>
            <a:miter lim="800000"/>
            <a:headEnd/>
            <a:tailEnd/>
          </a:ln>
          <a:effectLst>
            <a:outerShdw dist="71842" dir="2700000" algn="ctr" rotWithShape="0">
              <a:srgbClr val="808080">
                <a:alpha val="50000"/>
              </a:srgbClr>
            </a:outerShdw>
          </a:effectLst>
        </p:spPr>
        <p:txBody>
          <a:bodyPr lIns="91397" tIns="45698" rIns="91397" bIns="45698" anchor="ctr"/>
          <a:lstStyle/>
          <a:p>
            <a:pPr algn="ctr" fontAlgn="auto">
              <a:spcBef>
                <a:spcPts val="0"/>
              </a:spcBef>
              <a:spcAft>
                <a:spcPts val="0"/>
              </a:spcAft>
            </a:pPr>
            <a:r>
              <a:rPr lang="ru-RU" sz="1200" b="1" dirty="0">
                <a:solidFill>
                  <a:srgbClr val="012167"/>
                </a:solidFill>
                <a:latin typeface="Arial Narrow" pitchFamily="34" charset="0"/>
              </a:rPr>
              <a:t>Базовый </a:t>
            </a:r>
            <a:r>
              <a:rPr lang="ru-RU" sz="1200" b="1" dirty="0" smtClean="0">
                <a:solidFill>
                  <a:srgbClr val="012167"/>
                </a:solidFill>
                <a:latin typeface="Arial Narrow" pitchFamily="34" charset="0"/>
              </a:rPr>
              <a:t>перечень </a:t>
            </a:r>
            <a:r>
              <a:rPr lang="ru-RU" sz="1200" b="1" dirty="0">
                <a:solidFill>
                  <a:srgbClr val="012167"/>
                </a:solidFill>
                <a:latin typeface="Arial Narrow" pitchFamily="34" charset="0"/>
              </a:rPr>
              <a:t>услуг и </a:t>
            </a:r>
            <a:r>
              <a:rPr lang="ru-RU" sz="1200" b="1" dirty="0" smtClean="0">
                <a:solidFill>
                  <a:srgbClr val="012167"/>
                </a:solidFill>
                <a:latin typeface="Arial Narrow" pitchFamily="34" charset="0"/>
              </a:rPr>
              <a:t>работ в </a:t>
            </a:r>
            <a:r>
              <a:rPr lang="ru-RU" sz="1200" b="1" dirty="0">
                <a:solidFill>
                  <a:srgbClr val="012167"/>
                </a:solidFill>
                <a:latin typeface="Arial Narrow" pitchFamily="34" charset="0"/>
              </a:rPr>
              <a:t>сфере </a:t>
            </a:r>
            <a:r>
              <a:rPr lang="ru-RU" sz="1200" b="1" dirty="0" smtClean="0">
                <a:solidFill>
                  <a:srgbClr val="012167"/>
                </a:solidFill>
                <a:latin typeface="Arial Narrow" pitchFamily="34" charset="0"/>
              </a:rPr>
              <a:t>культуры</a:t>
            </a:r>
            <a:endParaRPr lang="ru-RU" sz="1200" b="1" dirty="0">
              <a:solidFill>
                <a:srgbClr val="012167"/>
              </a:solidFill>
              <a:latin typeface="Arial Narrow" pitchFamily="34" charset="0"/>
            </a:endParaRPr>
          </a:p>
        </p:txBody>
      </p:sp>
      <p:cxnSp>
        <p:nvCxnSpPr>
          <p:cNvPr id="80" name="Прямая со стрелкой 79"/>
          <p:cNvCxnSpPr>
            <a:stCxn id="79" idx="2"/>
            <a:endCxn id="85" idx="0"/>
          </p:cNvCxnSpPr>
          <p:nvPr/>
        </p:nvCxnSpPr>
        <p:spPr bwMode="auto">
          <a:xfrm>
            <a:off x="6627940" y="2433411"/>
            <a:ext cx="0" cy="455049"/>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81" name="Прямоугольник 80"/>
          <p:cNvSpPr/>
          <p:nvPr/>
        </p:nvSpPr>
        <p:spPr bwMode="auto">
          <a:xfrm>
            <a:off x="5679612" y="5230400"/>
            <a:ext cx="1896658" cy="356132"/>
          </a:xfrm>
          <a:prstGeom prst="rect">
            <a:avLst/>
          </a:prstGeom>
          <a:solidFill>
            <a:srgbClr val="FFCC99"/>
          </a:solidFill>
          <a:ln w="9525" algn="ctr">
            <a:solidFill>
              <a:srgbClr val="808080"/>
            </a:solidFill>
            <a:miter lim="800000"/>
            <a:headEnd/>
            <a:tailEnd/>
          </a:ln>
          <a:effectLst>
            <a:outerShdw dist="71842" dir="2700000" algn="ctr" rotWithShape="0">
              <a:srgbClr val="808080">
                <a:alpha val="50000"/>
              </a:srgbClr>
            </a:outerShdw>
          </a:effectLst>
        </p:spPr>
        <p:txBody>
          <a:bodyPr lIns="91397" tIns="45698" rIns="91397" bIns="45698" anchor="ctr"/>
          <a:lstStyle/>
          <a:p>
            <a:pPr algn="ctr" fontAlgn="auto">
              <a:spcBef>
                <a:spcPts val="0"/>
              </a:spcBef>
              <a:spcAft>
                <a:spcPts val="0"/>
              </a:spcAft>
            </a:pPr>
            <a:r>
              <a:rPr lang="ru-RU" sz="1200" b="1" dirty="0" smtClean="0">
                <a:solidFill>
                  <a:srgbClr val="012167"/>
                </a:solidFill>
                <a:latin typeface="Arial Narrow" pitchFamily="34" charset="0"/>
              </a:rPr>
              <a:t>Учреждение </a:t>
            </a:r>
            <a:r>
              <a:rPr lang="ru-RU" sz="1200" b="1" dirty="0">
                <a:solidFill>
                  <a:srgbClr val="012167"/>
                </a:solidFill>
                <a:latin typeface="Arial Narrow" pitchFamily="34" charset="0"/>
              </a:rPr>
              <a:t>№ </a:t>
            </a:r>
            <a:r>
              <a:rPr lang="ru-RU" sz="1200" b="1" dirty="0" smtClean="0">
                <a:solidFill>
                  <a:srgbClr val="012167"/>
                </a:solidFill>
                <a:latin typeface="Arial Narrow" pitchFamily="34" charset="0"/>
              </a:rPr>
              <a:t>3</a:t>
            </a:r>
            <a:endParaRPr lang="ru-RU" sz="1200" b="1" dirty="0">
              <a:solidFill>
                <a:srgbClr val="012167"/>
              </a:solidFill>
              <a:latin typeface="Arial Narrow" pitchFamily="34" charset="0"/>
              <a:cs typeface="+mn-cs"/>
            </a:endParaRPr>
          </a:p>
        </p:txBody>
      </p:sp>
      <p:sp>
        <p:nvSpPr>
          <p:cNvPr id="82" name="Стрелка вниз 81"/>
          <p:cNvSpPr/>
          <p:nvPr/>
        </p:nvSpPr>
        <p:spPr>
          <a:xfrm>
            <a:off x="6485065" y="3341614"/>
            <a:ext cx="285750" cy="1856851"/>
          </a:xfrm>
          <a:prstGeom prst="downArrow">
            <a:avLst/>
          </a:prstGeom>
          <a:solidFill>
            <a:srgbClr val="C8C01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5154521" y="3690800"/>
            <a:ext cx="2962273" cy="3571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Государственное задание</a:t>
            </a:r>
            <a:endParaRPr lang="ru-RU" sz="1200" dirty="0"/>
          </a:p>
        </p:txBody>
      </p:sp>
      <p:sp>
        <p:nvSpPr>
          <p:cNvPr id="84" name="Овал 83"/>
          <p:cNvSpPr/>
          <p:nvPr/>
        </p:nvSpPr>
        <p:spPr>
          <a:xfrm>
            <a:off x="5138614" y="4453257"/>
            <a:ext cx="2968655" cy="3571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Соглашение о предоставлении субсидии</a:t>
            </a:r>
            <a:endParaRPr lang="ru-RU" sz="1200" dirty="0"/>
          </a:p>
        </p:txBody>
      </p:sp>
      <p:sp>
        <p:nvSpPr>
          <p:cNvPr id="85" name="Прямоугольник 84"/>
          <p:cNvSpPr/>
          <p:nvPr/>
        </p:nvSpPr>
        <p:spPr bwMode="auto">
          <a:xfrm>
            <a:off x="5679611" y="2888460"/>
            <a:ext cx="1896658" cy="460859"/>
          </a:xfrm>
          <a:prstGeom prst="rect">
            <a:avLst/>
          </a:prstGeom>
          <a:solidFill>
            <a:srgbClr val="FFFFCC"/>
          </a:solidFill>
          <a:ln w="9525" algn="ctr">
            <a:solidFill>
              <a:srgbClr val="808080"/>
            </a:solidFill>
            <a:miter lim="800000"/>
            <a:headEnd/>
            <a:tailEnd/>
          </a:ln>
          <a:effectLst>
            <a:outerShdw dist="71842" dir="2700000" algn="ctr" rotWithShape="0">
              <a:srgbClr val="808080">
                <a:alpha val="50000"/>
              </a:srgbClr>
            </a:outerShdw>
          </a:effectLst>
        </p:spPr>
        <p:txBody>
          <a:bodyPr lIns="91397" tIns="45698" rIns="91397" bIns="45698" anchor="ctr"/>
          <a:lstStyle/>
          <a:p>
            <a:pPr algn="ctr" fontAlgn="auto">
              <a:spcBef>
                <a:spcPts val="0"/>
              </a:spcBef>
              <a:spcAft>
                <a:spcPts val="0"/>
              </a:spcAft>
            </a:pPr>
            <a:r>
              <a:rPr lang="ru-RU" sz="1200" b="1" dirty="0">
                <a:solidFill>
                  <a:srgbClr val="012167"/>
                </a:solidFill>
                <a:latin typeface="Arial Narrow" pitchFamily="34" charset="0"/>
              </a:rPr>
              <a:t>Ведомственный</a:t>
            </a:r>
            <a:r>
              <a:rPr lang="en-US" sz="1200" b="1" dirty="0">
                <a:solidFill>
                  <a:srgbClr val="012167"/>
                </a:solidFill>
                <a:latin typeface="Arial Narrow" pitchFamily="34" charset="0"/>
              </a:rPr>
              <a:t> </a:t>
            </a:r>
            <a:r>
              <a:rPr lang="ru-RU" sz="1200" b="1" dirty="0">
                <a:solidFill>
                  <a:srgbClr val="012167"/>
                </a:solidFill>
                <a:latin typeface="Arial Narrow" pitchFamily="34" charset="0"/>
              </a:rPr>
              <a:t>перечень услуг (работ) ГРБС ……</a:t>
            </a:r>
          </a:p>
        </p:txBody>
      </p:sp>
      <p:cxnSp>
        <p:nvCxnSpPr>
          <p:cNvPr id="28" name="Прямая со стрелкой 27"/>
          <p:cNvCxnSpPr>
            <a:stCxn id="79" idx="2"/>
            <a:endCxn id="78" idx="0"/>
          </p:cNvCxnSpPr>
          <p:nvPr/>
        </p:nvCxnSpPr>
        <p:spPr bwMode="auto">
          <a:xfrm flipH="1">
            <a:off x="4118227" y="2433411"/>
            <a:ext cx="2509713" cy="455049"/>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31" name="Прямая со стрелкой 30"/>
          <p:cNvCxnSpPr>
            <a:stCxn id="72" idx="2"/>
          </p:cNvCxnSpPr>
          <p:nvPr/>
        </p:nvCxnSpPr>
        <p:spPr bwMode="auto">
          <a:xfrm>
            <a:off x="4118227" y="2433411"/>
            <a:ext cx="2504714" cy="440881"/>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29" name="Прямая со стрелкой 28"/>
          <p:cNvCxnSpPr>
            <a:stCxn id="12" idx="2"/>
            <a:endCxn id="78" idx="0"/>
          </p:cNvCxnSpPr>
          <p:nvPr/>
        </p:nvCxnSpPr>
        <p:spPr bwMode="auto">
          <a:xfrm>
            <a:off x="1528171" y="2433411"/>
            <a:ext cx="2590056" cy="455049"/>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30" name="Прямая со стрелкой 29"/>
          <p:cNvCxnSpPr>
            <a:stCxn id="79" idx="2"/>
            <a:endCxn id="13" idx="0"/>
          </p:cNvCxnSpPr>
          <p:nvPr/>
        </p:nvCxnSpPr>
        <p:spPr bwMode="auto">
          <a:xfrm flipH="1">
            <a:off x="1528171" y="2433411"/>
            <a:ext cx="5099769" cy="455049"/>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95" name="Скругленный прямоугольник 94"/>
          <p:cNvSpPr/>
          <p:nvPr/>
        </p:nvSpPr>
        <p:spPr>
          <a:xfrm>
            <a:off x="8627447" y="4429250"/>
            <a:ext cx="1097579" cy="405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100" dirty="0" smtClean="0"/>
              <a:t>Реестр соглашений</a:t>
            </a:r>
            <a:endParaRPr lang="ru-RU" sz="1100" dirty="0"/>
          </a:p>
        </p:txBody>
      </p:sp>
      <p:sp>
        <p:nvSpPr>
          <p:cNvPr id="96" name="Скругленный прямоугольник 95"/>
          <p:cNvSpPr/>
          <p:nvPr/>
        </p:nvSpPr>
        <p:spPr>
          <a:xfrm>
            <a:off x="8627447" y="3681400"/>
            <a:ext cx="1097579" cy="405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100" dirty="0" smtClean="0"/>
              <a:t>Реестр </a:t>
            </a:r>
          </a:p>
          <a:p>
            <a:pPr algn="ctr"/>
            <a:r>
              <a:rPr lang="ru-RU" sz="1100" dirty="0" smtClean="0"/>
              <a:t>гос. заданий</a:t>
            </a:r>
            <a:endParaRPr lang="ru-RU" sz="1100" dirty="0"/>
          </a:p>
        </p:txBody>
      </p:sp>
      <p:sp>
        <p:nvSpPr>
          <p:cNvPr id="2" name="Номер слайда 1"/>
          <p:cNvSpPr>
            <a:spLocks noGrp="1"/>
          </p:cNvSpPr>
          <p:nvPr>
            <p:ph type="sldNum" sz="quarter" idx="11"/>
          </p:nvPr>
        </p:nvSpPr>
        <p:spPr/>
        <p:txBody>
          <a:bodyPr/>
          <a:lstStyle/>
          <a:p>
            <a:pPr>
              <a:defRPr/>
            </a:pPr>
            <a:fld id="{AF3417E0-D88E-41FA-96DB-420EFDC07C72}" type="slidenum">
              <a:rPr lang="ru-RU" smtClean="0"/>
              <a:pPr>
                <a:defRPr/>
              </a:pPr>
              <a:t>35</a:t>
            </a:fld>
            <a:endParaRPr lang="ru-RU" dirty="0"/>
          </a:p>
        </p:txBody>
      </p:sp>
    </p:spTree>
    <p:extLst>
      <p:ext uri="{BB962C8B-B14F-4D97-AF65-F5344CB8AC3E}">
        <p14:creationId xmlns:p14="http://schemas.microsoft.com/office/powerpoint/2010/main" val="402130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5933" y="303028"/>
            <a:ext cx="8915400" cy="1069848"/>
          </a:xfrm>
        </p:spPr>
        <p:txBody>
          <a:bodyPr/>
          <a:lstStyle/>
          <a:p>
            <a:pPr algn="ctr"/>
            <a:r>
              <a:rPr lang="ru-RU" sz="1600" b="1" i="1" dirty="0">
                <a:solidFill>
                  <a:srgbClr val="FF0000"/>
                </a:solidFill>
              </a:rPr>
              <a:t>Базовый (отраслевой) перечень Минфина России по 14 виду деятельности </a:t>
            </a:r>
            <a:r>
              <a:rPr lang="ru-RU" sz="1600" i="1" dirty="0" smtClean="0"/>
              <a:t>«</a:t>
            </a:r>
            <a:r>
              <a:rPr lang="ru-RU" sz="1600" i="1" dirty="0"/>
              <a:t>Государственные (муниципальные) услуги (работы), осуществление которых предусмотрено бюджетным законодательством Российской Федерации и не отнесенные к иным видам деятельности</a:t>
            </a:r>
            <a:endParaRPr lang="ru-RU" sz="1600" dirty="0"/>
          </a:p>
        </p:txBody>
      </p:sp>
      <p:sp>
        <p:nvSpPr>
          <p:cNvPr id="3" name="Номер слайда 2"/>
          <p:cNvSpPr>
            <a:spLocks noGrp="1"/>
          </p:cNvSpPr>
          <p:nvPr>
            <p:ph type="sldNum" sz="quarter" idx="12"/>
          </p:nvPr>
        </p:nvSpPr>
        <p:spPr/>
        <p:txBody>
          <a:bodyPr/>
          <a:lstStyle/>
          <a:p>
            <a:pPr>
              <a:defRPr/>
            </a:pPr>
            <a:fld id="{A69038A1-B3AF-4372-9F44-34E9C1BE0297}" type="slidenum">
              <a:rPr lang="ru-RU" smtClean="0"/>
              <a:pPr>
                <a:defRPr/>
              </a:pPr>
              <a:t>36</a:t>
            </a:fld>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4104793831"/>
              </p:ext>
            </p:extLst>
          </p:nvPr>
        </p:nvGraphicFramePr>
        <p:xfrm>
          <a:off x="276447" y="1473421"/>
          <a:ext cx="4514842" cy="1950263"/>
        </p:xfrm>
        <a:graphic>
          <a:graphicData uri="http://schemas.openxmlformats.org/drawingml/2006/table">
            <a:tbl>
              <a:tblPr>
                <a:tableStyleId>{5C22544A-7EE6-4342-B048-85BDC9FD1C3A}</a:tableStyleId>
              </a:tblPr>
              <a:tblGrid>
                <a:gridCol w="4514842"/>
              </a:tblGrid>
              <a:tr h="1950263">
                <a:tc>
                  <a:txBody>
                    <a:bodyPr/>
                    <a:lstStyle/>
                    <a:p>
                      <a:pPr algn="ctr" fontAlgn="t"/>
                      <a:r>
                        <a:rPr lang="ru-RU" sz="1400" b="1" u="none" strike="noStrike" dirty="0">
                          <a:solidFill>
                            <a:srgbClr val="C00000"/>
                          </a:solidFill>
                          <a:effectLst/>
                        </a:rPr>
                        <a:t>Административное обеспечение </a:t>
                      </a:r>
                      <a:r>
                        <a:rPr lang="ru-RU" sz="1400" b="1" u="none" strike="noStrike" dirty="0" smtClean="0">
                          <a:solidFill>
                            <a:srgbClr val="C00000"/>
                          </a:solidFill>
                          <a:effectLst/>
                        </a:rPr>
                        <a:t>работы</a:t>
                      </a:r>
                      <a:r>
                        <a:rPr lang="ru-RU" sz="1400" b="1" u="none" strike="noStrike" baseline="0" dirty="0" smtClean="0">
                          <a:solidFill>
                            <a:srgbClr val="C00000"/>
                          </a:solidFill>
                          <a:effectLst/>
                        </a:rPr>
                        <a:t> </a:t>
                      </a:r>
                      <a:r>
                        <a:rPr lang="ru-RU" sz="1400" b="1" u="none" strike="noStrike" dirty="0" smtClean="0">
                          <a:solidFill>
                            <a:srgbClr val="C00000"/>
                          </a:solidFill>
                          <a:effectLst/>
                        </a:rPr>
                        <a:t>организаций</a:t>
                      </a:r>
                      <a:r>
                        <a:rPr lang="ru-RU" sz="1400" b="1" u="none" strike="noStrike" dirty="0">
                          <a:solidFill>
                            <a:srgbClr val="C00000"/>
                          </a:solidFill>
                          <a:effectLst/>
                        </a:rPr>
                        <a:t/>
                      </a:r>
                      <a:br>
                        <a:rPr lang="ru-RU" sz="1400" b="1" u="none" strike="noStrike" dirty="0">
                          <a:solidFill>
                            <a:srgbClr val="C00000"/>
                          </a:solidFill>
                          <a:effectLst/>
                        </a:rPr>
                      </a:br>
                      <a:r>
                        <a:rPr lang="ru-RU" sz="1400" b="1" u="none" strike="noStrike" dirty="0" smtClean="0">
                          <a:solidFill>
                            <a:srgbClr val="C00000"/>
                          </a:solidFill>
                          <a:effectLst/>
                        </a:rPr>
                        <a:t>(услуга, работа)</a:t>
                      </a:r>
                      <a:endParaRPr lang="ru-RU" sz="1400" b="1" i="0" u="none" strike="noStrike" dirty="0">
                        <a:solidFill>
                          <a:srgbClr val="C00000"/>
                        </a:solidFill>
                        <a:effectLst/>
                        <a:latin typeface="Times New Roman"/>
                      </a:endParaRPr>
                    </a:p>
                  </a:txBody>
                  <a:tcPr marL="9525" marR="9525" marT="9525" marB="0"/>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820716349"/>
              </p:ext>
            </p:extLst>
          </p:nvPr>
        </p:nvGraphicFramePr>
        <p:xfrm>
          <a:off x="264040" y="2264733"/>
          <a:ext cx="4786425" cy="1795600"/>
        </p:xfrm>
        <a:graphic>
          <a:graphicData uri="http://schemas.openxmlformats.org/drawingml/2006/table">
            <a:tbl>
              <a:tblPr>
                <a:tableStyleId>{5C22544A-7EE6-4342-B048-85BDC9FD1C3A}</a:tableStyleId>
              </a:tblPr>
              <a:tblGrid>
                <a:gridCol w="750812"/>
                <a:gridCol w="4035613"/>
              </a:tblGrid>
              <a:tr h="379542">
                <a:tc gridSpan="2">
                  <a:txBody>
                    <a:bodyPr/>
                    <a:lstStyle/>
                    <a:p>
                      <a:pPr algn="l" fontAlgn="b"/>
                      <a:r>
                        <a:rPr lang="ru-RU" sz="1200" u="none" strike="noStrike" dirty="0">
                          <a:effectLst/>
                        </a:rPr>
                        <a:t>Справочник видов административного обеспечения деятельности организаций</a:t>
                      </a:r>
                      <a:endParaRPr lang="ru-RU" sz="1200" b="0" i="0" u="none" strike="noStrike" dirty="0">
                        <a:solidFill>
                          <a:srgbClr val="000000"/>
                        </a:solidFill>
                        <a:effectLst/>
                        <a:latin typeface="Times New Roman"/>
                      </a:endParaRPr>
                    </a:p>
                  </a:txBody>
                  <a:tcPr marL="9525" marR="9525" marT="9525" marB="0" anchor="b"/>
                </a:tc>
                <a:tc hMerge="1">
                  <a:txBody>
                    <a:bodyPr/>
                    <a:lstStyle/>
                    <a:p>
                      <a:endParaRPr lang="ru-RU"/>
                    </a:p>
                  </a:txBody>
                  <a:tcPr/>
                </a:tc>
              </a:tr>
              <a:tr h="202294">
                <a:tc>
                  <a:txBody>
                    <a:bodyPr/>
                    <a:lstStyle/>
                    <a:p>
                      <a:pPr algn="ctr" fontAlgn="ctr"/>
                      <a:r>
                        <a:rPr lang="ru-RU" sz="1200" u="none" strike="noStrike" dirty="0">
                          <a:effectLst/>
                        </a:rPr>
                        <a:t>1</a:t>
                      </a:r>
                      <a:endParaRPr lang="ru-RU" sz="1200" b="0" i="0" u="none" strike="noStrike" dirty="0">
                        <a:solidFill>
                          <a:srgbClr val="000000"/>
                        </a:solidFill>
                        <a:effectLst/>
                        <a:latin typeface="Times New Roman"/>
                      </a:endParaRPr>
                    </a:p>
                  </a:txBody>
                  <a:tcPr marL="9525" marR="9525" marT="9525" marB="0" anchor="ctr"/>
                </a:tc>
                <a:tc>
                  <a:txBody>
                    <a:bodyPr/>
                    <a:lstStyle/>
                    <a:p>
                      <a:pPr algn="l" fontAlgn="b"/>
                      <a:r>
                        <a:rPr lang="ru-RU" sz="1200" u="none" strike="noStrike" dirty="0">
                          <a:effectLst/>
                        </a:rPr>
                        <a:t>организация закупок</a:t>
                      </a:r>
                      <a:endParaRPr lang="ru-RU" sz="1200" b="0" i="0" u="none" strike="noStrike" dirty="0">
                        <a:solidFill>
                          <a:srgbClr val="000000"/>
                        </a:solidFill>
                        <a:effectLst/>
                        <a:latin typeface="Times New Roman"/>
                      </a:endParaRPr>
                    </a:p>
                  </a:txBody>
                  <a:tcPr marL="9525" marR="9525" marT="9525" marB="0" anchor="b"/>
                </a:tc>
              </a:tr>
              <a:tr h="202294">
                <a:tc>
                  <a:txBody>
                    <a:bodyPr/>
                    <a:lstStyle/>
                    <a:p>
                      <a:pPr algn="ctr" fontAlgn="ctr"/>
                      <a:r>
                        <a:rPr lang="ru-RU" sz="1200" u="none" strike="noStrike">
                          <a:effectLst/>
                        </a:rPr>
                        <a:t>2</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dirty="0">
                          <a:effectLst/>
                        </a:rPr>
                        <a:t>управление проектами</a:t>
                      </a:r>
                      <a:endParaRPr lang="ru-RU" sz="1200" b="0" i="0" u="none" strike="noStrike" dirty="0">
                        <a:solidFill>
                          <a:srgbClr val="000000"/>
                        </a:solidFill>
                        <a:effectLst/>
                        <a:latin typeface="Times New Roman"/>
                      </a:endParaRPr>
                    </a:p>
                  </a:txBody>
                  <a:tcPr marL="9525" marR="9525" marT="9525" marB="0" anchor="b"/>
                </a:tc>
              </a:tr>
              <a:tr h="202294">
                <a:tc>
                  <a:txBody>
                    <a:bodyPr/>
                    <a:lstStyle/>
                    <a:p>
                      <a:pPr algn="ctr" fontAlgn="ctr"/>
                      <a:r>
                        <a:rPr lang="ru-RU" sz="1200" u="none" strike="noStrike">
                          <a:effectLst/>
                        </a:rPr>
                        <a:t>3</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dirty="0">
                          <a:effectLst/>
                        </a:rPr>
                        <a:t>проведение анализа</a:t>
                      </a:r>
                      <a:endParaRPr lang="ru-RU" sz="1200" b="0" i="0" u="none" strike="noStrike" dirty="0">
                        <a:solidFill>
                          <a:srgbClr val="000000"/>
                        </a:solidFill>
                        <a:effectLst/>
                        <a:latin typeface="Times New Roman"/>
                      </a:endParaRPr>
                    </a:p>
                  </a:txBody>
                  <a:tcPr marL="9525" marR="9525" marT="9525" marB="0" anchor="b"/>
                </a:tc>
              </a:tr>
              <a:tr h="202294">
                <a:tc>
                  <a:txBody>
                    <a:bodyPr/>
                    <a:lstStyle/>
                    <a:p>
                      <a:pPr algn="ctr" fontAlgn="ctr"/>
                      <a:r>
                        <a:rPr lang="ru-RU" sz="1200" u="none" strike="noStrike">
                          <a:effectLst/>
                        </a:rPr>
                        <a:t>4</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dirty="0">
                          <a:effectLst/>
                        </a:rPr>
                        <a:t>проведение мониторинга</a:t>
                      </a:r>
                      <a:endParaRPr lang="ru-RU" sz="1200" b="0" i="0" u="none" strike="noStrike" dirty="0">
                        <a:solidFill>
                          <a:srgbClr val="000000"/>
                        </a:solidFill>
                        <a:effectLst/>
                        <a:latin typeface="Times New Roman"/>
                      </a:endParaRPr>
                    </a:p>
                  </a:txBody>
                  <a:tcPr marL="9525" marR="9525" marT="9525" marB="0" anchor="b"/>
                </a:tc>
              </a:tr>
              <a:tr h="202294">
                <a:tc>
                  <a:txBody>
                    <a:bodyPr/>
                    <a:lstStyle/>
                    <a:p>
                      <a:pPr algn="ctr" fontAlgn="ctr"/>
                      <a:r>
                        <a:rPr lang="ru-RU" sz="1200" u="none" strike="noStrike">
                          <a:effectLst/>
                        </a:rPr>
                        <a:t>5</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dirty="0">
                          <a:effectLst/>
                        </a:rPr>
                        <a:t>проведение экспертизы</a:t>
                      </a:r>
                      <a:endParaRPr lang="ru-RU" sz="1200" b="0" i="0" u="none" strike="noStrike" dirty="0">
                        <a:solidFill>
                          <a:srgbClr val="000000"/>
                        </a:solidFill>
                        <a:effectLst/>
                        <a:latin typeface="Times New Roman"/>
                      </a:endParaRPr>
                    </a:p>
                  </a:txBody>
                  <a:tcPr marL="9525" marR="9525" marT="9525" marB="0" anchor="b"/>
                </a:tc>
              </a:tr>
              <a:tr h="202294">
                <a:tc>
                  <a:txBody>
                    <a:bodyPr/>
                    <a:lstStyle/>
                    <a:p>
                      <a:pPr algn="ctr" fontAlgn="ctr"/>
                      <a:r>
                        <a:rPr lang="ru-RU" sz="1200" u="none" strike="noStrike" dirty="0">
                          <a:effectLst/>
                        </a:rPr>
                        <a:t>6</a:t>
                      </a:r>
                      <a:endParaRPr lang="ru-RU" sz="1200" b="0" i="0" u="none" strike="noStrike" dirty="0">
                        <a:solidFill>
                          <a:srgbClr val="000000"/>
                        </a:solidFill>
                        <a:effectLst/>
                        <a:latin typeface="Times New Roman"/>
                      </a:endParaRPr>
                    </a:p>
                  </a:txBody>
                  <a:tcPr marL="9525" marR="9525" marT="9525" marB="0" anchor="ctr"/>
                </a:tc>
                <a:tc>
                  <a:txBody>
                    <a:bodyPr/>
                    <a:lstStyle/>
                    <a:p>
                      <a:pPr algn="l" fontAlgn="b"/>
                      <a:r>
                        <a:rPr lang="ru-RU" sz="1200" u="none" strike="noStrike" dirty="0">
                          <a:effectLst/>
                        </a:rPr>
                        <a:t>информационно-аналитическое обеспечение </a:t>
                      </a:r>
                      <a:endParaRPr lang="ru-RU" sz="1200" b="0" i="0" u="none" strike="noStrike" dirty="0">
                        <a:solidFill>
                          <a:srgbClr val="000000"/>
                        </a:solidFill>
                        <a:effectLst/>
                        <a:latin typeface="Times New Roman"/>
                      </a:endParaRPr>
                    </a:p>
                  </a:txBody>
                  <a:tcPr marL="9525" marR="9525" marT="9525" marB="0" anchor="b"/>
                </a:tc>
              </a:tr>
              <a:tr h="202294">
                <a:tc>
                  <a:txBody>
                    <a:bodyPr/>
                    <a:lstStyle/>
                    <a:p>
                      <a:pPr algn="ctr" fontAlgn="ctr"/>
                      <a:r>
                        <a:rPr lang="ru-RU" sz="1200" u="none" strike="noStrike">
                          <a:effectLst/>
                        </a:rPr>
                        <a:t>7</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dirty="0">
                          <a:effectLst/>
                        </a:rPr>
                        <a:t>сбор и обработка статистической информации</a:t>
                      </a:r>
                      <a:endParaRPr lang="ru-RU" sz="1200" b="0" i="0" u="none" strike="noStrike" dirty="0">
                        <a:solidFill>
                          <a:srgbClr val="000000"/>
                        </a:solidFill>
                        <a:effectLst/>
                        <a:latin typeface="Times New Roman"/>
                      </a:endParaRPr>
                    </a:p>
                  </a:txBody>
                  <a:tcPr marL="9525" marR="9525" marT="9525" marB="0" anchor="b"/>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871797833"/>
              </p:ext>
            </p:extLst>
          </p:nvPr>
        </p:nvGraphicFramePr>
        <p:xfrm>
          <a:off x="4457110" y="3652654"/>
          <a:ext cx="5197253" cy="2797310"/>
        </p:xfrm>
        <a:graphic>
          <a:graphicData uri="http://schemas.openxmlformats.org/drawingml/2006/table">
            <a:tbl>
              <a:tblPr>
                <a:tableStyleId>{5C22544A-7EE6-4342-B048-85BDC9FD1C3A}</a:tableStyleId>
              </a:tblPr>
              <a:tblGrid>
                <a:gridCol w="596814"/>
                <a:gridCol w="4600439"/>
              </a:tblGrid>
              <a:tr h="194006">
                <a:tc gridSpan="2">
                  <a:txBody>
                    <a:bodyPr/>
                    <a:lstStyle/>
                    <a:p>
                      <a:pPr algn="l" fontAlgn="b"/>
                      <a:r>
                        <a:rPr lang="ru-RU" sz="1200" u="none" strike="noStrike" dirty="0">
                          <a:effectLst/>
                        </a:rPr>
                        <a:t>Справочник сферы деятельности</a:t>
                      </a:r>
                      <a:endParaRPr lang="ru-RU" sz="1200" b="0" i="0" u="none" strike="noStrike" dirty="0">
                        <a:solidFill>
                          <a:srgbClr val="000000"/>
                        </a:solidFill>
                        <a:effectLst/>
                        <a:latin typeface="Times New Roman"/>
                      </a:endParaRPr>
                    </a:p>
                  </a:txBody>
                  <a:tcPr marL="9525" marR="9525" marT="9525" marB="0" anchor="b"/>
                </a:tc>
                <a:tc hMerge="1">
                  <a:txBody>
                    <a:bodyPr/>
                    <a:lstStyle/>
                    <a:p>
                      <a:endParaRPr lang="ru-RU"/>
                    </a:p>
                  </a:txBody>
                  <a:tcPr/>
                </a:tc>
              </a:tr>
              <a:tr h="194006">
                <a:tc>
                  <a:txBody>
                    <a:bodyPr/>
                    <a:lstStyle/>
                    <a:p>
                      <a:pPr algn="ctr" fontAlgn="ctr"/>
                      <a:r>
                        <a:rPr lang="ru-RU" sz="1200" u="none" strike="noStrike">
                          <a:effectLst/>
                        </a:rPr>
                        <a:t>1</a:t>
                      </a:r>
                      <a:endParaRPr lang="ru-RU" sz="1200" b="0" i="0" u="none" strike="noStrike">
                        <a:solidFill>
                          <a:srgbClr val="000000"/>
                        </a:solidFill>
                        <a:effectLst/>
                        <a:latin typeface="Times New Roman"/>
                      </a:endParaRPr>
                    </a:p>
                  </a:txBody>
                  <a:tcPr marL="9525" marR="9525" marT="9525" marB="0" anchor="ctr"/>
                </a:tc>
                <a:tc>
                  <a:txBody>
                    <a:bodyPr/>
                    <a:lstStyle/>
                    <a:p>
                      <a:pPr algn="l" fontAlgn="ctr"/>
                      <a:r>
                        <a:rPr lang="ru-RU" sz="1100" u="none" strike="noStrike">
                          <a:effectLst/>
                        </a:rPr>
                        <a:t>Общественное питание </a:t>
                      </a:r>
                      <a:endParaRPr lang="ru-RU" sz="1100" b="0" i="0" u="none" strike="noStrike">
                        <a:solidFill>
                          <a:srgbClr val="000000"/>
                        </a:solidFill>
                        <a:effectLst/>
                        <a:latin typeface="Times New Roman"/>
                      </a:endParaRPr>
                    </a:p>
                  </a:txBody>
                  <a:tcPr marL="9525" marR="9525" marT="9525" marB="0" anchor="ctr"/>
                </a:tc>
              </a:tr>
              <a:tr h="194006">
                <a:tc>
                  <a:txBody>
                    <a:bodyPr/>
                    <a:lstStyle/>
                    <a:p>
                      <a:pPr algn="ctr" fontAlgn="ctr"/>
                      <a:r>
                        <a:rPr lang="ru-RU" sz="1200" u="none" strike="noStrike">
                          <a:effectLst/>
                        </a:rPr>
                        <a:t>2</a:t>
                      </a:r>
                      <a:endParaRPr lang="ru-RU" sz="1200" b="0" i="0" u="none" strike="noStrike">
                        <a:solidFill>
                          <a:srgbClr val="000000"/>
                        </a:solidFill>
                        <a:effectLst/>
                        <a:latin typeface="Times New Roman"/>
                      </a:endParaRPr>
                    </a:p>
                  </a:txBody>
                  <a:tcPr marL="9525" marR="9525" marT="9525" marB="0" anchor="ctr"/>
                </a:tc>
                <a:tc>
                  <a:txBody>
                    <a:bodyPr/>
                    <a:lstStyle/>
                    <a:p>
                      <a:pPr algn="l" fontAlgn="ctr"/>
                      <a:r>
                        <a:rPr lang="ru-RU" sz="1100" u="none" strike="noStrike">
                          <a:effectLst/>
                        </a:rPr>
                        <a:t>Энергоэффективность и энергетика     </a:t>
                      </a:r>
                      <a:endParaRPr lang="ru-RU" sz="1100" b="0" i="0" u="none" strike="noStrike">
                        <a:solidFill>
                          <a:srgbClr val="000000"/>
                        </a:solidFill>
                        <a:effectLst/>
                        <a:latin typeface="Times New Roman"/>
                      </a:endParaRPr>
                    </a:p>
                  </a:txBody>
                  <a:tcPr marL="9525" marR="9525" marT="9525" marB="0" anchor="ctr"/>
                </a:tc>
              </a:tr>
              <a:tr h="194006">
                <a:tc>
                  <a:txBody>
                    <a:bodyPr/>
                    <a:lstStyle/>
                    <a:p>
                      <a:pPr algn="ctr" fontAlgn="ctr"/>
                      <a:r>
                        <a:rPr lang="ru-RU" sz="1200" u="none" strike="noStrike">
                          <a:effectLst/>
                        </a:rPr>
                        <a:t>3</a:t>
                      </a:r>
                      <a:endParaRPr lang="ru-RU" sz="1200" b="0" i="0" u="none" strike="noStrike">
                        <a:solidFill>
                          <a:srgbClr val="000000"/>
                        </a:solidFill>
                        <a:effectLst/>
                        <a:latin typeface="Times New Roman"/>
                      </a:endParaRPr>
                    </a:p>
                  </a:txBody>
                  <a:tcPr marL="9525" marR="9525" marT="9525" marB="0" anchor="ctr"/>
                </a:tc>
                <a:tc>
                  <a:txBody>
                    <a:bodyPr/>
                    <a:lstStyle/>
                    <a:p>
                      <a:pPr algn="l" fontAlgn="ctr"/>
                      <a:r>
                        <a:rPr lang="ru-RU" sz="1100" u="none" strike="noStrike">
                          <a:effectLst/>
                        </a:rPr>
                        <a:t>Воспроизводство и использование природных ресурсов</a:t>
                      </a:r>
                      <a:endParaRPr lang="ru-RU" sz="1100" b="0" i="0" u="none" strike="noStrike">
                        <a:solidFill>
                          <a:srgbClr val="000000"/>
                        </a:solidFill>
                        <a:effectLst/>
                        <a:latin typeface="Times New Roman"/>
                      </a:endParaRPr>
                    </a:p>
                  </a:txBody>
                  <a:tcPr marL="9525" marR="9525" marT="9525" marB="0" anchor="ctr"/>
                </a:tc>
              </a:tr>
              <a:tr h="369535">
                <a:tc>
                  <a:txBody>
                    <a:bodyPr/>
                    <a:lstStyle/>
                    <a:p>
                      <a:pPr algn="ctr" fontAlgn="ctr"/>
                      <a:r>
                        <a:rPr lang="ru-RU" sz="1200" u="none" strike="noStrike">
                          <a:effectLst/>
                        </a:rPr>
                        <a:t>4</a:t>
                      </a:r>
                      <a:endParaRPr lang="ru-RU" sz="1200" b="0" i="0" u="none" strike="noStrike">
                        <a:solidFill>
                          <a:srgbClr val="000000"/>
                        </a:solidFill>
                        <a:effectLst/>
                        <a:latin typeface="Times New Roman"/>
                      </a:endParaRPr>
                    </a:p>
                  </a:txBody>
                  <a:tcPr marL="9525" marR="9525" marT="9525" marB="0" anchor="ctr"/>
                </a:tc>
                <a:tc>
                  <a:txBody>
                    <a:bodyPr/>
                    <a:lstStyle/>
                    <a:p>
                      <a:pPr algn="l" fontAlgn="ctr"/>
                      <a:r>
                        <a:rPr lang="ru-RU" sz="1100" u="none" strike="noStrike" dirty="0">
                          <a:effectLst/>
                        </a:rPr>
                        <a:t>Деятельность в области гидрометеорологии и смежных с ней областях, мониторинга состояния окружающей среды, ее загрязнения        </a:t>
                      </a:r>
                      <a:endParaRPr lang="ru-RU" sz="1100" b="0" i="0" u="none" strike="noStrike" dirty="0">
                        <a:solidFill>
                          <a:srgbClr val="000000"/>
                        </a:solidFill>
                        <a:effectLst/>
                        <a:latin typeface="Times New Roman"/>
                      </a:endParaRPr>
                    </a:p>
                  </a:txBody>
                  <a:tcPr marL="9525" marR="9525" marT="9525" marB="0" anchor="ctr"/>
                </a:tc>
              </a:tr>
              <a:tr h="194006">
                <a:tc>
                  <a:txBody>
                    <a:bodyPr/>
                    <a:lstStyle/>
                    <a:p>
                      <a:pPr algn="ctr" fontAlgn="ctr"/>
                      <a:r>
                        <a:rPr lang="ru-RU" sz="1200" u="none" strike="noStrike">
                          <a:effectLst/>
                        </a:rPr>
                        <a:t>5</a:t>
                      </a:r>
                      <a:endParaRPr lang="ru-RU" sz="1200" b="0" i="0" u="none" strike="noStrike">
                        <a:solidFill>
                          <a:srgbClr val="000000"/>
                        </a:solidFill>
                        <a:effectLst/>
                        <a:latin typeface="Times New Roman"/>
                      </a:endParaRPr>
                    </a:p>
                  </a:txBody>
                  <a:tcPr marL="9525" marR="9525" marT="9525" marB="0" anchor="ctr"/>
                </a:tc>
                <a:tc>
                  <a:txBody>
                    <a:bodyPr/>
                    <a:lstStyle/>
                    <a:p>
                      <a:pPr algn="l" fontAlgn="ctr"/>
                      <a:r>
                        <a:rPr lang="ru-RU" sz="1100" u="none" strike="noStrike">
                          <a:effectLst/>
                        </a:rPr>
                        <a:t>Лесное и водное хозяйство</a:t>
                      </a:r>
                      <a:endParaRPr lang="ru-RU" sz="1100" b="0" i="0" u="none" strike="noStrike">
                        <a:solidFill>
                          <a:srgbClr val="000000"/>
                        </a:solidFill>
                        <a:effectLst/>
                        <a:latin typeface="Times New Roman"/>
                      </a:endParaRPr>
                    </a:p>
                  </a:txBody>
                  <a:tcPr marL="9525" marR="9525" marT="9525" marB="0" anchor="ctr"/>
                </a:tc>
              </a:tr>
              <a:tr h="194006">
                <a:tc>
                  <a:txBody>
                    <a:bodyPr/>
                    <a:lstStyle/>
                    <a:p>
                      <a:pPr algn="ctr" fontAlgn="ctr"/>
                      <a:r>
                        <a:rPr lang="ru-RU" sz="1200" u="none" strike="noStrike">
                          <a:effectLst/>
                        </a:rPr>
                        <a:t>6</a:t>
                      </a:r>
                      <a:endParaRPr lang="ru-RU" sz="1200" b="0" i="0" u="none" strike="noStrike">
                        <a:solidFill>
                          <a:srgbClr val="000000"/>
                        </a:solidFill>
                        <a:effectLst/>
                        <a:latin typeface="Times New Roman"/>
                      </a:endParaRPr>
                    </a:p>
                  </a:txBody>
                  <a:tcPr marL="9525" marR="9525" marT="9525" marB="0" anchor="ctr"/>
                </a:tc>
                <a:tc>
                  <a:txBody>
                    <a:bodyPr/>
                    <a:lstStyle/>
                    <a:p>
                      <a:pPr algn="l" fontAlgn="ctr"/>
                      <a:r>
                        <a:rPr lang="ru-RU" sz="1100" u="none" strike="noStrike">
                          <a:effectLst/>
                        </a:rPr>
                        <a:t>Охрана окружающей среды</a:t>
                      </a:r>
                      <a:endParaRPr lang="ru-RU" sz="1100" b="0" i="0" u="none" strike="noStrike">
                        <a:solidFill>
                          <a:srgbClr val="000000"/>
                        </a:solidFill>
                        <a:effectLst/>
                        <a:latin typeface="Times New Roman"/>
                      </a:endParaRPr>
                    </a:p>
                  </a:txBody>
                  <a:tcPr marL="9525" marR="9525" marT="9525" marB="0" anchor="ctr"/>
                </a:tc>
              </a:tr>
              <a:tr h="194006">
                <a:tc>
                  <a:txBody>
                    <a:bodyPr/>
                    <a:lstStyle/>
                    <a:p>
                      <a:pPr algn="ctr" fontAlgn="ctr"/>
                      <a:r>
                        <a:rPr lang="ru-RU" sz="1200" u="none" strike="noStrike">
                          <a:effectLst/>
                        </a:rPr>
                        <a:t>7</a:t>
                      </a:r>
                      <a:endParaRPr lang="ru-RU" sz="1200" b="0" i="0" u="none" strike="noStrike">
                        <a:solidFill>
                          <a:srgbClr val="000000"/>
                        </a:solidFill>
                        <a:effectLst/>
                        <a:latin typeface="Times New Roman"/>
                      </a:endParaRPr>
                    </a:p>
                  </a:txBody>
                  <a:tcPr marL="9525" marR="9525" marT="9525" marB="0" anchor="ctr"/>
                </a:tc>
                <a:tc>
                  <a:txBody>
                    <a:bodyPr/>
                    <a:lstStyle/>
                    <a:p>
                      <a:pPr algn="l" fontAlgn="ctr"/>
                      <a:r>
                        <a:rPr lang="ru-RU" sz="1100" u="none" strike="noStrike">
                          <a:effectLst/>
                        </a:rPr>
                        <a:t>Культура, кинематография, архивное дело</a:t>
                      </a:r>
                      <a:endParaRPr lang="ru-RU" sz="1100" b="0" i="0" u="none" strike="noStrike">
                        <a:solidFill>
                          <a:srgbClr val="000000"/>
                        </a:solidFill>
                        <a:effectLst/>
                        <a:latin typeface="Times New Roman"/>
                      </a:endParaRPr>
                    </a:p>
                  </a:txBody>
                  <a:tcPr marL="9525" marR="9525" marT="9525" marB="0" anchor="ctr"/>
                </a:tc>
              </a:tr>
              <a:tr h="194006">
                <a:tc>
                  <a:txBody>
                    <a:bodyPr/>
                    <a:lstStyle/>
                    <a:p>
                      <a:pPr algn="ctr" fontAlgn="ctr"/>
                      <a:r>
                        <a:rPr lang="ru-RU" sz="1200" u="none" strike="noStrike">
                          <a:effectLst/>
                        </a:rPr>
                        <a:t>8</a:t>
                      </a:r>
                      <a:endParaRPr lang="ru-RU" sz="1200" b="0" i="0" u="none" strike="noStrike">
                        <a:solidFill>
                          <a:srgbClr val="000000"/>
                        </a:solidFill>
                        <a:effectLst/>
                        <a:latin typeface="Times New Roman"/>
                      </a:endParaRPr>
                    </a:p>
                  </a:txBody>
                  <a:tcPr marL="9525" marR="9525" marT="9525" marB="0" anchor="ctr"/>
                </a:tc>
                <a:tc>
                  <a:txBody>
                    <a:bodyPr/>
                    <a:lstStyle/>
                    <a:p>
                      <a:pPr algn="l" fontAlgn="ctr"/>
                      <a:r>
                        <a:rPr lang="ru-RU" sz="1100" u="none" strike="noStrike">
                          <a:effectLst/>
                        </a:rPr>
                        <a:t>Здравоохранение</a:t>
                      </a:r>
                      <a:endParaRPr lang="ru-RU" sz="1100" b="0" i="0" u="none" strike="noStrike">
                        <a:solidFill>
                          <a:srgbClr val="000000"/>
                        </a:solidFill>
                        <a:effectLst/>
                        <a:latin typeface="Times New Roman"/>
                      </a:endParaRPr>
                    </a:p>
                  </a:txBody>
                  <a:tcPr marL="9525" marR="9525" marT="9525" marB="0" anchor="ctr"/>
                </a:tc>
              </a:tr>
              <a:tr h="194006">
                <a:tc>
                  <a:txBody>
                    <a:bodyPr/>
                    <a:lstStyle/>
                    <a:p>
                      <a:pPr algn="ctr" fontAlgn="ctr"/>
                      <a:r>
                        <a:rPr lang="ru-RU" sz="1200" u="none" strike="noStrike">
                          <a:effectLst/>
                        </a:rPr>
                        <a:t>9</a:t>
                      </a:r>
                      <a:endParaRPr lang="ru-RU" sz="1200" b="0" i="0" u="none" strike="noStrike">
                        <a:solidFill>
                          <a:srgbClr val="000000"/>
                        </a:solidFill>
                        <a:effectLst/>
                        <a:latin typeface="Times New Roman"/>
                      </a:endParaRPr>
                    </a:p>
                  </a:txBody>
                  <a:tcPr marL="9525" marR="9525" marT="9525" marB="0" anchor="ctr"/>
                </a:tc>
                <a:tc>
                  <a:txBody>
                    <a:bodyPr/>
                    <a:lstStyle/>
                    <a:p>
                      <a:pPr algn="l" fontAlgn="ctr"/>
                      <a:r>
                        <a:rPr lang="ru-RU" sz="1100" u="none" strike="noStrike">
                          <a:effectLst/>
                        </a:rPr>
                        <a:t>Связь, информатика и средства массовой информации</a:t>
                      </a:r>
                      <a:endParaRPr lang="ru-RU" sz="1100" b="0" i="0" u="none" strike="noStrike">
                        <a:solidFill>
                          <a:srgbClr val="000000"/>
                        </a:solidFill>
                        <a:effectLst/>
                        <a:latin typeface="Times New Roman"/>
                      </a:endParaRPr>
                    </a:p>
                  </a:txBody>
                  <a:tcPr marL="9525" marR="9525" marT="9525" marB="0" anchor="ctr"/>
                </a:tc>
              </a:tr>
              <a:tr h="194006">
                <a:tc>
                  <a:txBody>
                    <a:bodyPr/>
                    <a:lstStyle/>
                    <a:p>
                      <a:pPr algn="ctr" fontAlgn="ctr"/>
                      <a:r>
                        <a:rPr lang="ru-RU" sz="1200" u="none" strike="noStrike">
                          <a:effectLst/>
                        </a:rPr>
                        <a:t>10</a:t>
                      </a:r>
                      <a:endParaRPr lang="ru-RU" sz="1200" b="0" i="0" u="none" strike="noStrike">
                        <a:solidFill>
                          <a:srgbClr val="000000"/>
                        </a:solidFill>
                        <a:effectLst/>
                        <a:latin typeface="Times New Roman"/>
                      </a:endParaRPr>
                    </a:p>
                  </a:txBody>
                  <a:tcPr marL="9525" marR="9525" marT="9525" marB="0" anchor="ctr"/>
                </a:tc>
                <a:tc>
                  <a:txBody>
                    <a:bodyPr/>
                    <a:lstStyle/>
                    <a:p>
                      <a:pPr algn="l" fontAlgn="ctr"/>
                      <a:r>
                        <a:rPr lang="ru-RU" sz="1100" u="none" strike="noStrike" dirty="0">
                          <a:effectLst/>
                        </a:rPr>
                        <a:t>Молодежная политика </a:t>
                      </a:r>
                      <a:endParaRPr lang="ru-RU" sz="1100" b="0" i="0" u="none" strike="noStrike" dirty="0">
                        <a:solidFill>
                          <a:srgbClr val="000000"/>
                        </a:solidFill>
                        <a:effectLst/>
                        <a:latin typeface="Times New Roman"/>
                      </a:endParaRPr>
                    </a:p>
                  </a:txBody>
                  <a:tcPr marL="9525" marR="9525" marT="9525" marB="0" anchor="ctr"/>
                </a:tc>
              </a:tr>
              <a:tr h="194006">
                <a:tc>
                  <a:txBody>
                    <a:bodyPr/>
                    <a:lstStyle/>
                    <a:p>
                      <a:pPr algn="ctr" fontAlgn="ctr"/>
                      <a:r>
                        <a:rPr lang="ru-RU" sz="1200" u="none" strike="noStrike">
                          <a:effectLst/>
                        </a:rPr>
                        <a:t>11</a:t>
                      </a:r>
                      <a:endParaRPr lang="ru-RU" sz="1200" b="0" i="0" u="none" strike="noStrike">
                        <a:solidFill>
                          <a:srgbClr val="000000"/>
                        </a:solidFill>
                        <a:effectLst/>
                        <a:latin typeface="Times New Roman"/>
                      </a:endParaRPr>
                    </a:p>
                  </a:txBody>
                  <a:tcPr marL="9525" marR="9525" marT="9525" marB="0" anchor="ctr"/>
                </a:tc>
                <a:tc>
                  <a:txBody>
                    <a:bodyPr/>
                    <a:lstStyle/>
                    <a:p>
                      <a:pPr algn="l" fontAlgn="ctr"/>
                      <a:r>
                        <a:rPr lang="ru-RU" sz="1100" u="none" strike="noStrike" dirty="0">
                          <a:effectLst/>
                        </a:rPr>
                        <a:t>Образование и </a:t>
                      </a:r>
                      <a:r>
                        <a:rPr lang="ru-RU" sz="1100" u="none" strike="noStrike" dirty="0" smtClean="0">
                          <a:effectLst/>
                        </a:rPr>
                        <a:t>наука </a:t>
                      </a:r>
                      <a:r>
                        <a:rPr lang="ru-RU" sz="1100" u="none" strike="noStrike" dirty="0" smtClean="0">
                          <a:solidFill>
                            <a:srgbClr val="C00000"/>
                          </a:solidFill>
                          <a:effectLst/>
                        </a:rPr>
                        <a:t>…. (перечислены</a:t>
                      </a:r>
                      <a:r>
                        <a:rPr lang="ru-RU" sz="1100" u="none" strike="noStrike" baseline="0" dirty="0" smtClean="0">
                          <a:solidFill>
                            <a:srgbClr val="C00000"/>
                          </a:solidFill>
                          <a:effectLst/>
                        </a:rPr>
                        <a:t> сферы из Перечня, утвержденного приказом № 49н) </a:t>
                      </a:r>
                      <a:endParaRPr lang="ru-RU" sz="1100" b="0" i="0" u="none" strike="noStrike" dirty="0">
                        <a:solidFill>
                          <a:srgbClr val="C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2507916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5933" y="303028"/>
            <a:ext cx="8915400" cy="1069848"/>
          </a:xfrm>
        </p:spPr>
        <p:txBody>
          <a:bodyPr/>
          <a:lstStyle/>
          <a:p>
            <a:pPr algn="ctr"/>
            <a:r>
              <a:rPr lang="ru-RU" sz="1600" b="1" i="1" dirty="0">
                <a:solidFill>
                  <a:srgbClr val="FF0000"/>
                </a:solidFill>
              </a:rPr>
              <a:t>Базовый (отраслевой) перечень </a:t>
            </a:r>
            <a:r>
              <a:rPr lang="ru-RU" sz="1600" b="1" i="1" dirty="0" smtClean="0">
                <a:solidFill>
                  <a:srgbClr val="FF0000"/>
                </a:solidFill>
              </a:rPr>
              <a:t>Минфина России </a:t>
            </a:r>
            <a:r>
              <a:rPr lang="ru-RU" sz="1600" b="1" i="1" dirty="0">
                <a:solidFill>
                  <a:srgbClr val="FF0000"/>
                </a:solidFill>
              </a:rPr>
              <a:t>по </a:t>
            </a:r>
            <a:r>
              <a:rPr lang="ru-RU" sz="1600" b="1" i="1" dirty="0" smtClean="0">
                <a:solidFill>
                  <a:srgbClr val="FF0000"/>
                </a:solidFill>
              </a:rPr>
              <a:t>14 </a:t>
            </a:r>
            <a:r>
              <a:rPr lang="ru-RU" sz="1600" b="1" i="1" dirty="0">
                <a:solidFill>
                  <a:srgbClr val="FF0000"/>
                </a:solidFill>
              </a:rPr>
              <a:t>виду деятельности </a:t>
            </a:r>
            <a:r>
              <a:rPr lang="ru-RU" sz="1600" i="1" dirty="0" smtClean="0"/>
              <a:t>«</a:t>
            </a:r>
            <a:r>
              <a:rPr lang="ru-RU" sz="1600" i="1" dirty="0"/>
              <a:t>Государственные (муниципальные) услуги (работы), осуществление которых предусмотрено бюджетным законодательством Российской Федерации и не отнесенные к иным видам деятельности</a:t>
            </a:r>
            <a:endParaRPr lang="ru-RU" sz="1600" dirty="0"/>
          </a:p>
        </p:txBody>
      </p:sp>
      <p:sp>
        <p:nvSpPr>
          <p:cNvPr id="3" name="Номер слайда 2"/>
          <p:cNvSpPr>
            <a:spLocks noGrp="1"/>
          </p:cNvSpPr>
          <p:nvPr>
            <p:ph type="sldNum" sz="quarter" idx="12"/>
          </p:nvPr>
        </p:nvSpPr>
        <p:spPr/>
        <p:txBody>
          <a:bodyPr/>
          <a:lstStyle/>
          <a:p>
            <a:pPr>
              <a:defRPr/>
            </a:pPr>
            <a:fld id="{A69038A1-B3AF-4372-9F44-34E9C1BE0297}" type="slidenum">
              <a:rPr lang="ru-RU" smtClean="0"/>
              <a:pPr>
                <a:defRPr/>
              </a:pPr>
              <a:t>37</a:t>
            </a:fld>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05825205"/>
              </p:ext>
            </p:extLst>
          </p:nvPr>
        </p:nvGraphicFramePr>
        <p:xfrm>
          <a:off x="222544" y="1423914"/>
          <a:ext cx="5348915" cy="1828800"/>
        </p:xfrm>
        <a:graphic>
          <a:graphicData uri="http://schemas.openxmlformats.org/drawingml/2006/table">
            <a:tbl>
              <a:tblPr>
                <a:tableStyleId>{5C22544A-7EE6-4342-B048-85BDC9FD1C3A}</a:tableStyleId>
              </a:tblPr>
              <a:tblGrid>
                <a:gridCol w="5348915"/>
              </a:tblGrid>
              <a:tr h="1828800">
                <a:tc>
                  <a:txBody>
                    <a:bodyPr/>
                    <a:lstStyle/>
                    <a:p>
                      <a:pPr algn="ctr" fontAlgn="t"/>
                      <a:r>
                        <a:rPr lang="ru-RU" sz="1400" b="1" u="none" strike="noStrike" dirty="0">
                          <a:solidFill>
                            <a:srgbClr val="C00000"/>
                          </a:solidFill>
                          <a:effectLst/>
                        </a:rPr>
                        <a:t>Организация мероприятий</a:t>
                      </a:r>
                      <a:br>
                        <a:rPr lang="ru-RU" sz="1400" b="1" u="none" strike="noStrike" dirty="0">
                          <a:solidFill>
                            <a:srgbClr val="C00000"/>
                          </a:solidFill>
                          <a:effectLst/>
                        </a:rPr>
                      </a:br>
                      <a:r>
                        <a:rPr lang="ru-RU" sz="1400" b="1" u="none" strike="noStrike" dirty="0" smtClean="0">
                          <a:solidFill>
                            <a:srgbClr val="C00000"/>
                          </a:solidFill>
                          <a:effectLst/>
                        </a:rPr>
                        <a:t>(услуга, работа)</a:t>
                      </a:r>
                      <a:endParaRPr lang="ru-RU" sz="1400" b="1" i="0" u="none" strike="noStrike" dirty="0">
                        <a:solidFill>
                          <a:srgbClr val="C00000"/>
                        </a:solidFill>
                        <a:effectLst/>
                        <a:latin typeface="Times New Roman"/>
                      </a:endParaRPr>
                    </a:p>
                  </a:txBody>
                  <a:tcPr marL="9525" marR="9525" marT="9525" marB="0"/>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88234308"/>
              </p:ext>
            </p:extLst>
          </p:nvPr>
        </p:nvGraphicFramePr>
        <p:xfrm>
          <a:off x="216934" y="2048577"/>
          <a:ext cx="5346700" cy="1600200"/>
        </p:xfrm>
        <a:graphic>
          <a:graphicData uri="http://schemas.openxmlformats.org/drawingml/2006/table">
            <a:tbl>
              <a:tblPr>
                <a:tableStyleId>{5C22544A-7EE6-4342-B048-85BDC9FD1C3A}</a:tableStyleId>
              </a:tblPr>
              <a:tblGrid>
                <a:gridCol w="838698"/>
                <a:gridCol w="4508002"/>
              </a:tblGrid>
              <a:tr h="200025">
                <a:tc gridSpan="2">
                  <a:txBody>
                    <a:bodyPr/>
                    <a:lstStyle/>
                    <a:p>
                      <a:pPr algn="l" fontAlgn="b"/>
                      <a:r>
                        <a:rPr lang="ru-RU" sz="1200" u="none" strike="noStrike" dirty="0">
                          <a:effectLst/>
                        </a:rPr>
                        <a:t>Справочник видов мероприятий</a:t>
                      </a:r>
                      <a:endParaRPr lang="ru-RU" sz="1200" b="0" i="0" u="none" strike="noStrike" dirty="0">
                        <a:solidFill>
                          <a:srgbClr val="000000"/>
                        </a:solidFill>
                        <a:effectLst/>
                        <a:latin typeface="Times New Roman"/>
                      </a:endParaRPr>
                    </a:p>
                  </a:txBody>
                  <a:tcPr marL="9525" marR="9525" marT="9525" marB="0" anchor="b"/>
                </a:tc>
                <a:tc hMerge="1">
                  <a:txBody>
                    <a:bodyPr/>
                    <a:lstStyle/>
                    <a:p>
                      <a:endParaRPr lang="ru-RU"/>
                    </a:p>
                  </a:txBody>
                  <a:tcPr/>
                </a:tc>
              </a:tr>
              <a:tr h="200025">
                <a:tc>
                  <a:txBody>
                    <a:bodyPr/>
                    <a:lstStyle/>
                    <a:p>
                      <a:pPr algn="ctr" fontAlgn="ctr"/>
                      <a:r>
                        <a:rPr lang="ru-RU" sz="1200" u="none" strike="noStrike">
                          <a:effectLst/>
                        </a:rPr>
                        <a:t>1</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a:effectLst/>
                        </a:rPr>
                        <a:t>конференции, семинары</a:t>
                      </a:r>
                      <a:endParaRPr lang="ru-RU" sz="1200" b="0" i="0" u="none" strike="noStrike">
                        <a:solidFill>
                          <a:srgbClr val="000000"/>
                        </a:solidFill>
                        <a:effectLst/>
                        <a:latin typeface="Times New Roman"/>
                      </a:endParaRPr>
                    </a:p>
                  </a:txBody>
                  <a:tcPr marL="9525" marR="9525" marT="9525" marB="0" anchor="b"/>
                </a:tc>
              </a:tr>
              <a:tr h="200025">
                <a:tc>
                  <a:txBody>
                    <a:bodyPr/>
                    <a:lstStyle/>
                    <a:p>
                      <a:pPr algn="ctr" fontAlgn="ctr"/>
                      <a:r>
                        <a:rPr lang="ru-RU" sz="1200" u="none" strike="noStrike">
                          <a:effectLst/>
                        </a:rPr>
                        <a:t>2</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a:effectLst/>
                        </a:rPr>
                        <a:t>выставки</a:t>
                      </a:r>
                      <a:endParaRPr lang="ru-RU" sz="1200" b="0" i="0" u="none" strike="noStrike">
                        <a:solidFill>
                          <a:srgbClr val="000000"/>
                        </a:solidFill>
                        <a:effectLst/>
                        <a:latin typeface="Times New Roman"/>
                      </a:endParaRPr>
                    </a:p>
                  </a:txBody>
                  <a:tcPr marL="9525" marR="9525" marT="9525" marB="0" anchor="b"/>
                </a:tc>
              </a:tr>
              <a:tr h="200025">
                <a:tc>
                  <a:txBody>
                    <a:bodyPr/>
                    <a:lstStyle/>
                    <a:p>
                      <a:pPr algn="ctr" fontAlgn="ctr"/>
                      <a:r>
                        <a:rPr lang="ru-RU" sz="1200" u="none" strike="noStrike">
                          <a:effectLst/>
                        </a:rPr>
                        <a:t>3</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a:effectLst/>
                        </a:rPr>
                        <a:t>переговоры, встречи, совещания</a:t>
                      </a:r>
                      <a:endParaRPr lang="ru-RU" sz="1200" b="0" i="0" u="none" strike="noStrike">
                        <a:solidFill>
                          <a:srgbClr val="000000"/>
                        </a:solidFill>
                        <a:effectLst/>
                        <a:latin typeface="Times New Roman"/>
                      </a:endParaRPr>
                    </a:p>
                  </a:txBody>
                  <a:tcPr marL="9525" marR="9525" marT="9525" marB="0" anchor="b"/>
                </a:tc>
              </a:tr>
              <a:tr h="200025">
                <a:tc>
                  <a:txBody>
                    <a:bodyPr/>
                    <a:lstStyle/>
                    <a:p>
                      <a:pPr algn="ctr" fontAlgn="ctr"/>
                      <a:r>
                        <a:rPr lang="ru-RU" sz="1200" u="none" strike="noStrike">
                          <a:effectLst/>
                        </a:rPr>
                        <a:t>4</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a:effectLst/>
                        </a:rPr>
                        <a:t>съезды, конгрессы</a:t>
                      </a:r>
                      <a:endParaRPr lang="ru-RU" sz="1200" b="0" i="0" u="none" strike="noStrike">
                        <a:solidFill>
                          <a:srgbClr val="000000"/>
                        </a:solidFill>
                        <a:effectLst/>
                        <a:latin typeface="Times New Roman"/>
                      </a:endParaRPr>
                    </a:p>
                  </a:txBody>
                  <a:tcPr marL="9525" marR="9525" marT="9525" marB="0" anchor="b"/>
                </a:tc>
              </a:tr>
              <a:tr h="200025">
                <a:tc>
                  <a:txBody>
                    <a:bodyPr/>
                    <a:lstStyle/>
                    <a:p>
                      <a:pPr algn="ctr" fontAlgn="ctr"/>
                      <a:r>
                        <a:rPr lang="ru-RU" sz="1200" u="none" strike="noStrike">
                          <a:effectLst/>
                        </a:rPr>
                        <a:t>5</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a:effectLst/>
                        </a:rPr>
                        <a:t>фестивали</a:t>
                      </a:r>
                      <a:endParaRPr lang="ru-RU" sz="1200" b="0" i="0" u="none" strike="noStrike">
                        <a:solidFill>
                          <a:srgbClr val="000000"/>
                        </a:solidFill>
                        <a:effectLst/>
                        <a:latin typeface="Times New Roman"/>
                      </a:endParaRPr>
                    </a:p>
                  </a:txBody>
                  <a:tcPr marL="9525" marR="9525" marT="9525" marB="0" anchor="b"/>
                </a:tc>
              </a:tr>
              <a:tr h="200025">
                <a:tc>
                  <a:txBody>
                    <a:bodyPr/>
                    <a:lstStyle/>
                    <a:p>
                      <a:pPr algn="ctr" fontAlgn="ctr"/>
                      <a:r>
                        <a:rPr lang="ru-RU" sz="1200" u="none" strike="noStrike">
                          <a:effectLst/>
                        </a:rPr>
                        <a:t>6</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a:effectLst/>
                        </a:rPr>
                        <a:t>конкурсы, смотры</a:t>
                      </a:r>
                      <a:endParaRPr lang="ru-RU" sz="1200" b="0" i="0" u="none" strike="noStrike">
                        <a:solidFill>
                          <a:srgbClr val="000000"/>
                        </a:solidFill>
                        <a:effectLst/>
                        <a:latin typeface="Times New Roman"/>
                      </a:endParaRPr>
                    </a:p>
                  </a:txBody>
                  <a:tcPr marL="9525" marR="9525" marT="9525" marB="0" anchor="b"/>
                </a:tc>
              </a:tr>
              <a:tr h="200025">
                <a:tc>
                  <a:txBody>
                    <a:bodyPr/>
                    <a:lstStyle/>
                    <a:p>
                      <a:pPr algn="ctr" fontAlgn="b"/>
                      <a:r>
                        <a:rPr lang="ru-RU" sz="1200" u="none" strike="noStrike">
                          <a:effectLst/>
                        </a:rPr>
                        <a:t>7</a:t>
                      </a:r>
                      <a:endParaRPr lang="ru-RU" sz="1200" b="0" i="0" u="none" strike="noStrike">
                        <a:solidFill>
                          <a:srgbClr val="000000"/>
                        </a:solidFill>
                        <a:effectLst/>
                        <a:latin typeface="Times New Roman"/>
                      </a:endParaRPr>
                    </a:p>
                  </a:txBody>
                  <a:tcPr marL="9525" marR="9525" marT="9525" marB="0" anchor="b"/>
                </a:tc>
                <a:tc>
                  <a:txBody>
                    <a:bodyPr/>
                    <a:lstStyle/>
                    <a:p>
                      <a:pPr algn="l" fontAlgn="b"/>
                      <a:r>
                        <a:rPr lang="ru-RU" sz="1200" u="none" strike="noStrike" dirty="0">
                          <a:effectLst/>
                        </a:rPr>
                        <a:t>народные гуляния, праздники</a:t>
                      </a:r>
                      <a:endParaRPr lang="ru-RU" sz="1200" b="0" i="0" u="none" strike="noStrike" dirty="0">
                        <a:solidFill>
                          <a:srgbClr val="000000"/>
                        </a:solidFill>
                        <a:effectLst/>
                        <a:latin typeface="Times New Roman"/>
                      </a:endParaRPr>
                    </a:p>
                  </a:txBody>
                  <a:tcPr marL="9525" marR="9525" marT="9525" marB="0" anchor="b"/>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1841651879"/>
              </p:ext>
            </p:extLst>
          </p:nvPr>
        </p:nvGraphicFramePr>
        <p:xfrm>
          <a:off x="4042439" y="2072166"/>
          <a:ext cx="5308600" cy="1000125"/>
        </p:xfrm>
        <a:graphic>
          <a:graphicData uri="http://schemas.openxmlformats.org/drawingml/2006/table">
            <a:tbl>
              <a:tblPr/>
              <a:tblGrid>
                <a:gridCol w="609965"/>
                <a:gridCol w="4698635"/>
              </a:tblGrid>
              <a:tr h="200025">
                <a:tc gridSpan="2">
                  <a:txBody>
                    <a:bodyPr/>
                    <a:lstStyle/>
                    <a:p>
                      <a:pPr algn="l" fontAlgn="b"/>
                      <a:r>
                        <a:rPr lang="ru-RU" sz="1200" b="0" i="0" u="none" strike="noStrike" dirty="0">
                          <a:solidFill>
                            <a:srgbClr val="000000"/>
                          </a:solidFill>
                          <a:effectLst/>
                          <a:latin typeface="Times New Roman"/>
                        </a:rPr>
                        <a:t>Справочник видов мероприятий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200025">
                <a:tc>
                  <a:txBody>
                    <a:bodyPr/>
                    <a:lstStyle/>
                    <a:p>
                      <a:pPr algn="ctr" fontAlgn="ctr"/>
                      <a:endParaRPr lang="ru-RU" sz="1200" b="0" i="0" u="none" strike="noStrike">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a:rPr>
                        <a:t>по месту расположения организации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ctr"/>
                      <a:endParaRPr lang="ru-RU" sz="1200" b="0" i="0" u="none" strike="noStrike">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a:rPr>
                        <a:t>в России (за исключением Москвы и Санкт-Петербурга)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ctr"/>
                      <a:endParaRPr lang="ru-RU" sz="1200" b="0" i="0" u="none" strike="noStrike">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a:rPr>
                        <a:t>в Москве и Санкт-Петербурге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ctr"/>
                      <a:endParaRPr lang="ru-RU" sz="1200" b="0" i="0"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a:rPr>
                        <a:t>за рубежом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1866421315"/>
              </p:ext>
            </p:extLst>
          </p:nvPr>
        </p:nvGraphicFramePr>
        <p:xfrm>
          <a:off x="243811" y="3763077"/>
          <a:ext cx="3264934" cy="1828800"/>
        </p:xfrm>
        <a:graphic>
          <a:graphicData uri="http://schemas.openxmlformats.org/drawingml/2006/table">
            <a:tbl>
              <a:tblPr>
                <a:tableStyleId>{5C22544A-7EE6-4342-B048-85BDC9FD1C3A}</a:tableStyleId>
              </a:tblPr>
              <a:tblGrid>
                <a:gridCol w="3264934"/>
              </a:tblGrid>
              <a:tr h="1828800">
                <a:tc>
                  <a:txBody>
                    <a:bodyPr/>
                    <a:lstStyle/>
                    <a:p>
                      <a:pPr algn="ctr" fontAlgn="t"/>
                      <a:r>
                        <a:rPr lang="ru-RU" sz="1400" b="1" u="none" strike="noStrike" dirty="0">
                          <a:solidFill>
                            <a:srgbClr val="C00000"/>
                          </a:solidFill>
                          <a:effectLst/>
                        </a:rPr>
                        <a:t>Предоставление консультационных и методических услуг</a:t>
                      </a:r>
                      <a:br>
                        <a:rPr lang="ru-RU" sz="1400" b="1" u="none" strike="noStrike" dirty="0">
                          <a:solidFill>
                            <a:srgbClr val="C00000"/>
                          </a:solidFill>
                          <a:effectLst/>
                        </a:rPr>
                      </a:br>
                      <a:endParaRPr lang="ru-RU" sz="1400" b="1" i="0" u="none" strike="noStrike" dirty="0">
                        <a:solidFill>
                          <a:srgbClr val="C00000"/>
                        </a:solidFill>
                        <a:effectLst/>
                        <a:latin typeface="Times New Roman"/>
                      </a:endParaRPr>
                    </a:p>
                  </a:txBody>
                  <a:tcPr marL="9525" marR="9525" marT="9525" marB="0"/>
                </a:tc>
              </a:tr>
            </a:tbl>
          </a:graphicData>
        </a:graphic>
      </p:graphicFrame>
      <p:graphicFrame>
        <p:nvGraphicFramePr>
          <p:cNvPr id="16" name="Таблица 15"/>
          <p:cNvGraphicFramePr>
            <a:graphicFrameLocks noGrp="1"/>
          </p:cNvGraphicFramePr>
          <p:nvPr>
            <p:extLst>
              <p:ext uri="{D42A27DB-BD31-4B8C-83A1-F6EECF244321}">
                <p14:modId xmlns:p14="http://schemas.microsoft.com/office/powerpoint/2010/main" val="139158880"/>
              </p:ext>
            </p:extLst>
          </p:nvPr>
        </p:nvGraphicFramePr>
        <p:xfrm>
          <a:off x="2743201" y="4279975"/>
          <a:ext cx="6390168" cy="2382932"/>
        </p:xfrm>
        <a:graphic>
          <a:graphicData uri="http://schemas.openxmlformats.org/drawingml/2006/table">
            <a:tbl>
              <a:tblPr>
                <a:tableStyleId>{5C22544A-7EE6-4342-B048-85BDC9FD1C3A}</a:tableStyleId>
              </a:tblPr>
              <a:tblGrid>
                <a:gridCol w="1789729"/>
                <a:gridCol w="4600439"/>
              </a:tblGrid>
              <a:tr h="194006">
                <a:tc gridSpan="2">
                  <a:txBody>
                    <a:bodyPr/>
                    <a:lstStyle/>
                    <a:p>
                      <a:pPr algn="l" fontAlgn="b"/>
                      <a:r>
                        <a:rPr lang="ru-RU" sz="1200" u="none" strike="noStrike" dirty="0">
                          <a:effectLst/>
                        </a:rPr>
                        <a:t>Справочник сферы деятельности</a:t>
                      </a:r>
                      <a:endParaRPr lang="ru-RU" sz="1200" b="0" i="0" u="none" strike="noStrike" dirty="0">
                        <a:solidFill>
                          <a:srgbClr val="000000"/>
                        </a:solidFill>
                        <a:effectLst/>
                        <a:latin typeface="Times New Roman"/>
                      </a:endParaRPr>
                    </a:p>
                  </a:txBody>
                  <a:tcPr marL="9525" marR="9525" marT="9525" marB="0" anchor="b"/>
                </a:tc>
                <a:tc hMerge="1">
                  <a:txBody>
                    <a:bodyPr/>
                    <a:lstStyle/>
                    <a:p>
                      <a:endParaRPr lang="ru-RU"/>
                    </a:p>
                  </a:txBody>
                  <a:tcPr/>
                </a:tc>
              </a:tr>
              <a:tr h="194006">
                <a:tc>
                  <a:txBody>
                    <a:bodyPr/>
                    <a:lstStyle/>
                    <a:p>
                      <a:pPr algn="ctr" fontAlgn="ctr"/>
                      <a:r>
                        <a:rPr lang="ru-RU" sz="1200" u="none" strike="noStrike">
                          <a:effectLst/>
                        </a:rPr>
                        <a:t>1</a:t>
                      </a:r>
                      <a:endParaRPr lang="ru-RU" sz="1200" b="0" i="0" u="none" strike="noStrike">
                        <a:solidFill>
                          <a:srgbClr val="000000"/>
                        </a:solidFill>
                        <a:effectLst/>
                        <a:latin typeface="Times New Roman"/>
                      </a:endParaRPr>
                    </a:p>
                  </a:txBody>
                  <a:tcPr marL="9525" marR="9525" marT="9525" marB="0" anchor="ctr"/>
                </a:tc>
                <a:tc>
                  <a:txBody>
                    <a:bodyPr/>
                    <a:lstStyle/>
                    <a:p>
                      <a:pPr algn="l" fontAlgn="ctr"/>
                      <a:r>
                        <a:rPr lang="ru-RU" sz="1100" u="none" strike="noStrike">
                          <a:effectLst/>
                        </a:rPr>
                        <a:t>Общественное питание </a:t>
                      </a:r>
                      <a:endParaRPr lang="ru-RU" sz="1100" b="0" i="0" u="none" strike="noStrike">
                        <a:solidFill>
                          <a:srgbClr val="000000"/>
                        </a:solidFill>
                        <a:effectLst/>
                        <a:latin typeface="Times New Roman"/>
                      </a:endParaRPr>
                    </a:p>
                  </a:txBody>
                  <a:tcPr marL="9525" marR="9525" marT="9525" marB="0" anchor="ctr"/>
                </a:tc>
              </a:tr>
              <a:tr h="194006">
                <a:tc>
                  <a:txBody>
                    <a:bodyPr/>
                    <a:lstStyle/>
                    <a:p>
                      <a:pPr algn="ctr" fontAlgn="ctr"/>
                      <a:r>
                        <a:rPr lang="ru-RU" sz="1200" u="none" strike="noStrike">
                          <a:effectLst/>
                        </a:rPr>
                        <a:t>2</a:t>
                      </a:r>
                      <a:endParaRPr lang="ru-RU" sz="1200" b="0" i="0" u="none" strike="noStrike">
                        <a:solidFill>
                          <a:srgbClr val="000000"/>
                        </a:solidFill>
                        <a:effectLst/>
                        <a:latin typeface="Times New Roman"/>
                      </a:endParaRPr>
                    </a:p>
                  </a:txBody>
                  <a:tcPr marL="9525" marR="9525" marT="9525" marB="0" anchor="ctr"/>
                </a:tc>
                <a:tc>
                  <a:txBody>
                    <a:bodyPr/>
                    <a:lstStyle/>
                    <a:p>
                      <a:pPr algn="l" fontAlgn="ctr"/>
                      <a:r>
                        <a:rPr lang="ru-RU" sz="1100" u="none" strike="noStrike">
                          <a:effectLst/>
                        </a:rPr>
                        <a:t>Энергоэффективность и энергетика     </a:t>
                      </a:r>
                      <a:endParaRPr lang="ru-RU" sz="1100" b="0" i="0" u="none" strike="noStrike">
                        <a:solidFill>
                          <a:srgbClr val="000000"/>
                        </a:solidFill>
                        <a:effectLst/>
                        <a:latin typeface="Times New Roman"/>
                      </a:endParaRPr>
                    </a:p>
                  </a:txBody>
                  <a:tcPr marL="9525" marR="9525" marT="9525" marB="0" anchor="ctr"/>
                </a:tc>
              </a:tr>
              <a:tr h="194006">
                <a:tc>
                  <a:txBody>
                    <a:bodyPr/>
                    <a:lstStyle/>
                    <a:p>
                      <a:pPr algn="ctr" fontAlgn="ctr"/>
                      <a:r>
                        <a:rPr lang="ru-RU" sz="1200" u="none" strike="noStrike">
                          <a:effectLst/>
                        </a:rPr>
                        <a:t>3</a:t>
                      </a:r>
                      <a:endParaRPr lang="ru-RU" sz="1200" b="0" i="0" u="none" strike="noStrike">
                        <a:solidFill>
                          <a:srgbClr val="000000"/>
                        </a:solidFill>
                        <a:effectLst/>
                        <a:latin typeface="Times New Roman"/>
                      </a:endParaRPr>
                    </a:p>
                  </a:txBody>
                  <a:tcPr marL="9525" marR="9525" marT="9525" marB="0" anchor="ctr"/>
                </a:tc>
                <a:tc>
                  <a:txBody>
                    <a:bodyPr/>
                    <a:lstStyle/>
                    <a:p>
                      <a:pPr algn="l" fontAlgn="ctr"/>
                      <a:r>
                        <a:rPr lang="ru-RU" sz="1100" u="none" strike="noStrike">
                          <a:effectLst/>
                        </a:rPr>
                        <a:t>Воспроизводство и использование природных ресурсов</a:t>
                      </a:r>
                      <a:endParaRPr lang="ru-RU" sz="1100" b="0" i="0" u="none" strike="noStrike">
                        <a:solidFill>
                          <a:srgbClr val="000000"/>
                        </a:solidFill>
                        <a:effectLst/>
                        <a:latin typeface="Times New Roman"/>
                      </a:endParaRPr>
                    </a:p>
                  </a:txBody>
                  <a:tcPr marL="9525" marR="9525" marT="9525" marB="0" anchor="ctr"/>
                </a:tc>
              </a:tr>
              <a:tr h="369535">
                <a:tc>
                  <a:txBody>
                    <a:bodyPr/>
                    <a:lstStyle/>
                    <a:p>
                      <a:pPr algn="ctr" fontAlgn="ctr"/>
                      <a:r>
                        <a:rPr lang="ru-RU" sz="1200" u="none" strike="noStrike">
                          <a:effectLst/>
                        </a:rPr>
                        <a:t>4</a:t>
                      </a:r>
                      <a:endParaRPr lang="ru-RU" sz="1200" b="0" i="0" u="none" strike="noStrike">
                        <a:solidFill>
                          <a:srgbClr val="000000"/>
                        </a:solidFill>
                        <a:effectLst/>
                        <a:latin typeface="Times New Roman"/>
                      </a:endParaRPr>
                    </a:p>
                  </a:txBody>
                  <a:tcPr marL="9525" marR="9525" marT="9525" marB="0" anchor="ctr"/>
                </a:tc>
                <a:tc>
                  <a:txBody>
                    <a:bodyPr/>
                    <a:lstStyle/>
                    <a:p>
                      <a:pPr algn="l" fontAlgn="ctr"/>
                      <a:r>
                        <a:rPr lang="ru-RU" sz="1100" u="none" strike="noStrike" dirty="0">
                          <a:effectLst/>
                        </a:rPr>
                        <a:t>Деятельность в области гидрометеорологии и смежных с ней областях, мониторинга состояния окружающей среды, ее загрязнения        </a:t>
                      </a:r>
                      <a:endParaRPr lang="ru-RU" sz="1100" b="0" i="0" u="none" strike="noStrike" dirty="0">
                        <a:solidFill>
                          <a:srgbClr val="000000"/>
                        </a:solidFill>
                        <a:effectLst/>
                        <a:latin typeface="Times New Roman"/>
                      </a:endParaRPr>
                    </a:p>
                  </a:txBody>
                  <a:tcPr marL="9525" marR="9525" marT="9525" marB="0" anchor="ctr"/>
                </a:tc>
              </a:tr>
              <a:tr h="194006">
                <a:tc>
                  <a:txBody>
                    <a:bodyPr/>
                    <a:lstStyle/>
                    <a:p>
                      <a:pPr algn="ctr" fontAlgn="ctr"/>
                      <a:r>
                        <a:rPr lang="ru-RU" sz="1200" u="none" strike="noStrike">
                          <a:effectLst/>
                        </a:rPr>
                        <a:t>5</a:t>
                      </a:r>
                      <a:endParaRPr lang="ru-RU" sz="1200" b="0" i="0" u="none" strike="noStrike">
                        <a:solidFill>
                          <a:srgbClr val="000000"/>
                        </a:solidFill>
                        <a:effectLst/>
                        <a:latin typeface="Times New Roman"/>
                      </a:endParaRPr>
                    </a:p>
                  </a:txBody>
                  <a:tcPr marL="9525" marR="9525" marT="9525" marB="0" anchor="ctr"/>
                </a:tc>
                <a:tc>
                  <a:txBody>
                    <a:bodyPr/>
                    <a:lstStyle/>
                    <a:p>
                      <a:pPr algn="l" fontAlgn="ctr"/>
                      <a:r>
                        <a:rPr lang="ru-RU" sz="1100" u="none" strike="noStrike">
                          <a:effectLst/>
                        </a:rPr>
                        <a:t>Лесное и водное хозяйство</a:t>
                      </a:r>
                      <a:endParaRPr lang="ru-RU" sz="1100" b="0" i="0" u="none" strike="noStrike">
                        <a:solidFill>
                          <a:srgbClr val="000000"/>
                        </a:solidFill>
                        <a:effectLst/>
                        <a:latin typeface="Times New Roman"/>
                      </a:endParaRPr>
                    </a:p>
                  </a:txBody>
                  <a:tcPr marL="9525" marR="9525" marT="9525" marB="0" anchor="ctr"/>
                </a:tc>
              </a:tr>
              <a:tr h="194006">
                <a:tc>
                  <a:txBody>
                    <a:bodyPr/>
                    <a:lstStyle/>
                    <a:p>
                      <a:pPr algn="ctr" fontAlgn="ctr"/>
                      <a:r>
                        <a:rPr lang="ru-RU" sz="1200" u="none" strike="noStrike" dirty="0">
                          <a:effectLst/>
                        </a:rPr>
                        <a:t>6</a:t>
                      </a:r>
                      <a:endParaRPr lang="ru-RU" sz="1200" b="0" i="0" u="none" strike="noStrike" dirty="0">
                        <a:solidFill>
                          <a:srgbClr val="000000"/>
                        </a:solidFill>
                        <a:effectLst/>
                        <a:latin typeface="Times New Roman"/>
                      </a:endParaRPr>
                    </a:p>
                  </a:txBody>
                  <a:tcPr marL="9525" marR="9525" marT="9525" marB="0" anchor="ctr"/>
                </a:tc>
                <a:tc>
                  <a:txBody>
                    <a:bodyPr/>
                    <a:lstStyle/>
                    <a:p>
                      <a:pPr algn="l" fontAlgn="ctr"/>
                      <a:r>
                        <a:rPr lang="ru-RU" sz="1100" u="none" strike="noStrike">
                          <a:effectLst/>
                        </a:rPr>
                        <a:t>Охрана окружающей среды</a:t>
                      </a:r>
                      <a:endParaRPr lang="ru-RU" sz="1100" b="0" i="0" u="none" strike="noStrike">
                        <a:solidFill>
                          <a:srgbClr val="000000"/>
                        </a:solidFill>
                        <a:effectLst/>
                        <a:latin typeface="Times New Roman"/>
                      </a:endParaRPr>
                    </a:p>
                  </a:txBody>
                  <a:tcPr marL="9525" marR="9525" marT="9525" marB="0" anchor="ctr"/>
                </a:tc>
              </a:tr>
              <a:tr h="194006">
                <a:tc>
                  <a:txBody>
                    <a:bodyPr/>
                    <a:lstStyle/>
                    <a:p>
                      <a:pPr algn="ctr" fontAlgn="ctr"/>
                      <a:r>
                        <a:rPr lang="ru-RU" sz="1200" u="none" strike="noStrike">
                          <a:effectLst/>
                        </a:rPr>
                        <a:t>7</a:t>
                      </a:r>
                      <a:endParaRPr lang="ru-RU" sz="1200" b="0" i="0" u="none" strike="noStrike">
                        <a:solidFill>
                          <a:srgbClr val="000000"/>
                        </a:solidFill>
                        <a:effectLst/>
                        <a:latin typeface="Times New Roman"/>
                      </a:endParaRPr>
                    </a:p>
                  </a:txBody>
                  <a:tcPr marL="9525" marR="9525" marT="9525" marB="0" anchor="ctr"/>
                </a:tc>
                <a:tc>
                  <a:txBody>
                    <a:bodyPr/>
                    <a:lstStyle/>
                    <a:p>
                      <a:pPr algn="l" fontAlgn="ctr"/>
                      <a:r>
                        <a:rPr lang="ru-RU" sz="1100" u="none" strike="noStrike">
                          <a:effectLst/>
                        </a:rPr>
                        <a:t>Культура, кинематография, архивное дело</a:t>
                      </a:r>
                      <a:endParaRPr lang="ru-RU" sz="1100" b="0" i="0" u="none" strike="noStrike">
                        <a:solidFill>
                          <a:srgbClr val="000000"/>
                        </a:solidFill>
                        <a:effectLst/>
                        <a:latin typeface="Times New Roman"/>
                      </a:endParaRPr>
                    </a:p>
                  </a:txBody>
                  <a:tcPr marL="9525" marR="9525" marT="9525" marB="0" anchor="ctr"/>
                </a:tc>
              </a:tr>
              <a:tr h="194006">
                <a:tc>
                  <a:txBody>
                    <a:bodyPr/>
                    <a:lstStyle/>
                    <a:p>
                      <a:pPr algn="ctr" fontAlgn="ctr"/>
                      <a:r>
                        <a:rPr lang="ru-RU" sz="1200" u="none" strike="noStrike">
                          <a:effectLst/>
                        </a:rPr>
                        <a:t>8</a:t>
                      </a:r>
                      <a:endParaRPr lang="ru-RU" sz="1200" b="0" i="0" u="none" strike="noStrike">
                        <a:solidFill>
                          <a:srgbClr val="000000"/>
                        </a:solidFill>
                        <a:effectLst/>
                        <a:latin typeface="Times New Roman"/>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100" u="none" strike="noStrike" dirty="0" smtClean="0">
                          <a:effectLst/>
                        </a:rPr>
                        <a:t>Здравоохранение </a:t>
                      </a:r>
                      <a:r>
                        <a:rPr lang="ru-RU" sz="1100" u="none" strike="noStrike" dirty="0" smtClean="0">
                          <a:solidFill>
                            <a:srgbClr val="C00000"/>
                          </a:solidFill>
                          <a:effectLst/>
                        </a:rPr>
                        <a:t>…. (перечислены</a:t>
                      </a:r>
                      <a:r>
                        <a:rPr lang="ru-RU" sz="1100" u="none" strike="noStrike" baseline="0" dirty="0" smtClean="0">
                          <a:solidFill>
                            <a:srgbClr val="C00000"/>
                          </a:solidFill>
                          <a:effectLst/>
                        </a:rPr>
                        <a:t> сферы из Перечня, утвержденного приказом № 49н) </a:t>
                      </a:r>
                      <a:endParaRPr lang="ru-RU" sz="1100" b="0" i="0" u="none" strike="noStrike" dirty="0" smtClean="0">
                        <a:solidFill>
                          <a:srgbClr val="C00000"/>
                        </a:solidFill>
                        <a:effectLst/>
                        <a:latin typeface="Times New Roman"/>
                      </a:endParaRPr>
                    </a:p>
                    <a:p>
                      <a:pPr algn="l" fontAlgn="ctr"/>
                      <a:endParaRPr lang="ru-RU" sz="1100" b="0"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39764271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5933" y="303028"/>
            <a:ext cx="8915400" cy="1069848"/>
          </a:xfrm>
        </p:spPr>
        <p:txBody>
          <a:bodyPr/>
          <a:lstStyle/>
          <a:p>
            <a:pPr algn="ctr"/>
            <a:r>
              <a:rPr lang="ru-RU" sz="1600" b="1" i="1" dirty="0">
                <a:solidFill>
                  <a:srgbClr val="FF0000"/>
                </a:solidFill>
              </a:rPr>
              <a:t>Базовый (отраслевой) перечень </a:t>
            </a:r>
            <a:r>
              <a:rPr lang="ru-RU" sz="1600" b="1" i="1" dirty="0" smtClean="0">
                <a:solidFill>
                  <a:srgbClr val="FF0000"/>
                </a:solidFill>
              </a:rPr>
              <a:t>Минфина России </a:t>
            </a:r>
            <a:r>
              <a:rPr lang="ru-RU" sz="1600" b="1" i="1" dirty="0">
                <a:solidFill>
                  <a:srgbClr val="FF0000"/>
                </a:solidFill>
              </a:rPr>
              <a:t>по </a:t>
            </a:r>
            <a:r>
              <a:rPr lang="ru-RU" sz="1600" b="1" i="1" dirty="0" smtClean="0">
                <a:solidFill>
                  <a:srgbClr val="FF0000"/>
                </a:solidFill>
              </a:rPr>
              <a:t>14 </a:t>
            </a:r>
            <a:r>
              <a:rPr lang="ru-RU" sz="1600" b="1" i="1" dirty="0">
                <a:solidFill>
                  <a:srgbClr val="FF0000"/>
                </a:solidFill>
              </a:rPr>
              <a:t>виду деятельности </a:t>
            </a:r>
            <a:r>
              <a:rPr lang="ru-RU" sz="1600" i="1" dirty="0" smtClean="0"/>
              <a:t>«</a:t>
            </a:r>
            <a:r>
              <a:rPr lang="ru-RU" sz="1600" i="1" dirty="0"/>
              <a:t>Государственные (муниципальные) услуги (работы), осуществление которых предусмотрено бюджетным законодательством Российской Федерации и не отнесенные к иным видам деятельности</a:t>
            </a:r>
            <a:endParaRPr lang="ru-RU" sz="1600" dirty="0"/>
          </a:p>
        </p:txBody>
      </p:sp>
      <p:sp>
        <p:nvSpPr>
          <p:cNvPr id="3" name="Номер слайда 2"/>
          <p:cNvSpPr>
            <a:spLocks noGrp="1"/>
          </p:cNvSpPr>
          <p:nvPr>
            <p:ph type="sldNum" sz="quarter" idx="12"/>
          </p:nvPr>
        </p:nvSpPr>
        <p:spPr/>
        <p:txBody>
          <a:bodyPr/>
          <a:lstStyle/>
          <a:p>
            <a:pPr>
              <a:defRPr/>
            </a:pPr>
            <a:fld id="{A69038A1-B3AF-4372-9F44-34E9C1BE0297}" type="slidenum">
              <a:rPr lang="ru-RU" smtClean="0"/>
              <a:pPr>
                <a:defRPr/>
              </a:pPr>
              <a:t>38</a:t>
            </a:fld>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008406728"/>
              </p:ext>
            </p:extLst>
          </p:nvPr>
        </p:nvGraphicFramePr>
        <p:xfrm>
          <a:off x="222544" y="1423914"/>
          <a:ext cx="5348915" cy="1828800"/>
        </p:xfrm>
        <a:graphic>
          <a:graphicData uri="http://schemas.openxmlformats.org/drawingml/2006/table">
            <a:tbl>
              <a:tblPr>
                <a:tableStyleId>{5C22544A-7EE6-4342-B048-85BDC9FD1C3A}</a:tableStyleId>
              </a:tblPr>
              <a:tblGrid>
                <a:gridCol w="5348915"/>
              </a:tblGrid>
              <a:tr h="1828800">
                <a:tc>
                  <a:txBody>
                    <a:bodyPr/>
                    <a:lstStyle/>
                    <a:p>
                      <a:pPr algn="ctr" fontAlgn="t"/>
                      <a:r>
                        <a:rPr lang="ru-RU" sz="1400" b="1" u="none" strike="noStrike" dirty="0" smtClean="0">
                          <a:solidFill>
                            <a:srgbClr val="C00000"/>
                          </a:solidFill>
                          <a:effectLst/>
                        </a:rPr>
                        <a:t>Осуществление издательской деятельности</a:t>
                      </a:r>
                      <a:endParaRPr lang="ru-RU" sz="1400" b="1" i="0" u="none" strike="noStrike" dirty="0">
                        <a:solidFill>
                          <a:srgbClr val="C00000"/>
                        </a:solidFill>
                        <a:effectLst/>
                        <a:latin typeface="Times New Roman"/>
                      </a:endParaRPr>
                    </a:p>
                  </a:txBody>
                  <a:tcPr marL="9525" marR="9525" marT="9525" marB="0"/>
                </a:tc>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3508083338"/>
              </p:ext>
            </p:extLst>
          </p:nvPr>
        </p:nvGraphicFramePr>
        <p:xfrm>
          <a:off x="5932230" y="1455811"/>
          <a:ext cx="3286198" cy="596272"/>
        </p:xfrm>
        <a:graphic>
          <a:graphicData uri="http://schemas.openxmlformats.org/drawingml/2006/table">
            <a:tbl>
              <a:tblPr>
                <a:tableStyleId>{5C22544A-7EE6-4342-B048-85BDC9FD1C3A}</a:tableStyleId>
              </a:tblPr>
              <a:tblGrid>
                <a:gridCol w="3286198"/>
              </a:tblGrid>
              <a:tr h="596272">
                <a:tc>
                  <a:txBody>
                    <a:bodyPr/>
                    <a:lstStyle/>
                    <a:p>
                      <a:pPr algn="ctr" fontAlgn="t"/>
                      <a:r>
                        <a:rPr lang="ru-RU" sz="1400" b="1" u="none" strike="noStrike" dirty="0" smtClean="0">
                          <a:solidFill>
                            <a:srgbClr val="C00000"/>
                          </a:solidFill>
                          <a:effectLst/>
                        </a:rPr>
                        <a:t>Обработка телефонных вызовов</a:t>
                      </a:r>
                      <a:endParaRPr lang="ru-RU" sz="1400" b="1" i="0" u="none" strike="noStrike" dirty="0">
                        <a:solidFill>
                          <a:srgbClr val="C00000"/>
                        </a:solidFill>
                        <a:effectLst/>
                        <a:latin typeface="Times New Roman"/>
                      </a:endParaRPr>
                    </a:p>
                  </a:txBody>
                  <a:tcPr marL="9525" marR="9525" marT="9525" marB="0"/>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427642877"/>
              </p:ext>
            </p:extLst>
          </p:nvPr>
        </p:nvGraphicFramePr>
        <p:xfrm>
          <a:off x="142507" y="1727939"/>
          <a:ext cx="5460852" cy="2028825"/>
        </p:xfrm>
        <a:graphic>
          <a:graphicData uri="http://schemas.openxmlformats.org/drawingml/2006/table">
            <a:tbl>
              <a:tblPr>
                <a:tableStyleId>{5C22544A-7EE6-4342-B048-85BDC9FD1C3A}</a:tableStyleId>
              </a:tblPr>
              <a:tblGrid>
                <a:gridCol w="856604"/>
                <a:gridCol w="4604248"/>
              </a:tblGrid>
              <a:tr h="228600">
                <a:tc gridSpan="2">
                  <a:txBody>
                    <a:bodyPr/>
                    <a:lstStyle/>
                    <a:p>
                      <a:pPr algn="l" fontAlgn="b"/>
                      <a:r>
                        <a:rPr lang="ru-RU" sz="1200" u="none" strike="noStrike" dirty="0">
                          <a:effectLst/>
                        </a:rPr>
                        <a:t>Справочник видов издательской продукции</a:t>
                      </a:r>
                      <a:endParaRPr lang="ru-RU" sz="1200" b="0" i="0" u="none" strike="noStrike" dirty="0">
                        <a:solidFill>
                          <a:srgbClr val="000000"/>
                        </a:solidFill>
                        <a:effectLst/>
                        <a:latin typeface="Times New Roman"/>
                      </a:endParaRPr>
                    </a:p>
                  </a:txBody>
                  <a:tcPr marL="9525" marR="9525" marT="9525" marB="0" anchor="b"/>
                </a:tc>
                <a:tc hMerge="1">
                  <a:txBody>
                    <a:bodyPr/>
                    <a:lstStyle/>
                    <a:p>
                      <a:endParaRPr lang="ru-RU"/>
                    </a:p>
                  </a:txBody>
                  <a:tcPr/>
                </a:tc>
              </a:tr>
              <a:tr h="200025">
                <a:tc>
                  <a:txBody>
                    <a:bodyPr/>
                    <a:lstStyle/>
                    <a:p>
                      <a:pPr algn="ctr" fontAlgn="ctr"/>
                      <a:r>
                        <a:rPr lang="ru-RU" sz="1200" u="none" strike="noStrike">
                          <a:effectLst/>
                        </a:rPr>
                        <a:t>1</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a:effectLst/>
                        </a:rPr>
                        <a:t>книги, брошюры, буклеты, словари, энциклопедии</a:t>
                      </a:r>
                      <a:endParaRPr lang="ru-RU" sz="1200" b="0" i="0" u="none" strike="noStrike">
                        <a:solidFill>
                          <a:srgbClr val="000000"/>
                        </a:solidFill>
                        <a:effectLst/>
                        <a:latin typeface="Times New Roman"/>
                      </a:endParaRPr>
                    </a:p>
                  </a:txBody>
                  <a:tcPr marL="9525" marR="9525" marT="9525" marB="0" anchor="b"/>
                </a:tc>
              </a:tr>
              <a:tr h="200025">
                <a:tc>
                  <a:txBody>
                    <a:bodyPr/>
                    <a:lstStyle/>
                    <a:p>
                      <a:pPr algn="ctr" fontAlgn="ctr"/>
                      <a:r>
                        <a:rPr lang="ru-RU" sz="1200" u="none" strike="noStrike">
                          <a:effectLst/>
                        </a:rPr>
                        <a:t>2</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a:effectLst/>
                        </a:rPr>
                        <a:t>атласы, карты, таблицы</a:t>
                      </a:r>
                      <a:endParaRPr lang="ru-RU" sz="1200" b="0" i="0" u="none" strike="noStrike">
                        <a:solidFill>
                          <a:srgbClr val="000000"/>
                        </a:solidFill>
                        <a:effectLst/>
                        <a:latin typeface="Times New Roman"/>
                      </a:endParaRPr>
                    </a:p>
                  </a:txBody>
                  <a:tcPr marL="9525" marR="9525" marT="9525" marB="0" anchor="b"/>
                </a:tc>
              </a:tr>
              <a:tr h="200025">
                <a:tc>
                  <a:txBody>
                    <a:bodyPr/>
                    <a:lstStyle/>
                    <a:p>
                      <a:pPr algn="ctr" fontAlgn="ctr"/>
                      <a:r>
                        <a:rPr lang="ru-RU" sz="1200" u="none" strike="noStrike">
                          <a:effectLst/>
                        </a:rPr>
                        <a:t>3</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a:effectLst/>
                        </a:rPr>
                        <a:t>справочники, каталоги, сборники, списки, обзоры</a:t>
                      </a:r>
                      <a:endParaRPr lang="ru-RU" sz="1200" b="0" i="0" u="none" strike="noStrike">
                        <a:solidFill>
                          <a:srgbClr val="000000"/>
                        </a:solidFill>
                        <a:effectLst/>
                        <a:latin typeface="Times New Roman"/>
                      </a:endParaRPr>
                    </a:p>
                  </a:txBody>
                  <a:tcPr marL="9525" marR="9525" marT="9525" marB="0" anchor="b"/>
                </a:tc>
              </a:tr>
              <a:tr h="200025">
                <a:tc>
                  <a:txBody>
                    <a:bodyPr/>
                    <a:lstStyle/>
                    <a:p>
                      <a:pPr algn="ctr" fontAlgn="ctr"/>
                      <a:r>
                        <a:rPr lang="ru-RU" sz="1200" u="none" strike="noStrike">
                          <a:effectLst/>
                        </a:rPr>
                        <a:t>4</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a:effectLst/>
                        </a:rPr>
                        <a:t>газеты</a:t>
                      </a:r>
                      <a:endParaRPr lang="ru-RU" sz="1200" b="0" i="0" u="none" strike="noStrike">
                        <a:solidFill>
                          <a:srgbClr val="000000"/>
                        </a:solidFill>
                        <a:effectLst/>
                        <a:latin typeface="Times New Roman"/>
                      </a:endParaRPr>
                    </a:p>
                  </a:txBody>
                  <a:tcPr marL="9525" marR="9525" marT="9525" marB="0" anchor="b"/>
                </a:tc>
              </a:tr>
              <a:tr h="200025">
                <a:tc>
                  <a:txBody>
                    <a:bodyPr/>
                    <a:lstStyle/>
                    <a:p>
                      <a:pPr algn="ctr" fontAlgn="ctr"/>
                      <a:r>
                        <a:rPr lang="ru-RU" sz="1200" u="none" strike="noStrike">
                          <a:effectLst/>
                        </a:rPr>
                        <a:t>5</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dirty="0">
                          <a:effectLst/>
                        </a:rPr>
                        <a:t>журналы</a:t>
                      </a:r>
                      <a:endParaRPr lang="ru-RU" sz="1200" b="0" i="0" u="none" strike="noStrike" dirty="0">
                        <a:solidFill>
                          <a:srgbClr val="000000"/>
                        </a:solidFill>
                        <a:effectLst/>
                        <a:latin typeface="Times New Roman"/>
                      </a:endParaRPr>
                    </a:p>
                  </a:txBody>
                  <a:tcPr marL="9525" marR="9525" marT="9525" marB="0" anchor="b"/>
                </a:tc>
              </a:tr>
              <a:tr h="200025">
                <a:tc>
                  <a:txBody>
                    <a:bodyPr/>
                    <a:lstStyle/>
                    <a:p>
                      <a:pPr algn="ctr" fontAlgn="ctr"/>
                      <a:r>
                        <a:rPr lang="ru-RU" sz="1200" u="none" strike="noStrike">
                          <a:effectLst/>
                        </a:rPr>
                        <a:t>6</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a:effectLst/>
                        </a:rPr>
                        <a:t>иные периодические издания</a:t>
                      </a:r>
                      <a:endParaRPr lang="ru-RU" sz="1200" b="0" i="0" u="none" strike="noStrike">
                        <a:solidFill>
                          <a:srgbClr val="000000"/>
                        </a:solidFill>
                        <a:effectLst/>
                        <a:latin typeface="Times New Roman"/>
                      </a:endParaRPr>
                    </a:p>
                  </a:txBody>
                  <a:tcPr marL="9525" marR="9525" marT="9525" marB="0" anchor="b"/>
                </a:tc>
              </a:tr>
              <a:tr h="200025">
                <a:tc>
                  <a:txBody>
                    <a:bodyPr/>
                    <a:lstStyle/>
                    <a:p>
                      <a:pPr algn="ctr" fontAlgn="ctr"/>
                      <a:r>
                        <a:rPr lang="ru-RU" sz="1200" u="none" strike="noStrike">
                          <a:effectLst/>
                        </a:rPr>
                        <a:t>7</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a:effectLst/>
                        </a:rPr>
                        <a:t>открытки, плакаты, художественные репродукции, фотографии</a:t>
                      </a:r>
                      <a:endParaRPr lang="ru-RU" sz="1200" b="0" i="0" u="none" strike="noStrike">
                        <a:solidFill>
                          <a:srgbClr val="000000"/>
                        </a:solidFill>
                        <a:effectLst/>
                        <a:latin typeface="Times New Roman"/>
                      </a:endParaRPr>
                    </a:p>
                  </a:txBody>
                  <a:tcPr marL="9525" marR="9525" marT="9525" marB="0" anchor="b"/>
                </a:tc>
              </a:tr>
              <a:tr h="200025">
                <a:tc>
                  <a:txBody>
                    <a:bodyPr/>
                    <a:lstStyle/>
                    <a:p>
                      <a:pPr algn="ctr" fontAlgn="ctr"/>
                      <a:r>
                        <a:rPr lang="ru-RU" sz="1200" u="none" strike="noStrike">
                          <a:effectLst/>
                        </a:rPr>
                        <a:t>8</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a:effectLst/>
                        </a:rPr>
                        <a:t>формы, бланки</a:t>
                      </a:r>
                      <a:endParaRPr lang="ru-RU" sz="1200" b="0" i="0" u="none" strike="noStrike">
                        <a:solidFill>
                          <a:srgbClr val="000000"/>
                        </a:solidFill>
                        <a:effectLst/>
                        <a:latin typeface="Times New Roman"/>
                      </a:endParaRPr>
                    </a:p>
                  </a:txBody>
                  <a:tcPr marL="9525" marR="9525" marT="9525" marB="0" anchor="b"/>
                </a:tc>
              </a:tr>
              <a:tr h="200025">
                <a:tc>
                  <a:txBody>
                    <a:bodyPr/>
                    <a:lstStyle/>
                    <a:p>
                      <a:pPr algn="ctr" fontAlgn="ctr"/>
                      <a:r>
                        <a:rPr lang="ru-RU" sz="1200" u="none" strike="noStrike">
                          <a:effectLst/>
                        </a:rPr>
                        <a:t>9</a:t>
                      </a:r>
                      <a:endParaRPr lang="ru-RU" sz="1200" b="0" i="0" u="none" strike="noStrike">
                        <a:solidFill>
                          <a:srgbClr val="000000"/>
                        </a:solidFill>
                        <a:effectLst/>
                        <a:latin typeface="Times New Roman"/>
                      </a:endParaRPr>
                    </a:p>
                  </a:txBody>
                  <a:tcPr marL="9525" marR="9525" marT="9525" marB="0" anchor="ctr"/>
                </a:tc>
                <a:tc>
                  <a:txBody>
                    <a:bodyPr/>
                    <a:lstStyle/>
                    <a:p>
                      <a:pPr algn="l" fontAlgn="b"/>
                      <a:r>
                        <a:rPr lang="ru-RU" sz="1200" u="none" strike="noStrike" dirty="0">
                          <a:effectLst/>
                        </a:rPr>
                        <a:t>отчеты</a:t>
                      </a:r>
                      <a:endParaRPr lang="ru-RU" sz="1200" b="0" i="0" u="none" strike="noStrike" dirty="0">
                        <a:solidFill>
                          <a:srgbClr val="000000"/>
                        </a:solidFill>
                        <a:effectLst/>
                        <a:latin typeface="Times New Roman"/>
                      </a:endParaRPr>
                    </a:p>
                  </a:txBody>
                  <a:tcPr marL="9525" marR="9525" marT="9525" marB="0" anchor="b"/>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2705284192"/>
              </p:ext>
            </p:extLst>
          </p:nvPr>
        </p:nvGraphicFramePr>
        <p:xfrm>
          <a:off x="6435504" y="2467309"/>
          <a:ext cx="3286198" cy="596272"/>
        </p:xfrm>
        <a:graphic>
          <a:graphicData uri="http://schemas.openxmlformats.org/drawingml/2006/table">
            <a:tbl>
              <a:tblPr>
                <a:tableStyleId>{5C22544A-7EE6-4342-B048-85BDC9FD1C3A}</a:tableStyleId>
              </a:tblPr>
              <a:tblGrid>
                <a:gridCol w="3286198"/>
              </a:tblGrid>
              <a:tr h="596272">
                <a:tc>
                  <a:txBody>
                    <a:bodyPr/>
                    <a:lstStyle/>
                    <a:p>
                      <a:pPr algn="ctr" fontAlgn="t"/>
                      <a:r>
                        <a:rPr lang="ru-RU" sz="1400" b="1" u="none" strike="noStrike" dirty="0" smtClean="0">
                          <a:solidFill>
                            <a:srgbClr val="C00000"/>
                          </a:solidFill>
                          <a:effectLst/>
                        </a:rPr>
                        <a:t>Копирование и подготовка документов </a:t>
                      </a:r>
                    </a:p>
                  </a:txBody>
                  <a:tcPr marL="9525" marR="9525" marT="9525" marB="0"/>
                </a:tc>
              </a:tr>
            </a:tbl>
          </a:graphicData>
        </a:graphic>
      </p:graphicFrame>
    </p:spTree>
    <p:extLst>
      <p:ext uri="{BB962C8B-B14F-4D97-AF65-F5344CB8AC3E}">
        <p14:creationId xmlns:p14="http://schemas.microsoft.com/office/powerpoint/2010/main" val="1247420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1"/>
          <p:cNvSpPr>
            <a:spLocks noGrp="1"/>
          </p:cNvSpPr>
          <p:nvPr>
            <p:ph type="sldNum" sz="quarter" idx="11"/>
          </p:nvPr>
        </p:nvSpPr>
        <p:spPr>
          <a:xfrm>
            <a:off x="7706759" y="76017"/>
            <a:ext cx="825500" cy="366712"/>
          </a:xfrm>
        </p:spPr>
        <p:txBody>
          <a:bodyPr/>
          <a:lstStyle/>
          <a:p>
            <a:pPr>
              <a:defRPr/>
            </a:pPr>
            <a:fld id="{AF3417E0-D88E-41FA-96DB-420EFDC07C72}" type="slidenum">
              <a:rPr lang="ru-RU" sz="1600" smtClean="0">
                <a:solidFill>
                  <a:schemeClr val="bg1"/>
                </a:solidFill>
              </a:rPr>
              <a:pPr>
                <a:defRPr/>
              </a:pPr>
              <a:t>3</a:t>
            </a:fld>
            <a:endParaRPr lang="ru-RU" sz="1600" dirty="0">
              <a:solidFill>
                <a:schemeClr val="bg1"/>
              </a:solidFill>
            </a:endParaRPr>
          </a:p>
        </p:txBody>
      </p:sp>
      <p:sp>
        <p:nvSpPr>
          <p:cNvPr id="2" name="Прямоугольник 1"/>
          <p:cNvSpPr/>
          <p:nvPr/>
        </p:nvSpPr>
        <p:spPr>
          <a:xfrm>
            <a:off x="754911" y="694717"/>
            <a:ext cx="8132985" cy="3231654"/>
          </a:xfrm>
          <a:prstGeom prst="rect">
            <a:avLst/>
          </a:prstGeom>
        </p:spPr>
        <p:txBody>
          <a:bodyPr wrap="square">
            <a:spAutoFit/>
          </a:bodyPr>
          <a:lstStyle/>
          <a:p>
            <a:pPr marL="180975" lvl="0" indent="-180975" algn="ctr" eaLnBrk="0" hangingPunct="0">
              <a:spcBef>
                <a:spcPts val="0"/>
              </a:spcBef>
              <a:spcAft>
                <a:spcPts val="0"/>
              </a:spcAft>
            </a:pPr>
            <a:r>
              <a:rPr lang="ru-RU" b="1" dirty="0" smtClean="0">
                <a:solidFill>
                  <a:prstClr val="black"/>
                </a:solidFill>
                <a:latin typeface="Times New Roman" panose="02020603050405020304" pitchFamily="18" charset="0"/>
                <a:cs typeface="Cordia New" panose="020B0304020202020204" pitchFamily="34" charset="-34"/>
              </a:rPr>
              <a:t>Главный </a:t>
            </a:r>
            <a:r>
              <a:rPr lang="ru-RU" b="1" dirty="0">
                <a:solidFill>
                  <a:prstClr val="black"/>
                </a:solidFill>
                <a:latin typeface="Times New Roman" panose="02020603050405020304" pitchFamily="18" charset="0"/>
                <a:cs typeface="Cordia New" panose="020B0304020202020204" pitchFamily="34" charset="-34"/>
              </a:rPr>
              <a:t>распорядитель средств бюджета </a:t>
            </a:r>
            <a:r>
              <a:rPr lang="ru-RU" b="1" dirty="0" smtClean="0">
                <a:solidFill>
                  <a:prstClr val="black"/>
                </a:solidFill>
                <a:latin typeface="Times New Roman" panose="02020603050405020304" pitchFamily="18" charset="0"/>
                <a:cs typeface="Cordia New" panose="020B0304020202020204" pitchFamily="34" charset="-34"/>
              </a:rPr>
              <a:t>в Порядке </a:t>
            </a:r>
            <a:r>
              <a:rPr lang="ru-RU" b="1" dirty="0">
                <a:solidFill>
                  <a:prstClr val="black"/>
                </a:solidFill>
                <a:latin typeface="Times New Roman" panose="02020603050405020304" pitchFamily="18" charset="0"/>
                <a:cs typeface="Cordia New" panose="020B0304020202020204" pitchFamily="34" charset="-34"/>
              </a:rPr>
              <a:t>составления, утверждения  и ведения смет </a:t>
            </a:r>
            <a:r>
              <a:rPr lang="ru-RU" b="1" dirty="0" smtClean="0">
                <a:solidFill>
                  <a:prstClr val="black"/>
                </a:solidFill>
                <a:latin typeface="Times New Roman" panose="02020603050405020304" pitchFamily="18" charset="0"/>
                <a:cs typeface="Cordia New" panose="020B0304020202020204" pitchFamily="34" charset="-34"/>
              </a:rPr>
              <a:t> вправе установить:</a:t>
            </a:r>
            <a:endParaRPr lang="ru-RU" altLang="ru-RU" b="1" dirty="0">
              <a:solidFill>
                <a:prstClr val="black"/>
              </a:solidFill>
              <a:latin typeface="Times New Roman" pitchFamily="18" charset="0"/>
              <a:cs typeface="Cordia New" panose="020B0304020202020204" pitchFamily="34" charset="-34"/>
            </a:endParaRPr>
          </a:p>
          <a:p>
            <a:pPr marL="180975" lvl="0" indent="-180975" algn="ctr" eaLnBrk="0" hangingPunct="0">
              <a:spcBef>
                <a:spcPts val="0"/>
              </a:spcBef>
              <a:spcAft>
                <a:spcPts val="0"/>
              </a:spcAft>
            </a:pPr>
            <a:endParaRPr lang="ru-RU" altLang="ru-RU" sz="1600" b="1" dirty="0" smtClean="0">
              <a:solidFill>
                <a:prstClr val="black"/>
              </a:solidFill>
              <a:latin typeface="Times New Roman" pitchFamily="18" charset="0"/>
              <a:cs typeface="Cordia New" panose="020B0304020202020204" pitchFamily="34" charset="-34"/>
            </a:endParaRPr>
          </a:p>
          <a:p>
            <a:pPr marL="180975" lvl="0" indent="-180975" algn="ctr" eaLnBrk="0" hangingPunct="0">
              <a:spcBef>
                <a:spcPts val="0"/>
              </a:spcBef>
              <a:spcAft>
                <a:spcPts val="0"/>
              </a:spcAft>
            </a:pPr>
            <a:r>
              <a:rPr lang="ru-RU" altLang="ru-RU" sz="1600" b="1" dirty="0" smtClean="0">
                <a:solidFill>
                  <a:prstClr val="black"/>
                </a:solidFill>
                <a:latin typeface="Times New Roman" pitchFamily="18" charset="0"/>
                <a:cs typeface="Cordia New" panose="020B0304020202020204" pitchFamily="34" charset="-34"/>
              </a:rPr>
              <a:t>Особенности </a:t>
            </a:r>
            <a:r>
              <a:rPr lang="ru-RU" altLang="ru-RU" sz="1600" b="1" dirty="0">
                <a:solidFill>
                  <a:prstClr val="black"/>
                </a:solidFill>
                <a:latin typeface="Times New Roman" pitchFamily="18" charset="0"/>
                <a:cs typeface="Cordia New" panose="020B0304020202020204" pitchFamily="34" charset="-34"/>
              </a:rPr>
              <a:t>для отдельных учреждений и (или) групп учреждений с учетом:</a:t>
            </a:r>
          </a:p>
          <a:p>
            <a:pPr lvl="0" fontAlgn="auto">
              <a:spcBef>
                <a:spcPts val="0"/>
              </a:spcBef>
              <a:spcAft>
                <a:spcPts val="0"/>
              </a:spcAft>
            </a:pPr>
            <a:r>
              <a:rPr lang="ru-RU" sz="1600" dirty="0">
                <a:solidFill>
                  <a:prstClr val="black"/>
                </a:solidFill>
                <a:latin typeface="Times New Roman" panose="02020603050405020304" pitchFamily="18" charset="0"/>
                <a:cs typeface="Cordia New" panose="020B0304020202020204" pitchFamily="34" charset="-34"/>
              </a:rPr>
              <a:t>- данных по результатам проверки правильности составления и ведения смет;</a:t>
            </a:r>
          </a:p>
          <a:p>
            <a:pPr lvl="0" fontAlgn="auto">
              <a:spcBef>
                <a:spcPts val="0"/>
              </a:spcBef>
              <a:spcAft>
                <a:spcPts val="0"/>
              </a:spcAft>
            </a:pPr>
            <a:r>
              <a:rPr lang="ru-RU" sz="1600" dirty="0">
                <a:solidFill>
                  <a:prstClr val="black"/>
                </a:solidFill>
                <a:latin typeface="Times New Roman" panose="02020603050405020304" pitchFamily="18" charset="0"/>
                <a:cs typeface="Cordia New" panose="020B0304020202020204" pitchFamily="34" charset="-34"/>
              </a:rPr>
              <a:t>- результатов выполнения учреждением сметы за отчетный и (или) текущий финансовый год;</a:t>
            </a:r>
          </a:p>
          <a:p>
            <a:pPr marL="285750" lvl="0" indent="-285750" fontAlgn="auto">
              <a:spcBef>
                <a:spcPts val="0"/>
              </a:spcBef>
              <a:spcAft>
                <a:spcPts val="0"/>
              </a:spcAft>
              <a:buFontTx/>
              <a:buChar char="-"/>
            </a:pPr>
            <a:r>
              <a:rPr lang="ru-RU" sz="1600" dirty="0" smtClean="0">
                <a:solidFill>
                  <a:prstClr val="black"/>
                </a:solidFill>
                <a:latin typeface="Times New Roman" panose="02020603050405020304" pitchFamily="18" charset="0"/>
                <a:cs typeface="Cordia New" panose="020B0304020202020204" pitchFamily="34" charset="-34"/>
              </a:rPr>
              <a:t>данных </a:t>
            </a:r>
            <a:r>
              <a:rPr lang="ru-RU" sz="1600" dirty="0">
                <a:solidFill>
                  <a:prstClr val="black"/>
                </a:solidFill>
                <a:latin typeface="Times New Roman" panose="02020603050405020304" pitchFamily="18" charset="0"/>
                <a:cs typeface="Cordia New" panose="020B0304020202020204" pitchFamily="34" charset="-34"/>
              </a:rPr>
              <a:t>о соблюдении учреждением бюджетного законодательства Российской Федерации по результатам проведения контрольных мероприятий, в том числе внутреннего финансового контроля организации бюджетного учета и отчетности учреждения</a:t>
            </a:r>
            <a:r>
              <a:rPr lang="ru-RU" sz="1600" dirty="0" smtClean="0">
                <a:solidFill>
                  <a:prstClr val="black"/>
                </a:solidFill>
                <a:latin typeface="Times New Roman" panose="02020603050405020304" pitchFamily="18" charset="0"/>
                <a:cs typeface="Cordia New" panose="020B0304020202020204" pitchFamily="34" charset="-34"/>
              </a:rPr>
              <a:t>.</a:t>
            </a:r>
          </a:p>
          <a:p>
            <a:pPr lvl="0" fontAlgn="auto">
              <a:lnSpc>
                <a:spcPct val="150000"/>
              </a:lnSpc>
              <a:spcBef>
                <a:spcPts val="0"/>
              </a:spcBef>
              <a:spcAft>
                <a:spcPts val="0"/>
              </a:spcAft>
            </a:pPr>
            <a:endParaRPr lang="ru-RU" sz="1600" dirty="0">
              <a:solidFill>
                <a:prstClr val="black"/>
              </a:solidFill>
              <a:latin typeface="Arial Narrow" pitchFamily="34" charset="0"/>
              <a:cs typeface="Cordia New" panose="020B0304020202020204" pitchFamily="34" charset="-34"/>
            </a:endParaRPr>
          </a:p>
        </p:txBody>
      </p:sp>
      <p:sp>
        <p:nvSpPr>
          <p:cNvPr id="3" name="Прямоугольник 2"/>
          <p:cNvSpPr/>
          <p:nvPr/>
        </p:nvSpPr>
        <p:spPr>
          <a:xfrm>
            <a:off x="925033" y="3636357"/>
            <a:ext cx="8208334" cy="2585323"/>
          </a:xfrm>
          <a:prstGeom prst="rect">
            <a:avLst/>
          </a:prstGeom>
        </p:spPr>
        <p:txBody>
          <a:bodyPr wrap="square">
            <a:spAutoFit/>
          </a:bodyPr>
          <a:lstStyle/>
          <a:p>
            <a:pPr algn="just"/>
            <a:r>
              <a:rPr lang="ru-RU" sz="1600" dirty="0"/>
              <a:t>Показатели сметы формируются в разрезе кодов классификации расходов бюджетов бюджетной классификации Российской Федерации с детализацией </a:t>
            </a:r>
            <a:r>
              <a:rPr lang="ru-RU" sz="1600" strike="sngStrike" dirty="0"/>
              <a:t>до кодов статей (подстатей) классификации операций сектора государственного </a:t>
            </a:r>
            <a:r>
              <a:rPr lang="ru-RU" sz="1600" strike="sngStrike" dirty="0" smtClean="0"/>
              <a:t>управления  </a:t>
            </a:r>
            <a:r>
              <a:rPr lang="ru-RU" sz="1600" b="1" dirty="0" smtClean="0">
                <a:solidFill>
                  <a:srgbClr val="FF0000"/>
                </a:solidFill>
              </a:rPr>
              <a:t>до </a:t>
            </a:r>
            <a:r>
              <a:rPr lang="ru-RU" sz="1600" b="1" dirty="0">
                <a:solidFill>
                  <a:srgbClr val="FF0000"/>
                </a:solidFill>
              </a:rPr>
              <a:t>кодов групп, подгрупп и элементов видов расходов классификации расходов </a:t>
            </a:r>
            <a:r>
              <a:rPr lang="ru-RU" sz="1600" b="1" dirty="0" smtClean="0">
                <a:solidFill>
                  <a:srgbClr val="FF0000"/>
                </a:solidFill>
              </a:rPr>
              <a:t>бюджетов</a:t>
            </a:r>
          </a:p>
          <a:p>
            <a:pPr algn="just"/>
            <a:endParaRPr lang="ru-RU" sz="1600" b="1" dirty="0">
              <a:solidFill>
                <a:srgbClr val="FF0000"/>
              </a:solidFill>
            </a:endParaRPr>
          </a:p>
          <a:p>
            <a:pPr algn="just"/>
            <a:r>
              <a:rPr lang="ru-RU" sz="1600" b="1" dirty="0"/>
              <a:t>Главный распорядитель, распорядитель средств бюджета, учреждение вправе дополнительно детализировать показатели сметы по кодам аналитических </a:t>
            </a:r>
            <a:r>
              <a:rPr lang="ru-RU" sz="1600" b="1" dirty="0" smtClean="0"/>
              <a:t>показателей</a:t>
            </a:r>
            <a:endParaRPr lang="ru-RU" sz="1600" b="1" dirty="0"/>
          </a:p>
          <a:p>
            <a:endParaRPr lang="ru-RU" b="1" dirty="0">
              <a:solidFill>
                <a:srgbClr val="FF0000"/>
              </a:solidFill>
            </a:endParaRPr>
          </a:p>
        </p:txBody>
      </p:sp>
    </p:spTree>
    <p:extLst>
      <p:ext uri="{BB962C8B-B14F-4D97-AF65-F5344CB8AC3E}">
        <p14:creationId xmlns:p14="http://schemas.microsoft.com/office/powerpoint/2010/main" val="9454399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98" y="377456"/>
            <a:ext cx="9031472" cy="749595"/>
          </a:xfrm>
        </p:spPr>
        <p:txBody>
          <a:bodyPr/>
          <a:lstStyle/>
          <a:p>
            <a:pPr algn="ctr"/>
            <a:r>
              <a:rPr lang="ru-RU" sz="1600" b="1" i="1" dirty="0" smtClean="0">
                <a:solidFill>
                  <a:srgbClr val="FF0000"/>
                </a:solidFill>
              </a:rPr>
              <a:t/>
            </a:r>
            <a:br>
              <a:rPr lang="ru-RU" sz="1600" b="1" i="1" dirty="0" smtClean="0">
                <a:solidFill>
                  <a:srgbClr val="FF0000"/>
                </a:solidFill>
              </a:rPr>
            </a:br>
            <a:r>
              <a:rPr lang="ru-RU" sz="1600" b="1" i="1" dirty="0" smtClean="0">
                <a:solidFill>
                  <a:srgbClr val="FF0000"/>
                </a:solidFill>
              </a:rPr>
              <a:t>Базовый (отраслевой) перечень Минстроя </a:t>
            </a:r>
            <a:r>
              <a:rPr lang="ru-RU" sz="1600" b="1" i="1" dirty="0">
                <a:solidFill>
                  <a:srgbClr val="FF0000"/>
                </a:solidFill>
              </a:rPr>
              <a:t>Р</a:t>
            </a:r>
            <a:r>
              <a:rPr lang="ru-RU" sz="1600" b="1" i="1" dirty="0" smtClean="0">
                <a:solidFill>
                  <a:srgbClr val="FF0000"/>
                </a:solidFill>
              </a:rPr>
              <a:t>оссии по 28 виду </a:t>
            </a:r>
            <a:r>
              <a:rPr lang="ru-RU" sz="1600" b="1" i="1" dirty="0">
                <a:solidFill>
                  <a:srgbClr val="FF0000"/>
                </a:solidFill>
              </a:rPr>
              <a:t>деятельности </a:t>
            </a:r>
            <a:r>
              <a:rPr lang="ru-RU" sz="1600" i="1" dirty="0"/>
              <a:t>«Жилищно-коммунальное хозяйство, благоустройство, градостроительная деятельность, строительство и </a:t>
            </a:r>
            <a:r>
              <a:rPr lang="ru-RU" sz="1600" i="1" dirty="0" smtClean="0"/>
              <a:t>архитектура»</a:t>
            </a:r>
            <a:r>
              <a:rPr lang="ru-RU" sz="1600" i="1" dirty="0"/>
              <a:t/>
            </a:r>
            <a:br>
              <a:rPr lang="ru-RU" sz="1600" i="1" dirty="0"/>
            </a:br>
            <a:endParaRPr lang="ru-RU" sz="1600" dirty="0"/>
          </a:p>
        </p:txBody>
      </p:sp>
      <p:sp>
        <p:nvSpPr>
          <p:cNvPr id="3" name="Номер слайда 2"/>
          <p:cNvSpPr>
            <a:spLocks noGrp="1"/>
          </p:cNvSpPr>
          <p:nvPr>
            <p:ph type="sldNum" sz="quarter" idx="12"/>
          </p:nvPr>
        </p:nvSpPr>
        <p:spPr/>
        <p:txBody>
          <a:bodyPr/>
          <a:lstStyle/>
          <a:p>
            <a:pPr>
              <a:defRPr/>
            </a:pPr>
            <a:fld id="{A69038A1-B3AF-4372-9F44-34E9C1BE0297}" type="slidenum">
              <a:rPr lang="ru-RU" smtClean="0"/>
              <a:pPr>
                <a:defRPr/>
              </a:pPr>
              <a:t>39</a:t>
            </a:fld>
            <a:endParaRPr lang="ru-RU"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14" y="1201480"/>
            <a:ext cx="8425238" cy="5265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232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98" y="377456"/>
            <a:ext cx="9031472" cy="749595"/>
          </a:xfrm>
        </p:spPr>
        <p:txBody>
          <a:bodyPr/>
          <a:lstStyle/>
          <a:p>
            <a:pPr algn="ctr"/>
            <a:r>
              <a:rPr lang="ru-RU" sz="1600" b="1" i="1" dirty="0" smtClean="0">
                <a:solidFill>
                  <a:srgbClr val="FF0000"/>
                </a:solidFill>
              </a:rPr>
              <a:t/>
            </a:r>
            <a:br>
              <a:rPr lang="ru-RU" sz="1600" b="1" i="1" dirty="0" smtClean="0">
                <a:solidFill>
                  <a:srgbClr val="FF0000"/>
                </a:solidFill>
              </a:rPr>
            </a:br>
            <a:r>
              <a:rPr lang="ru-RU" sz="1600" b="1" i="1" dirty="0" smtClean="0">
                <a:solidFill>
                  <a:srgbClr val="FF0000"/>
                </a:solidFill>
              </a:rPr>
              <a:t>Базовый (отраслевой) перечень Минстроя </a:t>
            </a:r>
            <a:r>
              <a:rPr lang="ru-RU" sz="1600" b="1" i="1" dirty="0">
                <a:solidFill>
                  <a:srgbClr val="FF0000"/>
                </a:solidFill>
              </a:rPr>
              <a:t>Р</a:t>
            </a:r>
            <a:r>
              <a:rPr lang="ru-RU" sz="1600" b="1" i="1" dirty="0" smtClean="0">
                <a:solidFill>
                  <a:srgbClr val="FF0000"/>
                </a:solidFill>
              </a:rPr>
              <a:t>оссии по 28 виду </a:t>
            </a:r>
            <a:r>
              <a:rPr lang="ru-RU" sz="1600" b="1" i="1" dirty="0">
                <a:solidFill>
                  <a:srgbClr val="FF0000"/>
                </a:solidFill>
              </a:rPr>
              <a:t>деятельности </a:t>
            </a:r>
            <a:r>
              <a:rPr lang="ru-RU" sz="1600" i="1" dirty="0"/>
              <a:t>«Жилищно-коммунальное хозяйство, благоустройство, градостроительная деятельность, строительство и </a:t>
            </a:r>
            <a:r>
              <a:rPr lang="ru-RU" sz="1600" i="1" dirty="0" smtClean="0"/>
              <a:t>архитектура»</a:t>
            </a:r>
            <a:r>
              <a:rPr lang="ru-RU" sz="1600" i="1" dirty="0"/>
              <a:t/>
            </a:r>
            <a:br>
              <a:rPr lang="ru-RU" sz="1600" i="1" dirty="0"/>
            </a:br>
            <a:endParaRPr lang="ru-RU" sz="1600" dirty="0"/>
          </a:p>
        </p:txBody>
      </p:sp>
      <p:sp>
        <p:nvSpPr>
          <p:cNvPr id="3" name="Номер слайда 2"/>
          <p:cNvSpPr>
            <a:spLocks noGrp="1"/>
          </p:cNvSpPr>
          <p:nvPr>
            <p:ph type="sldNum" sz="quarter" idx="12"/>
          </p:nvPr>
        </p:nvSpPr>
        <p:spPr/>
        <p:txBody>
          <a:bodyPr/>
          <a:lstStyle/>
          <a:p>
            <a:pPr>
              <a:defRPr/>
            </a:pPr>
            <a:fld id="{A69038A1-B3AF-4372-9F44-34E9C1BE0297}" type="slidenum">
              <a:rPr lang="ru-RU" smtClean="0"/>
              <a:pPr>
                <a:defRPr/>
              </a:pPr>
              <a:t>40</a:t>
            </a:fld>
            <a:endParaRPr lang="ru-RU"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14" y="1148315"/>
            <a:ext cx="8803758" cy="5502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819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98" y="377456"/>
            <a:ext cx="9031472" cy="749595"/>
          </a:xfrm>
        </p:spPr>
        <p:txBody>
          <a:bodyPr/>
          <a:lstStyle/>
          <a:p>
            <a:pPr algn="ctr"/>
            <a:r>
              <a:rPr lang="ru-RU" sz="1600" b="1" i="1" dirty="0" smtClean="0">
                <a:solidFill>
                  <a:srgbClr val="FF0000"/>
                </a:solidFill>
              </a:rPr>
              <a:t/>
            </a:r>
            <a:br>
              <a:rPr lang="ru-RU" sz="1600" b="1" i="1" dirty="0" smtClean="0">
                <a:solidFill>
                  <a:srgbClr val="FF0000"/>
                </a:solidFill>
              </a:rPr>
            </a:br>
            <a:r>
              <a:rPr lang="ru-RU" sz="1600" b="1" i="1" dirty="0" smtClean="0">
                <a:solidFill>
                  <a:srgbClr val="FF0000"/>
                </a:solidFill>
              </a:rPr>
              <a:t>Базовый (отраслевой) перечень </a:t>
            </a:r>
            <a:r>
              <a:rPr lang="ru-RU" sz="1600" b="1" i="1" dirty="0" err="1" smtClean="0">
                <a:solidFill>
                  <a:srgbClr val="FF0000"/>
                </a:solidFill>
              </a:rPr>
              <a:t>Минкомсвязи</a:t>
            </a:r>
            <a:r>
              <a:rPr lang="ru-RU" sz="1600" b="1" i="1" dirty="0" smtClean="0">
                <a:solidFill>
                  <a:srgbClr val="FF0000"/>
                </a:solidFill>
              </a:rPr>
              <a:t> </a:t>
            </a:r>
            <a:r>
              <a:rPr lang="ru-RU" sz="1600" b="1" i="1" dirty="0">
                <a:solidFill>
                  <a:srgbClr val="FF0000"/>
                </a:solidFill>
              </a:rPr>
              <a:t>Р</a:t>
            </a:r>
            <a:r>
              <a:rPr lang="ru-RU" sz="1600" b="1" i="1" dirty="0" smtClean="0">
                <a:solidFill>
                  <a:srgbClr val="FF0000"/>
                </a:solidFill>
              </a:rPr>
              <a:t>оссии по 09 виду </a:t>
            </a:r>
            <a:r>
              <a:rPr lang="ru-RU" sz="1600" b="1" i="1" dirty="0">
                <a:solidFill>
                  <a:srgbClr val="FF0000"/>
                </a:solidFill>
              </a:rPr>
              <a:t>деятельности </a:t>
            </a:r>
            <a:r>
              <a:rPr lang="ru-RU" sz="1600" i="1" dirty="0"/>
              <a:t>«Связь, информатика и средства массовой </a:t>
            </a:r>
            <a:r>
              <a:rPr lang="ru-RU" sz="1600" i="1" dirty="0" smtClean="0"/>
              <a:t>информации»</a:t>
            </a:r>
            <a:r>
              <a:rPr lang="ru-RU" sz="1600" i="1" dirty="0"/>
              <a:t/>
            </a:r>
            <a:br>
              <a:rPr lang="ru-RU" sz="1600" i="1" dirty="0"/>
            </a:br>
            <a:endParaRPr lang="ru-RU" sz="1600" dirty="0"/>
          </a:p>
        </p:txBody>
      </p:sp>
      <p:sp>
        <p:nvSpPr>
          <p:cNvPr id="3" name="Номер слайда 2"/>
          <p:cNvSpPr>
            <a:spLocks noGrp="1"/>
          </p:cNvSpPr>
          <p:nvPr>
            <p:ph type="sldNum" sz="quarter" idx="12"/>
          </p:nvPr>
        </p:nvSpPr>
        <p:spPr/>
        <p:txBody>
          <a:bodyPr/>
          <a:lstStyle/>
          <a:p>
            <a:pPr>
              <a:defRPr/>
            </a:pPr>
            <a:fld id="{A69038A1-B3AF-4372-9F44-34E9C1BE0297}" type="slidenum">
              <a:rPr lang="ru-RU" smtClean="0"/>
              <a:pPr>
                <a:defRPr/>
              </a:pPr>
              <a:t>41</a:t>
            </a:fld>
            <a:endParaRPr lang="ru-RU"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22" y="1158504"/>
            <a:ext cx="8931350" cy="558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8125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98" y="377456"/>
            <a:ext cx="9031472" cy="749595"/>
          </a:xfrm>
        </p:spPr>
        <p:txBody>
          <a:bodyPr/>
          <a:lstStyle/>
          <a:p>
            <a:pPr algn="ctr"/>
            <a:r>
              <a:rPr lang="ru-RU" sz="1600" b="1" i="1" dirty="0" smtClean="0">
                <a:solidFill>
                  <a:srgbClr val="FF0000"/>
                </a:solidFill>
              </a:rPr>
              <a:t/>
            </a:r>
            <a:br>
              <a:rPr lang="ru-RU" sz="1600" b="1" i="1" dirty="0" smtClean="0">
                <a:solidFill>
                  <a:srgbClr val="FF0000"/>
                </a:solidFill>
              </a:rPr>
            </a:br>
            <a:r>
              <a:rPr lang="ru-RU" sz="1600" b="1" i="1" dirty="0" smtClean="0">
                <a:solidFill>
                  <a:srgbClr val="FF0000"/>
                </a:solidFill>
              </a:rPr>
              <a:t>Базовый (отраслевой) перечень </a:t>
            </a:r>
            <a:r>
              <a:rPr lang="ru-RU" sz="1600" b="1" i="1" dirty="0" err="1" smtClean="0">
                <a:solidFill>
                  <a:srgbClr val="FF0000"/>
                </a:solidFill>
              </a:rPr>
              <a:t>Минкомсвязи</a:t>
            </a:r>
            <a:r>
              <a:rPr lang="ru-RU" sz="1600" b="1" i="1" dirty="0" smtClean="0">
                <a:solidFill>
                  <a:srgbClr val="FF0000"/>
                </a:solidFill>
              </a:rPr>
              <a:t> </a:t>
            </a:r>
            <a:r>
              <a:rPr lang="ru-RU" sz="1600" b="1" i="1" dirty="0">
                <a:solidFill>
                  <a:srgbClr val="FF0000"/>
                </a:solidFill>
              </a:rPr>
              <a:t>Р</a:t>
            </a:r>
            <a:r>
              <a:rPr lang="ru-RU" sz="1600" b="1" i="1" dirty="0" smtClean="0">
                <a:solidFill>
                  <a:srgbClr val="FF0000"/>
                </a:solidFill>
              </a:rPr>
              <a:t>оссии по 09 виду </a:t>
            </a:r>
            <a:r>
              <a:rPr lang="ru-RU" sz="1600" b="1" i="1" dirty="0">
                <a:solidFill>
                  <a:srgbClr val="FF0000"/>
                </a:solidFill>
              </a:rPr>
              <a:t>деятельности </a:t>
            </a:r>
            <a:r>
              <a:rPr lang="ru-RU" sz="1600" i="1" dirty="0"/>
              <a:t>«Связь, информатика и средства массовой </a:t>
            </a:r>
            <a:r>
              <a:rPr lang="ru-RU" sz="1600" i="1" dirty="0" smtClean="0"/>
              <a:t>информации»</a:t>
            </a:r>
            <a:r>
              <a:rPr lang="ru-RU" sz="1600" i="1" dirty="0"/>
              <a:t/>
            </a:r>
            <a:br>
              <a:rPr lang="ru-RU" sz="1600" i="1" dirty="0"/>
            </a:br>
            <a:endParaRPr lang="ru-RU" sz="1600" dirty="0"/>
          </a:p>
        </p:txBody>
      </p:sp>
      <p:sp>
        <p:nvSpPr>
          <p:cNvPr id="3" name="Номер слайда 2"/>
          <p:cNvSpPr>
            <a:spLocks noGrp="1"/>
          </p:cNvSpPr>
          <p:nvPr>
            <p:ph type="sldNum" sz="quarter" idx="12"/>
          </p:nvPr>
        </p:nvSpPr>
        <p:spPr/>
        <p:txBody>
          <a:bodyPr/>
          <a:lstStyle/>
          <a:p>
            <a:pPr>
              <a:defRPr/>
            </a:pPr>
            <a:fld id="{A69038A1-B3AF-4372-9F44-34E9C1BE0297}" type="slidenum">
              <a:rPr lang="ru-RU" smtClean="0"/>
              <a:pPr>
                <a:defRPr/>
              </a:pPr>
              <a:t>42</a:t>
            </a:fld>
            <a:endParaRPr lang="ru-RU"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07" y="1041992"/>
            <a:ext cx="8829277" cy="5518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4881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98" y="377456"/>
            <a:ext cx="9031472" cy="749595"/>
          </a:xfrm>
        </p:spPr>
        <p:txBody>
          <a:bodyPr/>
          <a:lstStyle/>
          <a:p>
            <a:pPr algn="ctr"/>
            <a:r>
              <a:rPr lang="ru-RU" sz="1600" b="1" i="1" dirty="0" smtClean="0">
                <a:solidFill>
                  <a:srgbClr val="FF0000"/>
                </a:solidFill>
              </a:rPr>
              <a:t/>
            </a:r>
            <a:br>
              <a:rPr lang="ru-RU" sz="1600" b="1" i="1" dirty="0" smtClean="0">
                <a:solidFill>
                  <a:srgbClr val="FF0000"/>
                </a:solidFill>
              </a:rPr>
            </a:br>
            <a:r>
              <a:rPr lang="ru-RU" sz="1600" b="1" i="1" dirty="0" smtClean="0">
                <a:solidFill>
                  <a:srgbClr val="FF0000"/>
                </a:solidFill>
              </a:rPr>
              <a:t>Базовый (отраслевой) перечень </a:t>
            </a:r>
            <a:r>
              <a:rPr lang="ru-RU" sz="1600" b="1" i="1" dirty="0" err="1" smtClean="0">
                <a:solidFill>
                  <a:srgbClr val="FF0000"/>
                </a:solidFill>
              </a:rPr>
              <a:t>Минкомсвязи</a:t>
            </a:r>
            <a:r>
              <a:rPr lang="ru-RU" sz="1600" b="1" i="1" dirty="0" smtClean="0">
                <a:solidFill>
                  <a:srgbClr val="FF0000"/>
                </a:solidFill>
              </a:rPr>
              <a:t> </a:t>
            </a:r>
            <a:r>
              <a:rPr lang="ru-RU" sz="1600" b="1" i="1" dirty="0">
                <a:solidFill>
                  <a:srgbClr val="FF0000"/>
                </a:solidFill>
              </a:rPr>
              <a:t>Р</a:t>
            </a:r>
            <a:r>
              <a:rPr lang="ru-RU" sz="1600" b="1" i="1" dirty="0" smtClean="0">
                <a:solidFill>
                  <a:srgbClr val="FF0000"/>
                </a:solidFill>
              </a:rPr>
              <a:t>оссии по 09 виду </a:t>
            </a:r>
            <a:r>
              <a:rPr lang="ru-RU" sz="1600" b="1" i="1" dirty="0">
                <a:solidFill>
                  <a:srgbClr val="FF0000"/>
                </a:solidFill>
              </a:rPr>
              <a:t>деятельности </a:t>
            </a:r>
            <a:r>
              <a:rPr lang="ru-RU" sz="1600" i="1" dirty="0"/>
              <a:t>«Связь, информатика и средства массовой </a:t>
            </a:r>
            <a:r>
              <a:rPr lang="ru-RU" sz="1600" i="1" dirty="0" smtClean="0"/>
              <a:t>информации»</a:t>
            </a:r>
            <a:r>
              <a:rPr lang="ru-RU" sz="1600" i="1" dirty="0"/>
              <a:t/>
            </a:r>
            <a:br>
              <a:rPr lang="ru-RU" sz="1600" i="1" dirty="0"/>
            </a:br>
            <a:endParaRPr lang="ru-RU" sz="1600" dirty="0"/>
          </a:p>
        </p:txBody>
      </p:sp>
      <p:sp>
        <p:nvSpPr>
          <p:cNvPr id="3" name="Номер слайда 2"/>
          <p:cNvSpPr>
            <a:spLocks noGrp="1"/>
          </p:cNvSpPr>
          <p:nvPr>
            <p:ph type="sldNum" sz="quarter" idx="12"/>
          </p:nvPr>
        </p:nvSpPr>
        <p:spPr/>
        <p:txBody>
          <a:bodyPr/>
          <a:lstStyle/>
          <a:p>
            <a:pPr>
              <a:defRPr/>
            </a:pPr>
            <a:fld id="{A69038A1-B3AF-4372-9F44-34E9C1BE0297}" type="slidenum">
              <a:rPr lang="ru-RU" smtClean="0"/>
              <a:pPr>
                <a:defRPr/>
              </a:pPr>
              <a:t>43</a:t>
            </a:fld>
            <a:endParaRPr lang="ru-RU"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21" y="1116420"/>
            <a:ext cx="8686800"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7638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0"/>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9"/>
          <p:cNvSpPr>
            <a:spLocks noGrp="1"/>
          </p:cNvSpPr>
          <p:nvPr>
            <p:ph type="title"/>
          </p:nvPr>
        </p:nvSpPr>
        <p:spPr>
          <a:xfrm>
            <a:off x="461963" y="238125"/>
            <a:ext cx="9080500" cy="1069975"/>
          </a:xfrm>
        </p:spPr>
        <p:txBody>
          <a:bodyPr/>
          <a:lstStyle/>
          <a:p>
            <a:pPr algn="ctr">
              <a:defRPr/>
            </a:pPr>
            <a:r>
              <a:rPr lang="ru-RU" sz="1600" b="1" dirty="0">
                <a:solidFill>
                  <a:srgbClr val="3E3F68"/>
                </a:solidFill>
                <a:latin typeface="Cambria" pitchFamily="18" charset="0"/>
                <a:cs typeface="Times New Roman" pitchFamily="18" charset="0"/>
              </a:rPr>
              <a:t>Создание базовых (отраслевых) и ведомственных перечней государственных (муниципальных) услуг и работ</a:t>
            </a:r>
            <a:endParaRPr lang="ru-RU" altLang="ru-RU" sz="1600" b="1" dirty="0">
              <a:solidFill>
                <a:srgbClr val="3E3F68"/>
              </a:solidFill>
              <a:latin typeface="Cambria" pitchFamily="18" charset="0"/>
              <a:ea typeface="+mn-ea"/>
              <a:cs typeface="Times New Roman" pitchFamily="18" charset="0"/>
            </a:endParaRPr>
          </a:p>
        </p:txBody>
      </p:sp>
      <p:sp>
        <p:nvSpPr>
          <p:cNvPr id="37914" name="Прямоугольник 95"/>
          <p:cNvSpPr>
            <a:spLocks noChangeArrowheads="1"/>
          </p:cNvSpPr>
          <p:nvPr/>
        </p:nvSpPr>
        <p:spPr bwMode="auto">
          <a:xfrm>
            <a:off x="8972550" y="2982913"/>
            <a:ext cx="239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2000">
                <a:solidFill>
                  <a:srgbClr val="783A7A"/>
                </a:solidFill>
                <a:latin typeface="Cambria" pitchFamily="18" charset="0"/>
              </a:rPr>
              <a:t> </a:t>
            </a:r>
          </a:p>
          <a:p>
            <a:pPr algn="ctr"/>
            <a:endParaRPr lang="ru-RU" sz="2000" b="1">
              <a:solidFill>
                <a:srgbClr val="783A7A"/>
              </a:solidFill>
            </a:endParaRPr>
          </a:p>
        </p:txBody>
      </p:sp>
      <p:sp>
        <p:nvSpPr>
          <p:cNvPr id="37" name="Скругленный прямоугольник 36"/>
          <p:cNvSpPr/>
          <p:nvPr/>
        </p:nvSpPr>
        <p:spPr>
          <a:xfrm>
            <a:off x="740532" y="1116534"/>
            <a:ext cx="8424936" cy="4320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r>
              <a:rPr lang="ru-RU" dirty="0" smtClean="0">
                <a:solidFill>
                  <a:prstClr val="white"/>
                </a:solidFill>
              </a:rPr>
              <a:t>Пункты </a:t>
            </a:r>
            <a:r>
              <a:rPr lang="ru-RU" dirty="0" smtClean="0">
                <a:solidFill>
                  <a:srgbClr val="FF0000"/>
                </a:solidFill>
              </a:rPr>
              <a:t>3 и 3.1 </a:t>
            </a:r>
            <a:r>
              <a:rPr lang="ru-RU" dirty="0" smtClean="0">
                <a:solidFill>
                  <a:prstClr val="white"/>
                </a:solidFill>
              </a:rPr>
              <a:t>статьи </a:t>
            </a:r>
            <a:r>
              <a:rPr lang="ru-RU" dirty="0">
                <a:solidFill>
                  <a:srgbClr val="FF0000"/>
                </a:solidFill>
              </a:rPr>
              <a:t>69.2</a:t>
            </a:r>
            <a:r>
              <a:rPr lang="ru-RU" dirty="0">
                <a:solidFill>
                  <a:prstClr val="white"/>
                </a:solidFill>
              </a:rPr>
              <a:t> </a:t>
            </a:r>
            <a:r>
              <a:rPr lang="ru-RU" b="1" dirty="0">
                <a:solidFill>
                  <a:prstClr val="white"/>
                </a:solidFill>
              </a:rPr>
              <a:t>Бюджетного кодекса Российской Федерации</a:t>
            </a:r>
            <a:r>
              <a:rPr lang="ru-RU" dirty="0">
                <a:solidFill>
                  <a:prstClr val="white"/>
                </a:solidFill>
              </a:rPr>
              <a:t>:</a:t>
            </a:r>
          </a:p>
        </p:txBody>
      </p:sp>
      <p:sp>
        <p:nvSpPr>
          <p:cNvPr id="12" name="Скругленный прямоугольник 11"/>
          <p:cNvSpPr/>
          <p:nvPr/>
        </p:nvSpPr>
        <p:spPr>
          <a:xfrm>
            <a:off x="327545" y="1733107"/>
            <a:ext cx="3989274" cy="4869712"/>
          </a:xfrm>
          <a:prstGeom prst="round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600" b="1" dirty="0" smtClean="0"/>
          </a:p>
          <a:p>
            <a:pPr algn="ctr"/>
            <a:r>
              <a:rPr lang="ru-RU" sz="1600" b="1" dirty="0" smtClean="0"/>
              <a:t>Ведомственные </a:t>
            </a:r>
            <a:r>
              <a:rPr lang="ru-RU" sz="1600" b="1" dirty="0"/>
              <a:t>перечни </a:t>
            </a:r>
            <a:r>
              <a:rPr lang="ru-RU" sz="1600" b="1" dirty="0" smtClean="0"/>
              <a:t>государственных и муниципальных услуг </a:t>
            </a:r>
            <a:r>
              <a:rPr lang="ru-RU" sz="1600" b="1" dirty="0"/>
              <a:t>и </a:t>
            </a:r>
            <a:r>
              <a:rPr lang="ru-RU" sz="1600" b="1" dirty="0" smtClean="0"/>
              <a:t>работ</a:t>
            </a:r>
            <a:r>
              <a:rPr lang="en-US" sz="1600" b="1" dirty="0" smtClean="0"/>
              <a:t> </a:t>
            </a:r>
            <a:endParaRPr lang="ru-RU" sz="1600" b="1" dirty="0" smtClean="0"/>
          </a:p>
          <a:p>
            <a:pPr algn="ctr"/>
            <a:endParaRPr lang="ru-RU" sz="1600" b="1" dirty="0"/>
          </a:p>
          <a:p>
            <a:pPr algn="ctr"/>
            <a:r>
              <a:rPr lang="ru-RU" sz="1100" dirty="0" smtClean="0"/>
              <a:t>Формируются </a:t>
            </a:r>
            <a:r>
              <a:rPr lang="ru-RU" sz="1100" dirty="0"/>
              <a:t>федеральными органами исполнительной власти (государственными органами</a:t>
            </a:r>
            <a:r>
              <a:rPr lang="ru-RU" sz="1100" dirty="0" smtClean="0"/>
              <a:t>),</a:t>
            </a:r>
            <a:r>
              <a:rPr lang="ru-RU" sz="1100" dirty="0"/>
              <a:t> высшими исполнительными органами государственной власти субъектов Российской Федерации или местными администрациями муниципальных </a:t>
            </a:r>
            <a:r>
              <a:rPr lang="ru-RU" sz="1100" dirty="0" smtClean="0"/>
              <a:t>образований,</a:t>
            </a:r>
            <a:endParaRPr lang="ru-RU" sz="1100" dirty="0"/>
          </a:p>
          <a:p>
            <a:pPr algn="ctr"/>
            <a:r>
              <a:rPr lang="ru-RU" sz="1100" dirty="0" smtClean="0"/>
              <a:t> </a:t>
            </a:r>
            <a:r>
              <a:rPr lang="ru-RU" sz="1100" dirty="0"/>
              <a:t>осуществляющими функции и полномочия </a:t>
            </a:r>
            <a:r>
              <a:rPr lang="ru-RU" sz="1100" b="1" dirty="0"/>
              <a:t>учредителя </a:t>
            </a:r>
            <a:r>
              <a:rPr lang="ru-RU" sz="1100" dirty="0" smtClean="0"/>
              <a:t>бюджетных </a:t>
            </a:r>
            <a:r>
              <a:rPr lang="ru-RU" sz="1100" dirty="0"/>
              <a:t>или автономных учреждений, созданных на базе имущества, находящегося в </a:t>
            </a:r>
            <a:r>
              <a:rPr lang="ru-RU" sz="1100" dirty="0" smtClean="0"/>
              <a:t>государственной (муниципальной) </a:t>
            </a:r>
            <a:r>
              <a:rPr lang="ru-RU" sz="1100" dirty="0"/>
              <a:t>собственности, а также </a:t>
            </a:r>
            <a:r>
              <a:rPr lang="ru-RU" sz="1100" b="1" dirty="0"/>
              <a:t>главными </a:t>
            </a:r>
            <a:r>
              <a:rPr lang="ru-RU" sz="1100" b="1" dirty="0" smtClean="0"/>
              <a:t>распорядителями бюджетных средств</a:t>
            </a:r>
            <a:r>
              <a:rPr lang="ru-RU" sz="1100" dirty="0" smtClean="0"/>
              <a:t>, </a:t>
            </a:r>
            <a:r>
              <a:rPr lang="ru-RU" sz="1100" dirty="0"/>
              <a:t>в ведении которых находятся </a:t>
            </a:r>
            <a:r>
              <a:rPr lang="ru-RU" sz="1100" dirty="0" smtClean="0"/>
              <a:t>казенные учреждения</a:t>
            </a:r>
            <a:endParaRPr lang="ru-RU" sz="1100" dirty="0"/>
          </a:p>
          <a:p>
            <a:pPr algn="ctr"/>
            <a:endParaRPr lang="ru-RU" sz="1600" dirty="0"/>
          </a:p>
        </p:txBody>
      </p:sp>
      <p:sp>
        <p:nvSpPr>
          <p:cNvPr id="20" name="Скругленный прямоугольник 19"/>
          <p:cNvSpPr/>
          <p:nvPr/>
        </p:nvSpPr>
        <p:spPr>
          <a:xfrm>
            <a:off x="5178055" y="1733107"/>
            <a:ext cx="4034208" cy="4869712"/>
          </a:xfrm>
          <a:prstGeom prst="round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lvl="1"/>
            <a:endParaRPr lang="ru-RU" sz="1100" b="1" dirty="0" smtClean="0"/>
          </a:p>
          <a:p>
            <a:pPr lvl="1"/>
            <a:r>
              <a:rPr lang="ru-RU" sz="1100" b="1" dirty="0" smtClean="0"/>
              <a:t>Приказы </a:t>
            </a:r>
            <a:r>
              <a:rPr lang="ru-RU" sz="1100" b="1" dirty="0"/>
              <a:t>Минфина</a:t>
            </a:r>
            <a:r>
              <a:rPr lang="ru-RU" sz="1100" dirty="0"/>
              <a:t> </a:t>
            </a:r>
            <a:r>
              <a:rPr lang="ru-RU" sz="1100" i="1" dirty="0"/>
              <a:t>«Об утверждении Порядка формирования (изменения) реестровых записей при формировании и ведении ведомственных перечней государственных услуг и работ, оказываемых и выполняемых федеральными государственными учреждениями, включая правила формирования информации и документов для включения в реестровые записи, структуры уникального номера реестровой записи» </a:t>
            </a:r>
            <a:r>
              <a:rPr lang="ru-RU" sz="1100" b="1" dirty="0">
                <a:solidFill>
                  <a:srgbClr val="FF0000"/>
                </a:solidFill>
              </a:rPr>
              <a:t>от 29 декабря 2014 г. </a:t>
            </a:r>
            <a:r>
              <a:rPr lang="ru-RU" sz="1100" b="1" dirty="0" smtClean="0">
                <a:solidFill>
                  <a:srgbClr val="FF0000"/>
                </a:solidFill>
              </a:rPr>
              <a:t/>
            </a:r>
            <a:br>
              <a:rPr lang="ru-RU" sz="1100" b="1" dirty="0" smtClean="0">
                <a:solidFill>
                  <a:srgbClr val="FF0000"/>
                </a:solidFill>
              </a:rPr>
            </a:br>
            <a:r>
              <a:rPr lang="ru-RU" sz="1100" b="1" dirty="0" smtClean="0">
                <a:solidFill>
                  <a:srgbClr val="FF0000"/>
                </a:solidFill>
              </a:rPr>
              <a:t>N 175н </a:t>
            </a:r>
            <a:r>
              <a:rPr lang="ru-RU" sz="1100" i="1" dirty="0" smtClean="0"/>
              <a:t>и </a:t>
            </a:r>
          </a:p>
          <a:p>
            <a:pPr lvl="1"/>
            <a:r>
              <a:rPr lang="ru-RU" sz="1100" i="1" dirty="0" smtClean="0"/>
              <a:t>«</a:t>
            </a:r>
            <a:r>
              <a:rPr lang="ru-RU" sz="1100" i="1" dirty="0"/>
              <a:t>Об утверждении Порядка формирования (изменения) реестровых записей при формировании, ведении и утверждении ведомственных перечней государственных (муниципальных) услуг и работ, оказываемых и выполняемых государственными учреждениями субъектов Российской Федерации (муниципальными учреждениями), включая правила формирования информации и документов для включения в реестровую запись и структуры уникального номера реестровой записи» </a:t>
            </a:r>
            <a:r>
              <a:rPr lang="ru-RU" sz="1100" b="1" dirty="0" smtClean="0">
                <a:solidFill>
                  <a:srgbClr val="FF0000"/>
                </a:solidFill>
              </a:rPr>
              <a:t>от </a:t>
            </a:r>
            <a:r>
              <a:rPr lang="ru-RU" sz="1100" b="1" dirty="0">
                <a:solidFill>
                  <a:srgbClr val="FF0000"/>
                </a:solidFill>
              </a:rPr>
              <a:t>29 декабря 2014 г. </a:t>
            </a:r>
            <a:r>
              <a:rPr lang="ru-RU" sz="1100" b="1" dirty="0" smtClean="0">
                <a:solidFill>
                  <a:srgbClr val="FF0000"/>
                </a:solidFill>
              </a:rPr>
              <a:t/>
            </a:r>
            <a:br>
              <a:rPr lang="ru-RU" sz="1100" b="1" dirty="0" smtClean="0">
                <a:solidFill>
                  <a:srgbClr val="FF0000"/>
                </a:solidFill>
              </a:rPr>
            </a:br>
            <a:r>
              <a:rPr lang="ru-RU" sz="1100" b="1" dirty="0" smtClean="0">
                <a:solidFill>
                  <a:srgbClr val="FF0000"/>
                </a:solidFill>
              </a:rPr>
              <a:t>N </a:t>
            </a:r>
            <a:r>
              <a:rPr lang="ru-RU" sz="1100" b="1" dirty="0">
                <a:solidFill>
                  <a:srgbClr val="FF0000"/>
                </a:solidFill>
              </a:rPr>
              <a:t>174н</a:t>
            </a:r>
          </a:p>
          <a:p>
            <a:pPr lvl="1"/>
            <a:endParaRPr lang="ru-RU" sz="1100" dirty="0"/>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688499" y="3319042"/>
            <a:ext cx="274638" cy="136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Номер слайда 2"/>
          <p:cNvSpPr>
            <a:spLocks noGrp="1"/>
          </p:cNvSpPr>
          <p:nvPr>
            <p:ph type="sldNum" sz="quarter" idx="11"/>
          </p:nvPr>
        </p:nvSpPr>
        <p:spPr>
          <a:xfrm>
            <a:off x="8855075" y="1588"/>
            <a:ext cx="825500" cy="366712"/>
          </a:xfrm>
        </p:spPr>
        <p:txBody>
          <a:bodyPr/>
          <a:lstStyle/>
          <a:p>
            <a:pPr>
              <a:defRPr/>
            </a:pPr>
            <a:fld id="{600509AA-641A-4254-A23D-E1AAE0F50160}" type="slidenum">
              <a:rPr lang="ru-RU" smtClean="0"/>
              <a:pPr>
                <a:defRPr/>
              </a:pPr>
              <a:t>44</a:t>
            </a:fld>
            <a:endParaRPr lang="ru-RU" dirty="0"/>
          </a:p>
        </p:txBody>
      </p:sp>
    </p:spTree>
    <p:extLst>
      <p:ext uri="{BB962C8B-B14F-4D97-AF65-F5344CB8AC3E}">
        <p14:creationId xmlns:p14="http://schemas.microsoft.com/office/powerpoint/2010/main" val="7060289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0"/>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9"/>
          <p:cNvSpPr>
            <a:spLocks noGrp="1"/>
          </p:cNvSpPr>
          <p:nvPr>
            <p:ph type="title"/>
          </p:nvPr>
        </p:nvSpPr>
        <p:spPr>
          <a:xfrm>
            <a:off x="461963" y="238125"/>
            <a:ext cx="9080500" cy="1069975"/>
          </a:xfrm>
        </p:spPr>
        <p:txBody>
          <a:bodyPr/>
          <a:lstStyle/>
          <a:p>
            <a:pPr algn="ctr">
              <a:defRPr/>
            </a:pPr>
            <a:r>
              <a:rPr lang="ru-RU" sz="1600" b="1" dirty="0">
                <a:solidFill>
                  <a:srgbClr val="3E3F68"/>
                </a:solidFill>
                <a:latin typeface="Cambria" pitchFamily="18" charset="0"/>
                <a:cs typeface="Times New Roman" pitchFamily="18" charset="0"/>
              </a:rPr>
              <a:t>Создание базовых (отраслевых) и ведомственных перечней государственных (муниципальных) услуг и работ</a:t>
            </a:r>
            <a:endParaRPr lang="ru-RU" altLang="ru-RU" sz="1600" b="1" dirty="0">
              <a:solidFill>
                <a:srgbClr val="3E3F68"/>
              </a:solidFill>
              <a:latin typeface="Cambria" pitchFamily="18" charset="0"/>
              <a:ea typeface="+mn-ea"/>
              <a:cs typeface="Times New Roman" pitchFamily="18" charset="0"/>
            </a:endParaRPr>
          </a:p>
        </p:txBody>
      </p:sp>
      <p:sp>
        <p:nvSpPr>
          <p:cNvPr id="37914" name="Прямоугольник 95"/>
          <p:cNvSpPr>
            <a:spLocks noChangeArrowheads="1"/>
          </p:cNvSpPr>
          <p:nvPr/>
        </p:nvSpPr>
        <p:spPr bwMode="auto">
          <a:xfrm>
            <a:off x="8972550" y="2982913"/>
            <a:ext cx="239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2000">
                <a:solidFill>
                  <a:srgbClr val="783A7A"/>
                </a:solidFill>
                <a:latin typeface="Cambria" pitchFamily="18" charset="0"/>
              </a:rPr>
              <a:t> </a:t>
            </a:r>
          </a:p>
          <a:p>
            <a:pPr algn="ctr"/>
            <a:endParaRPr lang="ru-RU" sz="2000" b="1">
              <a:solidFill>
                <a:srgbClr val="783A7A"/>
              </a:solidFill>
            </a:endParaRPr>
          </a:p>
        </p:txBody>
      </p:sp>
      <p:sp>
        <p:nvSpPr>
          <p:cNvPr id="37" name="Скругленный прямоугольник 36"/>
          <p:cNvSpPr/>
          <p:nvPr/>
        </p:nvSpPr>
        <p:spPr>
          <a:xfrm>
            <a:off x="740532" y="1116534"/>
            <a:ext cx="8424936" cy="4320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r>
              <a:rPr lang="ru-RU" dirty="0" smtClean="0">
                <a:solidFill>
                  <a:prstClr val="white"/>
                </a:solidFill>
              </a:rPr>
              <a:t>Пункты </a:t>
            </a:r>
            <a:r>
              <a:rPr lang="ru-RU" dirty="0" smtClean="0">
                <a:solidFill>
                  <a:srgbClr val="FF0000"/>
                </a:solidFill>
              </a:rPr>
              <a:t>3 и 3.1 </a:t>
            </a:r>
            <a:r>
              <a:rPr lang="ru-RU" dirty="0" smtClean="0">
                <a:solidFill>
                  <a:prstClr val="white"/>
                </a:solidFill>
              </a:rPr>
              <a:t>статьи </a:t>
            </a:r>
            <a:r>
              <a:rPr lang="ru-RU" dirty="0">
                <a:solidFill>
                  <a:srgbClr val="FF0000"/>
                </a:solidFill>
              </a:rPr>
              <a:t>69.2</a:t>
            </a:r>
            <a:r>
              <a:rPr lang="ru-RU" dirty="0">
                <a:solidFill>
                  <a:prstClr val="white"/>
                </a:solidFill>
              </a:rPr>
              <a:t> </a:t>
            </a:r>
            <a:r>
              <a:rPr lang="ru-RU" b="1" dirty="0">
                <a:solidFill>
                  <a:prstClr val="white"/>
                </a:solidFill>
              </a:rPr>
              <a:t>Бюджетного кодекса Российской Федерации</a:t>
            </a:r>
            <a:r>
              <a:rPr lang="ru-RU" dirty="0">
                <a:solidFill>
                  <a:prstClr val="white"/>
                </a:solidFill>
              </a:rPr>
              <a:t>:</a:t>
            </a:r>
          </a:p>
        </p:txBody>
      </p:sp>
      <p:sp>
        <p:nvSpPr>
          <p:cNvPr id="11" name="Скругленный прямоугольник 10"/>
          <p:cNvSpPr/>
          <p:nvPr/>
        </p:nvSpPr>
        <p:spPr>
          <a:xfrm>
            <a:off x="587876" y="1780503"/>
            <a:ext cx="8504530" cy="804749"/>
          </a:xfrm>
          <a:prstGeom prst="round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dirty="0"/>
              <a:t> </a:t>
            </a:r>
            <a:r>
              <a:rPr lang="ru-RU" sz="1600" b="1" dirty="0"/>
              <a:t>В ведомственные перечни государственных услуг и работ включается в отношении каждой государственной услуги или работы следующая информация:</a:t>
            </a:r>
          </a:p>
        </p:txBody>
      </p:sp>
      <p:sp>
        <p:nvSpPr>
          <p:cNvPr id="2" name="Прямоугольник 1"/>
          <p:cNvSpPr/>
          <p:nvPr/>
        </p:nvSpPr>
        <p:spPr>
          <a:xfrm>
            <a:off x="736785" y="2787272"/>
            <a:ext cx="8351874" cy="3600986"/>
          </a:xfrm>
          <a:prstGeom prst="rect">
            <a:avLst/>
          </a:prstGeom>
        </p:spPr>
        <p:txBody>
          <a:bodyPr wrap="square">
            <a:spAutoFit/>
          </a:bodyPr>
          <a:lstStyle/>
          <a:p>
            <a:r>
              <a:rPr lang="ru-RU" sz="1200" dirty="0"/>
              <a:t>а) наименование государственной услуги или работы с указанием кодов Общероссийского классификатора видов экономической деятельности, которым соответствует государственная услуга или работа;</a:t>
            </a:r>
          </a:p>
          <a:p>
            <a:r>
              <a:rPr lang="ru-RU" sz="1200" dirty="0">
                <a:solidFill>
                  <a:srgbClr val="FF0000"/>
                </a:solidFill>
              </a:rPr>
              <a:t>б) наименование органа, осуществляющего полномочия учредителя;</a:t>
            </a:r>
          </a:p>
          <a:p>
            <a:r>
              <a:rPr lang="ru-RU" sz="1200" dirty="0">
                <a:solidFill>
                  <a:srgbClr val="FF0000"/>
                </a:solidFill>
              </a:rPr>
              <a:t>в) код органа, осуществляющего полномочия учредителя в соответствии с реестром участников бюджетного процесса, а также отдельных юридических лиц, не являющихся участниками бюджетного процесса, формирование и ведение которого осуществляется в порядке, устанавливаемом Министерством финансов Российской Федерации (далее - реестр участников бюджетного процесса);</a:t>
            </a:r>
          </a:p>
          <a:p>
            <a:r>
              <a:rPr lang="ru-RU" sz="1200" dirty="0">
                <a:solidFill>
                  <a:srgbClr val="FF0000"/>
                </a:solidFill>
              </a:rPr>
              <a:t>г) наименования федеральных государственных учреждений и их коды в соответствии с реестром участников бюджетного процесса;</a:t>
            </a:r>
          </a:p>
          <a:p>
            <a:r>
              <a:rPr lang="ru-RU" sz="1200" dirty="0" smtClean="0"/>
              <a:t>д</a:t>
            </a:r>
            <a:r>
              <a:rPr lang="ru-RU" sz="1200" dirty="0"/>
              <a:t>) содержание государственной услуги или работы;</a:t>
            </a:r>
          </a:p>
          <a:p>
            <a:r>
              <a:rPr lang="ru-RU" sz="1200" dirty="0"/>
              <a:t>е) условия (формы) оказания государственной услуги или выполнения работы;</a:t>
            </a:r>
          </a:p>
          <a:p>
            <a:r>
              <a:rPr lang="ru-RU" sz="1200" dirty="0"/>
              <a:t>ж) вид деятельности федерального государственного учреждения;</a:t>
            </a:r>
          </a:p>
          <a:p>
            <a:r>
              <a:rPr lang="ru-RU" sz="1200" dirty="0"/>
              <a:t>з) категории потребителей государственной услуги или работы;</a:t>
            </a:r>
          </a:p>
          <a:p>
            <a:r>
              <a:rPr lang="ru-RU" sz="1200" dirty="0"/>
              <a:t>и) наименования показателей, характеризующих качество и (или) объем государственной услуги (выполняемой работы), и единицы их измерения;</a:t>
            </a:r>
          </a:p>
          <a:p>
            <a:r>
              <a:rPr lang="ru-RU" sz="1200" dirty="0"/>
              <a:t>к) указание на бесплатность или платность государственной услуги или работы;</a:t>
            </a:r>
          </a:p>
          <a:p>
            <a:r>
              <a:rPr lang="ru-RU" sz="1200" dirty="0"/>
              <a:t>л) реквизиты нормативных правовых актов, являющихся основанием для включения государственной услуги или работы в ведомственный перечень государственных услуг и работ или внесения изменений в ведомственный перечень государственных услуг и работ, а также электронные копии таких нормативных правовых актов.</a:t>
            </a:r>
          </a:p>
        </p:txBody>
      </p:sp>
      <p:sp>
        <p:nvSpPr>
          <p:cNvPr id="8" name="Номер слайда 2"/>
          <p:cNvSpPr>
            <a:spLocks noGrp="1"/>
          </p:cNvSpPr>
          <p:nvPr>
            <p:ph type="sldNum" sz="quarter" idx="11"/>
          </p:nvPr>
        </p:nvSpPr>
        <p:spPr>
          <a:xfrm>
            <a:off x="8855075" y="1588"/>
            <a:ext cx="825500" cy="366712"/>
          </a:xfrm>
        </p:spPr>
        <p:txBody>
          <a:bodyPr/>
          <a:lstStyle/>
          <a:p>
            <a:pPr>
              <a:defRPr/>
            </a:pPr>
            <a:fld id="{600509AA-641A-4254-A23D-E1AAE0F50160}" type="slidenum">
              <a:rPr lang="ru-RU" smtClean="0"/>
              <a:pPr>
                <a:defRPr/>
              </a:pPr>
              <a:t>45</a:t>
            </a:fld>
            <a:endParaRPr lang="ru-RU" dirty="0"/>
          </a:p>
        </p:txBody>
      </p:sp>
    </p:spTree>
    <p:extLst>
      <p:ext uri="{BB962C8B-B14F-4D97-AF65-F5344CB8AC3E}">
        <p14:creationId xmlns:p14="http://schemas.microsoft.com/office/powerpoint/2010/main" val="26054415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0"/>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9"/>
          <p:cNvSpPr>
            <a:spLocks noGrp="1"/>
          </p:cNvSpPr>
          <p:nvPr>
            <p:ph type="title"/>
          </p:nvPr>
        </p:nvSpPr>
        <p:spPr>
          <a:xfrm>
            <a:off x="461963" y="238125"/>
            <a:ext cx="9080500" cy="1069975"/>
          </a:xfrm>
        </p:spPr>
        <p:txBody>
          <a:bodyPr/>
          <a:lstStyle/>
          <a:p>
            <a:pPr algn="ctr">
              <a:defRPr/>
            </a:pPr>
            <a:r>
              <a:rPr lang="ru-RU" sz="1600" b="1" dirty="0">
                <a:solidFill>
                  <a:srgbClr val="3E3F68"/>
                </a:solidFill>
                <a:latin typeface="Cambria" pitchFamily="18" charset="0"/>
                <a:cs typeface="Times New Roman" pitchFamily="18" charset="0"/>
              </a:rPr>
              <a:t>Создание </a:t>
            </a:r>
            <a:r>
              <a:rPr lang="ru-RU" sz="1600" b="1" dirty="0" smtClean="0">
                <a:solidFill>
                  <a:srgbClr val="3E3F68"/>
                </a:solidFill>
                <a:latin typeface="Cambria" pitchFamily="18" charset="0"/>
                <a:cs typeface="Times New Roman" pitchFamily="18" charset="0"/>
              </a:rPr>
              <a:t>ведомственных </a:t>
            </a:r>
            <a:r>
              <a:rPr lang="ru-RU" sz="1600" b="1" dirty="0">
                <a:solidFill>
                  <a:srgbClr val="3E3F68"/>
                </a:solidFill>
                <a:latin typeface="Cambria" pitchFamily="18" charset="0"/>
                <a:cs typeface="Times New Roman" pitchFamily="18" charset="0"/>
              </a:rPr>
              <a:t>перечней государственных (муниципальных) услуг и работ</a:t>
            </a:r>
            <a:endParaRPr lang="ru-RU" altLang="ru-RU" sz="1600" b="1" dirty="0">
              <a:solidFill>
                <a:srgbClr val="3E3F68"/>
              </a:solidFill>
              <a:latin typeface="Cambria" pitchFamily="18" charset="0"/>
              <a:ea typeface="+mn-ea"/>
              <a:cs typeface="Times New Roman" pitchFamily="18" charset="0"/>
            </a:endParaRPr>
          </a:p>
        </p:txBody>
      </p:sp>
      <p:sp>
        <p:nvSpPr>
          <p:cNvPr id="37914" name="Прямоугольник 95"/>
          <p:cNvSpPr>
            <a:spLocks noChangeArrowheads="1"/>
          </p:cNvSpPr>
          <p:nvPr/>
        </p:nvSpPr>
        <p:spPr bwMode="auto">
          <a:xfrm>
            <a:off x="8972550" y="2982913"/>
            <a:ext cx="239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2000">
                <a:solidFill>
                  <a:srgbClr val="783A7A"/>
                </a:solidFill>
                <a:latin typeface="Cambria" pitchFamily="18" charset="0"/>
              </a:rPr>
              <a:t> </a:t>
            </a:r>
          </a:p>
          <a:p>
            <a:pPr algn="ctr"/>
            <a:endParaRPr lang="ru-RU" sz="2000" b="1">
              <a:solidFill>
                <a:srgbClr val="783A7A"/>
              </a:solidFill>
            </a:endParaRPr>
          </a:p>
        </p:txBody>
      </p:sp>
      <p:sp>
        <p:nvSpPr>
          <p:cNvPr id="8" name="Номер слайда 2"/>
          <p:cNvSpPr>
            <a:spLocks noGrp="1"/>
          </p:cNvSpPr>
          <p:nvPr>
            <p:ph type="sldNum" sz="quarter" idx="11"/>
          </p:nvPr>
        </p:nvSpPr>
        <p:spPr>
          <a:xfrm>
            <a:off x="8855075" y="1588"/>
            <a:ext cx="825500" cy="366712"/>
          </a:xfrm>
        </p:spPr>
        <p:txBody>
          <a:bodyPr/>
          <a:lstStyle/>
          <a:p>
            <a:pPr>
              <a:defRPr/>
            </a:pPr>
            <a:fld id="{600509AA-641A-4254-A23D-E1AAE0F50160}" type="slidenum">
              <a:rPr lang="ru-RU" smtClean="0"/>
              <a:pPr>
                <a:defRPr/>
              </a:pPr>
              <a:t>46</a:t>
            </a:fld>
            <a:endParaRPr lang="ru-RU"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11" y="1067390"/>
            <a:ext cx="8863301" cy="553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553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pPr>
              <a:defRPr/>
            </a:pPr>
            <a:fld id="{A69038A1-B3AF-4372-9F44-34E9C1BE0297}" type="slidenum">
              <a:rPr lang="ru-RU" smtClean="0"/>
              <a:pPr>
                <a:defRPr/>
              </a:pPr>
              <a:t>47</a:t>
            </a:fld>
            <a:endParaRPr lang="ru-RU"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67" y="773112"/>
            <a:ext cx="9375789" cy="5859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оловок 9"/>
          <p:cNvSpPr txBox="1">
            <a:spLocks/>
          </p:cNvSpPr>
          <p:nvPr/>
        </p:nvSpPr>
        <p:spPr bwMode="auto">
          <a:xfrm>
            <a:off x="363948" y="0"/>
            <a:ext cx="90805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lgn="ctr">
              <a:defRPr/>
            </a:pPr>
            <a:r>
              <a:rPr lang="ru-RU" sz="1600" b="1" dirty="0" smtClean="0">
                <a:solidFill>
                  <a:srgbClr val="3E3F68"/>
                </a:solidFill>
                <a:latin typeface="Cambria" pitchFamily="18" charset="0"/>
                <a:cs typeface="Times New Roman" pitchFamily="18" charset="0"/>
              </a:rPr>
              <a:t>Создание ведомственных перечней государственных (муниципальных) услуг и работ</a:t>
            </a:r>
            <a:endParaRPr lang="ru-RU" altLang="ru-RU" sz="1600" b="1" dirty="0">
              <a:solidFill>
                <a:srgbClr val="3E3F68"/>
              </a:solidFill>
              <a:latin typeface="Cambria" pitchFamily="18" charset="0"/>
              <a:ea typeface="+mn-ea"/>
              <a:cs typeface="Times New Roman" pitchFamily="18" charset="0"/>
            </a:endParaRPr>
          </a:p>
        </p:txBody>
      </p:sp>
    </p:spTree>
    <p:extLst>
      <p:ext uri="{BB962C8B-B14F-4D97-AF65-F5344CB8AC3E}">
        <p14:creationId xmlns:p14="http://schemas.microsoft.com/office/powerpoint/2010/main" val="42171878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pPr>
              <a:defRPr/>
            </a:pPr>
            <a:fld id="{A69038A1-B3AF-4372-9F44-34E9C1BE0297}" type="slidenum">
              <a:rPr lang="ru-RU" smtClean="0"/>
              <a:pPr>
                <a:defRPr/>
              </a:pPr>
              <a:t>48</a:t>
            </a:fld>
            <a:endParaRPr lang="ru-RU"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70" y="808075"/>
            <a:ext cx="9318373" cy="582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9"/>
          <p:cNvSpPr txBox="1">
            <a:spLocks/>
          </p:cNvSpPr>
          <p:nvPr/>
        </p:nvSpPr>
        <p:spPr bwMode="auto">
          <a:xfrm>
            <a:off x="0" y="13992"/>
            <a:ext cx="90805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lgn="ctr">
              <a:defRPr/>
            </a:pPr>
            <a:r>
              <a:rPr lang="ru-RU" sz="1600" b="1" dirty="0" smtClean="0">
                <a:solidFill>
                  <a:srgbClr val="3E3F68"/>
                </a:solidFill>
                <a:latin typeface="Cambria" pitchFamily="18" charset="0"/>
                <a:cs typeface="Times New Roman" pitchFamily="18" charset="0"/>
              </a:rPr>
              <a:t>Внесение изменений в базовые (отраслевые) перечни государственных и муниципальных услуг и работ</a:t>
            </a:r>
            <a:endParaRPr lang="ru-RU" altLang="ru-RU" sz="1600" b="1" dirty="0">
              <a:solidFill>
                <a:srgbClr val="3E3F68"/>
              </a:solidFill>
              <a:latin typeface="Cambria" pitchFamily="18" charset="0"/>
              <a:ea typeface="+mn-ea"/>
              <a:cs typeface="Times New Roman" pitchFamily="18" charset="0"/>
            </a:endParaRPr>
          </a:p>
        </p:txBody>
      </p:sp>
    </p:spTree>
    <p:extLst>
      <p:ext uri="{BB962C8B-B14F-4D97-AF65-F5344CB8AC3E}">
        <p14:creationId xmlns:p14="http://schemas.microsoft.com/office/powerpoint/2010/main" val="947333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62" y="510362"/>
            <a:ext cx="9635682" cy="619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1"/>
          <p:cNvSpPr>
            <a:spLocks noGrp="1"/>
          </p:cNvSpPr>
          <p:nvPr>
            <p:ph type="sldNum" sz="quarter" idx="11"/>
          </p:nvPr>
        </p:nvSpPr>
        <p:spPr>
          <a:xfrm>
            <a:off x="7696126" y="97281"/>
            <a:ext cx="825500" cy="366712"/>
          </a:xfrm>
        </p:spPr>
        <p:txBody>
          <a:bodyPr/>
          <a:lstStyle/>
          <a:p>
            <a:pPr>
              <a:defRPr/>
            </a:pPr>
            <a:fld id="{AF3417E0-D88E-41FA-96DB-420EFDC07C72}" type="slidenum">
              <a:rPr lang="ru-RU" sz="1600" smtClean="0">
                <a:solidFill>
                  <a:schemeClr val="bg1"/>
                </a:solidFill>
              </a:rPr>
              <a:pPr>
                <a:defRPr/>
              </a:pPr>
              <a:t>4</a:t>
            </a:fld>
            <a:endParaRPr lang="ru-RU" sz="1600" dirty="0">
              <a:solidFill>
                <a:schemeClr val="bg1"/>
              </a:solidFill>
            </a:endParaRPr>
          </a:p>
        </p:txBody>
      </p:sp>
      <p:cxnSp>
        <p:nvCxnSpPr>
          <p:cNvPr id="4" name="Прямая соединительная линия 3"/>
          <p:cNvCxnSpPr/>
          <p:nvPr/>
        </p:nvCxnSpPr>
        <p:spPr>
          <a:xfrm>
            <a:off x="5390707" y="4146698"/>
            <a:ext cx="723014" cy="7974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H="1">
            <a:off x="5385391" y="4146698"/>
            <a:ext cx="802758" cy="7974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710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4" name="Прямоугольник 95"/>
          <p:cNvSpPr>
            <a:spLocks noChangeArrowheads="1"/>
          </p:cNvSpPr>
          <p:nvPr/>
        </p:nvSpPr>
        <p:spPr bwMode="auto">
          <a:xfrm>
            <a:off x="8972550" y="2982913"/>
            <a:ext cx="239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2000">
                <a:solidFill>
                  <a:srgbClr val="783A7A"/>
                </a:solidFill>
                <a:latin typeface="Cambria" pitchFamily="18" charset="0"/>
              </a:rPr>
              <a:t> </a:t>
            </a:r>
          </a:p>
          <a:p>
            <a:pPr algn="ctr"/>
            <a:endParaRPr lang="ru-RU" sz="2000" b="1">
              <a:solidFill>
                <a:srgbClr val="783A7A"/>
              </a:solidFill>
            </a:endParaRPr>
          </a:p>
        </p:txBody>
      </p:sp>
      <p:sp>
        <p:nvSpPr>
          <p:cNvPr id="37" name="Скругленный прямоугольник 36"/>
          <p:cNvSpPr/>
          <p:nvPr/>
        </p:nvSpPr>
        <p:spPr>
          <a:xfrm>
            <a:off x="872388" y="2571380"/>
            <a:ext cx="8424936" cy="153108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b="1" dirty="0" smtClean="0">
              <a:solidFill>
                <a:srgbClr val="002060"/>
              </a:solidFill>
            </a:endParaRPr>
          </a:p>
          <a:p>
            <a:pPr algn="ctr"/>
            <a:r>
              <a:rPr lang="ru-RU" b="1" dirty="0" smtClean="0">
                <a:solidFill>
                  <a:srgbClr val="002060"/>
                </a:solidFill>
              </a:rPr>
              <a:t>Нормативные затраты </a:t>
            </a:r>
            <a:r>
              <a:rPr lang="ru-RU" b="1" dirty="0" smtClean="0">
                <a:solidFill>
                  <a:srgbClr val="002060"/>
                </a:solidFill>
                <a:latin typeface="Cambria" pitchFamily="18" charset="0"/>
                <a:cs typeface="Times New Roman" pitchFamily="18" charset="0"/>
              </a:rPr>
              <a:t>на финансовое обеспечение выполнения государственного (муниципального) задания на оказание </a:t>
            </a:r>
            <a:r>
              <a:rPr lang="ru-RU" b="1" dirty="0">
                <a:solidFill>
                  <a:srgbClr val="002060"/>
                </a:solidFill>
                <a:latin typeface="Cambria" pitchFamily="18" charset="0"/>
                <a:cs typeface="Times New Roman" pitchFamily="18" charset="0"/>
              </a:rPr>
              <a:t>государственных (муниципальных) услуг (выполнение работ)</a:t>
            </a:r>
            <a:br>
              <a:rPr lang="ru-RU" b="1" dirty="0">
                <a:solidFill>
                  <a:srgbClr val="002060"/>
                </a:solidFill>
                <a:latin typeface="Cambria" pitchFamily="18" charset="0"/>
                <a:cs typeface="Times New Roman" pitchFamily="18" charset="0"/>
              </a:rPr>
            </a:br>
            <a:endParaRPr lang="ru-RU" dirty="0">
              <a:solidFill>
                <a:srgbClr val="002060"/>
              </a:solidFill>
            </a:endParaRPr>
          </a:p>
        </p:txBody>
      </p:sp>
      <p:sp>
        <p:nvSpPr>
          <p:cNvPr id="3" name="Номер слайда 2"/>
          <p:cNvSpPr>
            <a:spLocks noGrp="1"/>
          </p:cNvSpPr>
          <p:nvPr>
            <p:ph type="sldNum" sz="quarter" idx="11"/>
          </p:nvPr>
        </p:nvSpPr>
        <p:spPr/>
        <p:txBody>
          <a:bodyPr/>
          <a:lstStyle/>
          <a:p>
            <a:pPr>
              <a:defRPr/>
            </a:pPr>
            <a:r>
              <a:rPr lang="ru-RU" dirty="0" smtClean="0"/>
              <a:t>19</a:t>
            </a:r>
            <a:endParaRPr lang="ru-RU" dirty="0"/>
          </a:p>
        </p:txBody>
      </p:sp>
    </p:spTree>
    <p:extLst>
      <p:ext uri="{BB962C8B-B14F-4D97-AF65-F5344CB8AC3E}">
        <p14:creationId xmlns:p14="http://schemas.microsoft.com/office/powerpoint/2010/main" val="11058904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17500"/>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Изменения </a:t>
            </a:r>
            <a:r>
              <a:rPr lang="ru-RU" sz="1600" b="1" dirty="0">
                <a:solidFill>
                  <a:srgbClr val="3E3F68"/>
                </a:solidFill>
                <a:latin typeface="Cambria" pitchFamily="18" charset="0"/>
                <a:ea typeface="+mn-ea"/>
                <a:cs typeface="Times New Roman" pitchFamily="18" charset="0"/>
              </a:rPr>
              <a:t>в порядке финансового обеспечения выполнения государственного (муниципального) задания на оказание государственных (муниципальных) услуг на основе нормативных затрат</a:t>
            </a:r>
            <a:endParaRPr lang="ru-RU" altLang="ru-RU" sz="1600" b="1" dirty="0">
              <a:solidFill>
                <a:srgbClr val="3E3F68"/>
              </a:solidFill>
              <a:latin typeface="Cambria" pitchFamily="18" charset="0"/>
              <a:ea typeface="+mn-ea"/>
              <a:cs typeface="Times New Roman" pitchFamily="18" charset="0"/>
            </a:endParaRPr>
          </a:p>
        </p:txBody>
      </p:sp>
      <p:sp>
        <p:nvSpPr>
          <p:cNvPr id="37914" name="Прямоугольник 95"/>
          <p:cNvSpPr>
            <a:spLocks noChangeArrowheads="1"/>
          </p:cNvSpPr>
          <p:nvPr/>
        </p:nvSpPr>
        <p:spPr bwMode="auto">
          <a:xfrm>
            <a:off x="8972021" y="2982914"/>
            <a:ext cx="2407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2000">
                <a:solidFill>
                  <a:srgbClr val="783A7A"/>
                </a:solidFill>
                <a:latin typeface="Cambria" pitchFamily="18" charset="0"/>
              </a:rPr>
              <a:t> </a:t>
            </a:r>
          </a:p>
          <a:p>
            <a:pPr algn="ctr"/>
            <a:endParaRPr lang="ru-RU" sz="2000" b="1">
              <a:solidFill>
                <a:srgbClr val="783A7A"/>
              </a:solidFill>
            </a:endParaRPr>
          </a:p>
        </p:txBody>
      </p:sp>
      <p:sp>
        <p:nvSpPr>
          <p:cNvPr id="37" name="Скругленный прямоугольник 36"/>
          <p:cNvSpPr/>
          <p:nvPr/>
        </p:nvSpPr>
        <p:spPr>
          <a:xfrm>
            <a:off x="740532" y="1194522"/>
            <a:ext cx="8424936" cy="4320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r>
              <a:rPr lang="ru-RU" dirty="0">
                <a:solidFill>
                  <a:prstClr val="white"/>
                </a:solidFill>
                <a:latin typeface="Calibri" pitchFamily="34" charset="0"/>
              </a:rPr>
              <a:t>Пункт 4 статьи 69.2 </a:t>
            </a:r>
            <a:r>
              <a:rPr lang="ru-RU" b="1" dirty="0">
                <a:solidFill>
                  <a:prstClr val="white"/>
                </a:solidFill>
                <a:latin typeface="Calibri" pitchFamily="34" charset="0"/>
              </a:rPr>
              <a:t>Бюджетного кодекса Российской Федерации</a:t>
            </a:r>
            <a:r>
              <a:rPr lang="ru-RU" dirty="0">
                <a:solidFill>
                  <a:prstClr val="white"/>
                </a:solidFill>
                <a:latin typeface="Calibri" pitchFamily="34" charset="0"/>
              </a:rPr>
              <a:t>:</a:t>
            </a:r>
          </a:p>
        </p:txBody>
      </p:sp>
      <p:sp>
        <p:nvSpPr>
          <p:cNvPr id="39" name="Скругленный прямоугольник 38"/>
          <p:cNvSpPr/>
          <p:nvPr/>
        </p:nvSpPr>
        <p:spPr>
          <a:xfrm>
            <a:off x="116463" y="1897013"/>
            <a:ext cx="4680520" cy="3364869"/>
          </a:xfrm>
          <a:prstGeom prst="round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fontAlgn="auto">
              <a:spcBef>
                <a:spcPts val="0"/>
              </a:spcBef>
              <a:spcAft>
                <a:spcPts val="0"/>
              </a:spcAft>
            </a:pPr>
            <a:r>
              <a:rPr lang="ru-RU" sz="1600" dirty="0">
                <a:solidFill>
                  <a:prstClr val="black"/>
                </a:solidFill>
                <a:latin typeface="Calibri" pitchFamily="34" charset="0"/>
              </a:rPr>
              <a:t>- объем финансового обеспечения выполнения государственного (муниципального) задания рассчитывается на основании </a:t>
            </a:r>
            <a:r>
              <a:rPr lang="ru-RU" sz="1600" u="sng" dirty="0">
                <a:solidFill>
                  <a:prstClr val="black"/>
                </a:solidFill>
                <a:latin typeface="Calibri" pitchFamily="34" charset="0"/>
              </a:rPr>
              <a:t>нормативных затрат на оказание государственных (муниципальных) услуг</a:t>
            </a:r>
            <a:r>
              <a:rPr lang="ru-RU" sz="1600" dirty="0">
                <a:solidFill>
                  <a:prstClr val="black"/>
                </a:solidFill>
                <a:latin typeface="Calibri" pitchFamily="34" charset="0"/>
              </a:rPr>
              <a:t> с соблюдением </a:t>
            </a:r>
            <a:r>
              <a:rPr lang="ru-RU" sz="1600" b="1" dirty="0">
                <a:solidFill>
                  <a:srgbClr val="FF0000"/>
                </a:solidFill>
                <a:latin typeface="Calibri" pitchFamily="34" charset="0"/>
              </a:rPr>
              <a:t>общих требований</a:t>
            </a:r>
            <a:r>
              <a:rPr lang="ru-RU" sz="1600" dirty="0">
                <a:solidFill>
                  <a:prstClr val="black"/>
                </a:solidFill>
                <a:latin typeface="Calibri" pitchFamily="34" charset="0"/>
              </a:rPr>
              <a:t>, определенных федеральными органами исполнительной власти, осуществляющими функции по выработке государственной политики и нормативно-правовому регулированию в установленных сферах деятельности;</a:t>
            </a:r>
          </a:p>
        </p:txBody>
      </p:sp>
      <p:sp>
        <p:nvSpPr>
          <p:cNvPr id="40" name="Скругленный прямоугольник 39"/>
          <p:cNvSpPr/>
          <p:nvPr/>
        </p:nvSpPr>
        <p:spPr>
          <a:xfrm>
            <a:off x="5069964" y="1897013"/>
            <a:ext cx="4758529" cy="3333885"/>
          </a:xfrm>
          <a:prstGeom prst="round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fontAlgn="auto">
              <a:spcBef>
                <a:spcPts val="0"/>
              </a:spcBef>
              <a:spcAft>
                <a:spcPts val="0"/>
              </a:spcAft>
            </a:pPr>
            <a:r>
              <a:rPr lang="ru-RU" sz="1600" dirty="0" smtClean="0">
                <a:solidFill>
                  <a:prstClr val="black"/>
                </a:solidFill>
                <a:latin typeface="Calibri" pitchFamily="34" charset="0"/>
              </a:rPr>
              <a:t>- по </a:t>
            </a:r>
            <a:r>
              <a:rPr lang="ru-RU" sz="1600" dirty="0">
                <a:solidFill>
                  <a:prstClr val="black"/>
                </a:solidFill>
                <a:latin typeface="Calibri" pitchFamily="34" charset="0"/>
              </a:rPr>
              <a:t>решению органа государственной власти, государственного органа (органа местного самоуправления), осуществляющих в соответствии с законодательством Российской Федерации функции и полномочия учредителя государственных (муниципальных) учреждений, при определении объема финансового обеспечения выполнения государственного (муниципального) задания используются </a:t>
            </a:r>
            <a:r>
              <a:rPr lang="ru-RU" sz="1600" u="sng" dirty="0">
                <a:solidFill>
                  <a:prstClr val="black"/>
                </a:solidFill>
                <a:latin typeface="Calibri" pitchFamily="34" charset="0"/>
              </a:rPr>
              <a:t>нормативные затраты на выполнение работ</a:t>
            </a:r>
            <a:r>
              <a:rPr lang="ru-RU" sz="1600" dirty="0">
                <a:solidFill>
                  <a:prstClr val="black"/>
                </a:solidFill>
                <a:latin typeface="Calibri" pitchFamily="34" charset="0"/>
              </a:rPr>
              <a:t> </a:t>
            </a:r>
            <a:endParaRPr lang="ru-RU" sz="1600" dirty="0" smtClean="0">
              <a:solidFill>
                <a:prstClr val="black"/>
              </a:solidFill>
              <a:latin typeface="Calibri" pitchFamily="34" charset="0"/>
            </a:endParaRPr>
          </a:p>
          <a:p>
            <a:pPr marL="177800" fontAlgn="auto">
              <a:spcBef>
                <a:spcPts val="0"/>
              </a:spcBef>
              <a:spcAft>
                <a:spcPts val="0"/>
              </a:spcAft>
            </a:pPr>
            <a:r>
              <a:rPr lang="ru-RU" sz="1600" dirty="0" smtClean="0">
                <a:solidFill>
                  <a:prstClr val="black"/>
                </a:solidFill>
                <a:latin typeface="Calibri" pitchFamily="34" charset="0"/>
              </a:rPr>
              <a:t>(</a:t>
            </a:r>
            <a:r>
              <a:rPr lang="ru-RU" sz="1600" dirty="0">
                <a:solidFill>
                  <a:prstClr val="black"/>
                </a:solidFill>
                <a:latin typeface="Calibri" pitchFamily="34" charset="0"/>
              </a:rPr>
              <a:t>утверждение Общих требований </a:t>
            </a:r>
            <a:endParaRPr lang="ru-RU" sz="1600" dirty="0" smtClean="0">
              <a:solidFill>
                <a:prstClr val="black"/>
              </a:solidFill>
              <a:latin typeface="Calibri" pitchFamily="34" charset="0"/>
            </a:endParaRPr>
          </a:p>
          <a:p>
            <a:pPr marL="177800" fontAlgn="auto">
              <a:spcBef>
                <a:spcPts val="0"/>
              </a:spcBef>
              <a:spcAft>
                <a:spcPts val="0"/>
              </a:spcAft>
            </a:pPr>
            <a:r>
              <a:rPr lang="ru-RU" sz="1600" u="sng" dirty="0" smtClean="0">
                <a:solidFill>
                  <a:prstClr val="black"/>
                </a:solidFill>
                <a:latin typeface="Calibri" pitchFamily="34" charset="0"/>
              </a:rPr>
              <a:t>не </a:t>
            </a:r>
            <a:r>
              <a:rPr lang="ru-RU" sz="1600" u="sng" dirty="0">
                <a:solidFill>
                  <a:prstClr val="black"/>
                </a:solidFill>
                <a:latin typeface="Calibri" pitchFamily="34" charset="0"/>
              </a:rPr>
              <a:t>обязательно</a:t>
            </a:r>
            <a:r>
              <a:rPr lang="ru-RU" sz="1600" dirty="0">
                <a:solidFill>
                  <a:prstClr val="black"/>
                </a:solidFill>
                <a:latin typeface="Calibri" pitchFamily="34" charset="0"/>
              </a:rPr>
              <a:t>).</a:t>
            </a:r>
          </a:p>
        </p:txBody>
      </p:sp>
      <p:sp>
        <p:nvSpPr>
          <p:cNvPr id="2" name="Овал 1"/>
          <p:cNvSpPr/>
          <p:nvPr/>
        </p:nvSpPr>
        <p:spPr>
          <a:xfrm>
            <a:off x="1272162" y="5549900"/>
            <a:ext cx="8519538" cy="117248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a:solidFill>
                  <a:schemeClr val="tx1"/>
                </a:solidFill>
              </a:rPr>
              <a:t>положение применяется при расчете объема финансового обеспечения на выполнение государственного (муниципального) задания </a:t>
            </a:r>
            <a:r>
              <a:rPr lang="ru-RU" sz="1400" b="1" dirty="0">
                <a:solidFill>
                  <a:schemeClr val="tx1"/>
                </a:solidFill>
              </a:rPr>
              <a:t>начиная с государственных (муниципальных) заданий </a:t>
            </a:r>
            <a:r>
              <a:rPr lang="ru-RU" sz="1400" b="1" dirty="0">
                <a:solidFill>
                  <a:srgbClr val="FF0000"/>
                </a:solidFill>
              </a:rPr>
              <a:t>на 2016 год (на 2016 год и на плановый период 2017 и 2018 годов</a:t>
            </a:r>
            <a:r>
              <a:rPr lang="ru-RU" sz="1400" b="1" dirty="0" smtClean="0">
                <a:solidFill>
                  <a:srgbClr val="FF0000"/>
                </a:solidFill>
              </a:rPr>
              <a:t>)</a:t>
            </a:r>
            <a:endParaRPr lang="ru-RU" sz="1400" b="1" dirty="0">
              <a:solidFill>
                <a:srgbClr val="FF0000"/>
              </a:solidFill>
              <a:latin typeface="Calibri" pitchFamily="34" charset="0"/>
            </a:endParaRPr>
          </a:p>
        </p:txBody>
      </p:sp>
      <p:cxnSp>
        <p:nvCxnSpPr>
          <p:cNvPr id="6" name="Скругленная соединительная линия 5"/>
          <p:cNvCxnSpPr>
            <a:endCxn id="2" idx="2"/>
          </p:cNvCxnSpPr>
          <p:nvPr/>
        </p:nvCxnSpPr>
        <p:spPr>
          <a:xfrm rot="16200000" flipH="1">
            <a:off x="484702" y="5348680"/>
            <a:ext cx="874259" cy="700662"/>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11"/>
          </p:nvPr>
        </p:nvSpPr>
        <p:spPr/>
        <p:txBody>
          <a:bodyPr/>
          <a:lstStyle/>
          <a:p>
            <a:pPr>
              <a:defRPr/>
            </a:pPr>
            <a:fld id="{AF3417E0-D88E-41FA-96DB-420EFDC07C72}" type="slidenum">
              <a:rPr lang="ru-RU" smtClean="0"/>
              <a:pPr>
                <a:defRPr/>
              </a:pPr>
              <a:t>50</a:t>
            </a:fld>
            <a:endParaRPr lang="ru-RU" dirty="0"/>
          </a:p>
        </p:txBody>
      </p:sp>
    </p:spTree>
    <p:extLst>
      <p:ext uri="{BB962C8B-B14F-4D97-AF65-F5344CB8AC3E}">
        <p14:creationId xmlns:p14="http://schemas.microsoft.com/office/powerpoint/2010/main" val="13219276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17500"/>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Изменения </a:t>
            </a:r>
            <a:r>
              <a:rPr lang="ru-RU" sz="1600" b="1" dirty="0">
                <a:solidFill>
                  <a:srgbClr val="3E3F68"/>
                </a:solidFill>
                <a:latin typeface="Cambria" pitchFamily="18" charset="0"/>
                <a:ea typeface="+mn-ea"/>
                <a:cs typeface="Times New Roman" pitchFamily="18" charset="0"/>
              </a:rPr>
              <a:t>в порядке финансового обеспечения выполнения государственного (муниципального) задания на оказание государственных (муниципальных) услуг на основе нормативных затрат</a:t>
            </a:r>
            <a:endParaRPr lang="ru-RU" altLang="ru-RU" sz="1600" b="1" dirty="0">
              <a:solidFill>
                <a:srgbClr val="3E3F68"/>
              </a:solidFill>
              <a:latin typeface="Cambria" pitchFamily="18" charset="0"/>
              <a:ea typeface="+mn-ea"/>
              <a:cs typeface="Times New Roman" pitchFamily="18" charset="0"/>
            </a:endParaRPr>
          </a:p>
        </p:txBody>
      </p:sp>
      <p:sp>
        <p:nvSpPr>
          <p:cNvPr id="2" name="Прямоугольник 1"/>
          <p:cNvSpPr/>
          <p:nvPr/>
        </p:nvSpPr>
        <p:spPr>
          <a:xfrm>
            <a:off x="200024" y="1905000"/>
            <a:ext cx="9496425" cy="118109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r>
              <a:rPr lang="ru-RU" sz="1600" dirty="0"/>
              <a:t>Постановление </a:t>
            </a:r>
            <a:r>
              <a:rPr lang="ru-RU" sz="1600" dirty="0" smtClean="0"/>
              <a:t>Правительства РФ </a:t>
            </a:r>
            <a:r>
              <a:rPr lang="ru-RU" sz="1600" dirty="0" smtClean="0">
                <a:solidFill>
                  <a:srgbClr val="FF0000"/>
                </a:solidFill>
              </a:rPr>
              <a:t>от 26.06.2015 № 640 </a:t>
            </a:r>
            <a:r>
              <a:rPr lang="ru-RU" sz="1600" dirty="0" smtClean="0"/>
              <a:t>«</a:t>
            </a:r>
            <a:r>
              <a:rPr lang="ru-RU" sz="1600" dirty="0"/>
              <a:t>О порядке формирования государственного задания на оказание государственных услуг (выполнение работ) в отношении федеральных государственных учреждений и финансового обеспечения выполнения государственного задания</a:t>
            </a:r>
            <a:r>
              <a:rPr lang="ru-RU" sz="1600" dirty="0" smtClean="0"/>
              <a:t>» </a:t>
            </a:r>
            <a:r>
              <a:rPr lang="ru-RU" sz="1600" dirty="0" smtClean="0">
                <a:solidFill>
                  <a:srgbClr val="FF0000"/>
                </a:solidFill>
              </a:rPr>
              <a:t>вступает в силу с 01.01.2016, за исключением отдельных положений</a:t>
            </a:r>
            <a:endParaRPr lang="ru-RU" sz="1600" b="1" dirty="0">
              <a:solidFill>
                <a:srgbClr val="FF0000"/>
              </a:solidFill>
            </a:endParaRPr>
          </a:p>
        </p:txBody>
      </p:sp>
      <p:sp>
        <p:nvSpPr>
          <p:cNvPr id="33" name="Прямоугольник 32"/>
          <p:cNvSpPr/>
          <p:nvPr/>
        </p:nvSpPr>
        <p:spPr>
          <a:xfrm>
            <a:off x="1190624" y="3762375"/>
            <a:ext cx="8410575" cy="115252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r>
              <a:rPr lang="ru-RU" sz="1600" dirty="0"/>
              <a:t>Постановление Правительства РФ </a:t>
            </a:r>
            <a:r>
              <a:rPr lang="ru-RU" sz="1600" b="1" dirty="0">
                <a:solidFill>
                  <a:srgbClr val="FF0000"/>
                </a:solidFill>
              </a:rPr>
              <a:t>от 02.09.2010 № 671 </a:t>
            </a:r>
            <a:r>
              <a:rPr lang="ru-RU" sz="1600" dirty="0"/>
              <a:t>«О порядке формирования государственного задания в отношении федеральных государственных учреждений и финансового обеспечения выполнения государственного задания»</a:t>
            </a:r>
            <a:r>
              <a:rPr lang="ru-RU" sz="1600" b="1" dirty="0"/>
              <a:t> </a:t>
            </a:r>
            <a:r>
              <a:rPr lang="ru-RU" sz="1600" dirty="0"/>
              <a:t>утрачивает силу </a:t>
            </a:r>
            <a:endParaRPr lang="ru-RU" sz="1600" dirty="0" smtClean="0"/>
          </a:p>
          <a:p>
            <a:r>
              <a:rPr lang="ru-RU" sz="1600" b="1" dirty="0" smtClean="0">
                <a:solidFill>
                  <a:srgbClr val="FF0000"/>
                </a:solidFill>
              </a:rPr>
              <a:t>с </a:t>
            </a:r>
            <a:r>
              <a:rPr lang="ru-RU" sz="1600" b="1" dirty="0">
                <a:solidFill>
                  <a:srgbClr val="FF0000"/>
                </a:solidFill>
              </a:rPr>
              <a:t>01.01.2016</a:t>
            </a:r>
          </a:p>
        </p:txBody>
      </p:sp>
      <p:sp>
        <p:nvSpPr>
          <p:cNvPr id="3" name="Номер слайда 2"/>
          <p:cNvSpPr>
            <a:spLocks noGrp="1"/>
          </p:cNvSpPr>
          <p:nvPr>
            <p:ph type="sldNum" sz="quarter" idx="11"/>
          </p:nvPr>
        </p:nvSpPr>
        <p:spPr/>
        <p:txBody>
          <a:bodyPr/>
          <a:lstStyle/>
          <a:p>
            <a:pPr>
              <a:defRPr/>
            </a:pPr>
            <a:fld id="{AF3417E0-D88E-41FA-96DB-420EFDC07C72}" type="slidenum">
              <a:rPr lang="ru-RU" smtClean="0"/>
              <a:pPr>
                <a:defRPr/>
              </a:pPr>
              <a:t>51</a:t>
            </a:fld>
            <a:endParaRPr lang="ru-RU" dirty="0"/>
          </a:p>
        </p:txBody>
      </p:sp>
    </p:spTree>
    <p:extLst>
      <p:ext uri="{BB962C8B-B14F-4D97-AF65-F5344CB8AC3E}">
        <p14:creationId xmlns:p14="http://schemas.microsoft.com/office/powerpoint/2010/main" val="29140008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Соединительная линия уступом 23"/>
          <p:cNvCxnSpPr>
            <a:endCxn id="13" idx="1"/>
          </p:cNvCxnSpPr>
          <p:nvPr/>
        </p:nvCxnSpPr>
        <p:spPr>
          <a:xfrm rot="16200000" flipH="1">
            <a:off x="520855" y="2654530"/>
            <a:ext cx="1435177" cy="16471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Формирование единого подхода к определению нормативных затрат на оказание государственных (муниципальных) услуг (выполнение работ)</a:t>
            </a:r>
            <a:endParaRPr lang="ru-RU" altLang="ru-RU" sz="1600" b="1" dirty="0">
              <a:solidFill>
                <a:srgbClr val="3E3F68"/>
              </a:solidFill>
              <a:latin typeface="Cambria" pitchFamily="18" charset="0"/>
              <a:ea typeface="+mn-ea"/>
              <a:cs typeface="Times New Roman" pitchFamily="18" charset="0"/>
            </a:endParaRPr>
          </a:p>
        </p:txBody>
      </p:sp>
      <mc:AlternateContent xmlns:mc="http://schemas.openxmlformats.org/markup-compatibility/2006" xmlns:a14="http://schemas.microsoft.com/office/drawing/2010/main">
        <mc:Choice Requires="a14">
          <p:sp>
            <p:nvSpPr>
              <p:cNvPr id="2" name="Скругленный прямоугольник 1"/>
              <p:cNvSpPr/>
              <p:nvPr/>
            </p:nvSpPr>
            <p:spPr>
              <a:xfrm>
                <a:off x="371475" y="1133475"/>
                <a:ext cx="9086850" cy="990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a:t>Объем финансового обеспечения выполнения государственного </a:t>
                </a:r>
                <a:r>
                  <a:rPr lang="ru-RU" dirty="0" smtClean="0"/>
                  <a:t>задания</a:t>
                </a:r>
                <a:endParaRPr lang="en-US" dirty="0" smtClean="0"/>
              </a:p>
              <a:p>
                <a:pPr algn="ctr"/>
                <a14:m>
                  <m:oMathPara xmlns:m="http://schemas.openxmlformats.org/officeDocument/2006/math">
                    <m:oMathParaPr>
                      <m:jc m:val="centerGroup"/>
                    </m:oMathParaPr>
                    <m:oMath xmlns:m="http://schemas.openxmlformats.org/officeDocument/2006/math">
                      <m:r>
                        <a:rPr lang="en-US" i="1">
                          <a:latin typeface="Cambria Math"/>
                        </a:rPr>
                        <m:t>𝑅</m:t>
                      </m:r>
                      <m:r>
                        <a:rPr lang="ru-RU" i="1">
                          <a:latin typeface="Cambria Math"/>
                        </a:rPr>
                        <m:t>=</m:t>
                      </m:r>
                      <m:nary>
                        <m:naryPr>
                          <m:chr m:val="∑"/>
                          <m:limLoc m:val="subSup"/>
                          <m:supHide m:val="on"/>
                          <m:ctrlPr>
                            <a:rPr lang="ru-RU" i="1">
                              <a:latin typeface="Cambria Math"/>
                            </a:rPr>
                          </m:ctrlPr>
                        </m:naryPr>
                        <m:sub>
                          <m:r>
                            <a:rPr lang="ru-RU" i="1">
                              <a:latin typeface="Cambria Math"/>
                            </a:rPr>
                            <m:t>𝑖</m:t>
                          </m:r>
                        </m:sub>
                        <m:sup/>
                        <m:e>
                          <m:sSub>
                            <m:sSubPr>
                              <m:ctrlPr>
                                <a:rPr lang="ru-RU" i="1">
                                  <a:latin typeface="Cambria Math"/>
                                </a:rPr>
                              </m:ctrlPr>
                            </m:sSubPr>
                            <m:e>
                              <m:r>
                                <a:rPr lang="ru-RU" i="1">
                                  <a:latin typeface="Cambria Math"/>
                                </a:rPr>
                                <m:t>𝑁</m:t>
                              </m:r>
                            </m:e>
                            <m:sub>
                              <m:r>
                                <a:rPr lang="ru-RU" i="1">
                                  <a:latin typeface="Cambria Math"/>
                                </a:rPr>
                                <m:t>𝑖</m:t>
                              </m:r>
                            </m:sub>
                          </m:sSub>
                        </m:e>
                      </m:nary>
                      <m:r>
                        <a:rPr lang="ru-RU" i="1">
                          <a:latin typeface="Cambria Math"/>
                        </a:rPr>
                        <m:t>×</m:t>
                      </m:r>
                      <m:sSub>
                        <m:sSubPr>
                          <m:ctrlPr>
                            <a:rPr lang="ru-RU" i="1">
                              <a:latin typeface="Cambria Math"/>
                            </a:rPr>
                          </m:ctrlPr>
                        </m:sSubPr>
                        <m:e>
                          <m:r>
                            <a:rPr lang="ru-RU" i="1">
                              <a:latin typeface="Cambria Math"/>
                            </a:rPr>
                            <m:t>𝑉</m:t>
                          </m:r>
                        </m:e>
                        <m:sub>
                          <m:r>
                            <a:rPr lang="ru-RU" i="1">
                              <a:latin typeface="Cambria Math"/>
                            </a:rPr>
                            <m:t>𝑖</m:t>
                          </m:r>
                        </m:sub>
                      </m:sSub>
                      <m:r>
                        <a:rPr lang="ru-RU" i="1">
                          <a:latin typeface="Cambria Math"/>
                        </a:rPr>
                        <m:t>+</m:t>
                      </m:r>
                      <m:nary>
                        <m:naryPr>
                          <m:chr m:val="∑"/>
                          <m:limLoc m:val="subSup"/>
                          <m:supHide m:val="on"/>
                          <m:ctrlPr>
                            <a:rPr lang="ru-RU" i="1">
                              <a:latin typeface="Cambria Math"/>
                            </a:rPr>
                          </m:ctrlPr>
                        </m:naryPr>
                        <m:sub>
                          <m:r>
                            <a:rPr lang="en-US" i="1">
                              <a:latin typeface="Cambria Math"/>
                            </a:rPr>
                            <m:t>𝑤</m:t>
                          </m:r>
                        </m:sub>
                        <m:sup/>
                        <m:e>
                          <m:sSub>
                            <m:sSubPr>
                              <m:ctrlPr>
                                <a:rPr lang="ru-RU" i="1">
                                  <a:latin typeface="Cambria Math"/>
                                </a:rPr>
                              </m:ctrlPr>
                            </m:sSubPr>
                            <m:e>
                              <m:r>
                                <a:rPr lang="ru-RU" i="1">
                                  <a:latin typeface="Cambria Math"/>
                                </a:rPr>
                                <m:t>𝑁</m:t>
                              </m:r>
                            </m:e>
                            <m:sub>
                              <m:r>
                                <a:rPr lang="ru-RU" i="1">
                                  <a:latin typeface="Cambria Math"/>
                                </a:rPr>
                                <m:t>𝑤</m:t>
                              </m:r>
                            </m:sub>
                          </m:sSub>
                        </m:e>
                      </m:nary>
                      <m:r>
                        <a:rPr lang="ru-RU" i="1">
                          <a:latin typeface="Cambria Math"/>
                        </a:rPr>
                        <m:t>−</m:t>
                      </m:r>
                      <m:nary>
                        <m:naryPr>
                          <m:chr m:val="∑"/>
                          <m:limLoc m:val="subSup"/>
                          <m:supHide m:val="on"/>
                          <m:ctrlPr>
                            <a:rPr lang="ru-RU" i="1">
                              <a:latin typeface="Cambria Math"/>
                            </a:rPr>
                          </m:ctrlPr>
                        </m:naryPr>
                        <m:sub>
                          <m:r>
                            <a:rPr lang="en-US" i="1">
                              <a:latin typeface="Cambria Math"/>
                            </a:rPr>
                            <m:t>𝑖</m:t>
                          </m:r>
                        </m:sub>
                        <m:sup/>
                        <m:e>
                          <m:sSub>
                            <m:sSubPr>
                              <m:ctrlPr>
                                <a:rPr lang="ru-RU" i="1">
                                  <a:latin typeface="Cambria Math"/>
                                </a:rPr>
                              </m:ctrlPr>
                            </m:sSubPr>
                            <m:e>
                              <m:r>
                                <a:rPr lang="ru-RU" i="1">
                                  <a:latin typeface="Cambria Math"/>
                                </a:rPr>
                                <m:t>𝑃</m:t>
                              </m:r>
                            </m:e>
                            <m:sub>
                              <m:r>
                                <a:rPr lang="ru-RU" i="1">
                                  <a:latin typeface="Cambria Math"/>
                                </a:rPr>
                                <m:t>𝑖</m:t>
                              </m:r>
                            </m:sub>
                          </m:sSub>
                          <m:r>
                            <a:rPr lang="ru-RU" i="1">
                              <a:latin typeface="Cambria Math"/>
                            </a:rPr>
                            <m:t>×</m:t>
                          </m:r>
                          <m:sSubSup>
                            <m:sSubSupPr>
                              <m:ctrlPr>
                                <a:rPr lang="ru-RU" i="1">
                                  <a:latin typeface="Cambria Math"/>
                                </a:rPr>
                              </m:ctrlPr>
                            </m:sSubSupPr>
                            <m:e>
                              <m:r>
                                <a:rPr lang="ru-RU" i="1">
                                  <a:latin typeface="Cambria Math"/>
                                </a:rPr>
                                <m:t>𝑉</m:t>
                              </m:r>
                            </m:e>
                            <m:sub>
                              <m:r>
                                <a:rPr lang="ru-RU" i="1">
                                  <a:latin typeface="Cambria Math"/>
                                </a:rPr>
                                <m:t>𝑖</m:t>
                              </m:r>
                            </m:sub>
                            <m:sup/>
                          </m:sSubSup>
                        </m:e>
                      </m:nary>
                      <m:r>
                        <a:rPr lang="ru-RU" i="1">
                          <a:latin typeface="Cambria Math"/>
                        </a:rPr>
                        <m:t>+</m:t>
                      </m:r>
                      <m:sSup>
                        <m:sSupPr>
                          <m:ctrlPr>
                            <a:rPr lang="ru-RU" i="1">
                              <a:latin typeface="Cambria Math"/>
                            </a:rPr>
                          </m:ctrlPr>
                        </m:sSupPr>
                        <m:e>
                          <m:r>
                            <a:rPr lang="en-US" i="1">
                              <a:latin typeface="Cambria Math"/>
                            </a:rPr>
                            <m:t>𝑁</m:t>
                          </m:r>
                        </m:e>
                        <m:sup>
                          <m:r>
                            <a:rPr lang="ru-RU" i="1">
                              <a:latin typeface="Cambria Math"/>
                            </a:rPr>
                            <m:t>УН</m:t>
                          </m:r>
                        </m:sup>
                      </m:sSup>
                      <m:r>
                        <a:rPr lang="ru-RU" i="1">
                          <a:latin typeface="Cambria Math"/>
                        </a:rPr>
                        <m:t>+</m:t>
                      </m:r>
                      <m:sSup>
                        <m:sSupPr>
                          <m:ctrlPr>
                            <a:rPr lang="ru-RU" i="1">
                              <a:latin typeface="Cambria Math"/>
                            </a:rPr>
                          </m:ctrlPr>
                        </m:sSupPr>
                        <m:e>
                          <m:r>
                            <a:rPr lang="en-US" i="1">
                              <a:latin typeface="Cambria Math"/>
                            </a:rPr>
                            <m:t>𝑁</m:t>
                          </m:r>
                        </m:e>
                        <m:sup>
                          <m:r>
                            <a:rPr lang="ru-RU" i="1">
                              <a:latin typeface="Cambria Math"/>
                            </a:rPr>
                            <m:t>СИ</m:t>
                          </m:r>
                        </m:sup>
                      </m:sSup>
                    </m:oMath>
                  </m:oMathPara>
                </a14:m>
                <a:endParaRPr lang="ru-RU" dirty="0"/>
              </a:p>
            </p:txBody>
          </p:sp>
        </mc:Choice>
        <mc:Fallback xmlns="">
          <p:sp>
            <p:nvSpPr>
              <p:cNvPr id="2" name="Скругленный прямоугольник 1"/>
              <p:cNvSpPr>
                <a:spLocks noRot="1" noChangeAspect="1" noMove="1" noResize="1" noEditPoints="1" noAdjustHandles="1" noChangeArrowheads="1" noChangeShapeType="1" noTextEdit="1"/>
              </p:cNvSpPr>
              <p:nvPr/>
            </p:nvSpPr>
            <p:spPr>
              <a:xfrm>
                <a:off x="371475" y="1133475"/>
                <a:ext cx="9086850" cy="990600"/>
              </a:xfrm>
              <a:prstGeom prst="roundRect">
                <a:avLst/>
              </a:prstGeom>
              <a:blipFill rotWithShape="1">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Скругленный прямоугольник 11"/>
              <p:cNvSpPr/>
              <p:nvPr/>
            </p:nvSpPr>
            <p:spPr>
              <a:xfrm>
                <a:off x="1320794" y="2472939"/>
                <a:ext cx="8137525" cy="4519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14:m>
                  <m:oMath xmlns:m="http://schemas.openxmlformats.org/officeDocument/2006/math">
                    <m:sSub>
                      <m:sSubPr>
                        <m:ctrlPr>
                          <a:rPr lang="ru-RU" sz="1100" i="1">
                            <a:latin typeface="Cambria Math"/>
                          </a:rPr>
                        </m:ctrlPr>
                      </m:sSubPr>
                      <m:e>
                        <m:r>
                          <m:rPr>
                            <m:sty m:val="p"/>
                          </m:rPr>
                          <a:rPr lang="ru-RU" sz="1100">
                            <a:latin typeface="Cambria Math"/>
                          </a:rPr>
                          <m:t>N</m:t>
                        </m:r>
                      </m:e>
                      <m:sub>
                        <m:r>
                          <m:rPr>
                            <m:sty m:val="p"/>
                          </m:rPr>
                          <a:rPr lang="ru-RU" sz="1100">
                            <a:latin typeface="Cambria Math"/>
                          </a:rPr>
                          <m:t>i</m:t>
                        </m:r>
                      </m:sub>
                    </m:sSub>
                  </m:oMath>
                </a14:m>
                <a:r>
                  <a:rPr lang="ru-RU" sz="1100" dirty="0"/>
                  <a:t>- нормативные затраты на оказание i-ой государственной услуги, включенной в ведомственный перечень</a:t>
                </a:r>
              </a:p>
            </p:txBody>
          </p:sp>
        </mc:Choice>
        <mc:Fallback xmlns="">
          <p:sp>
            <p:nvSpPr>
              <p:cNvPr id="12" name="Скругленный прямоугольник 11"/>
              <p:cNvSpPr>
                <a:spLocks noRot="1" noChangeAspect="1" noMove="1" noResize="1" noEditPoints="1" noAdjustHandles="1" noChangeArrowheads="1" noChangeShapeType="1" noTextEdit="1"/>
              </p:cNvSpPr>
              <p:nvPr/>
            </p:nvSpPr>
            <p:spPr>
              <a:xfrm>
                <a:off x="1320794" y="2472939"/>
                <a:ext cx="8137525" cy="451976"/>
              </a:xfrm>
              <a:prstGeom prst="roundRect">
                <a:avLst/>
              </a:prstGeom>
              <a:blipFill rotWithShape="1">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Скругленный прямоугольник 12"/>
              <p:cNvSpPr/>
              <p:nvPr/>
            </p:nvSpPr>
            <p:spPr>
              <a:xfrm>
                <a:off x="1320800" y="3240649"/>
                <a:ext cx="8137524" cy="42765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14:m>
                  <m:oMath xmlns:m="http://schemas.openxmlformats.org/officeDocument/2006/math">
                    <m:sSub>
                      <m:sSubPr>
                        <m:ctrlPr>
                          <a:rPr lang="ru-RU" sz="1100" i="1">
                            <a:latin typeface="Cambria Math"/>
                          </a:rPr>
                        </m:ctrlPr>
                      </m:sSubPr>
                      <m:e>
                        <m:r>
                          <a:rPr lang="ru-RU" sz="1100" i="1">
                            <a:latin typeface="Cambria Math"/>
                          </a:rPr>
                          <m:t>𝑉</m:t>
                        </m:r>
                      </m:e>
                      <m:sub>
                        <m:r>
                          <a:rPr lang="ru-RU" sz="1100" i="1">
                            <a:latin typeface="Cambria Math"/>
                          </a:rPr>
                          <m:t>𝑖</m:t>
                        </m:r>
                      </m:sub>
                    </m:sSub>
                  </m:oMath>
                </a14:m>
                <a:r>
                  <a:rPr lang="ru-RU" sz="1100" dirty="0"/>
                  <a:t> - объем i-ой государственной услуги, установленной государственным заданием</a:t>
                </a:r>
              </a:p>
            </p:txBody>
          </p:sp>
        </mc:Choice>
        <mc:Fallback xmlns="">
          <p:sp>
            <p:nvSpPr>
              <p:cNvPr id="13" name="Скругленный прямоугольник 12"/>
              <p:cNvSpPr>
                <a:spLocks noRot="1" noChangeAspect="1" noMove="1" noResize="1" noEditPoints="1" noAdjustHandles="1" noChangeArrowheads="1" noChangeShapeType="1" noTextEdit="1"/>
              </p:cNvSpPr>
              <p:nvPr/>
            </p:nvSpPr>
            <p:spPr>
              <a:xfrm>
                <a:off x="1320800" y="3240649"/>
                <a:ext cx="8137524" cy="427654"/>
              </a:xfrm>
              <a:prstGeom prst="round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Скругленный прямоугольник 13"/>
              <p:cNvSpPr/>
              <p:nvPr/>
            </p:nvSpPr>
            <p:spPr>
              <a:xfrm>
                <a:off x="1320794" y="3924627"/>
                <a:ext cx="8137524" cy="3265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14:m>
                  <m:oMath xmlns:m="http://schemas.openxmlformats.org/officeDocument/2006/math">
                    <m:sSub>
                      <m:sSubPr>
                        <m:ctrlPr>
                          <a:rPr lang="ru-RU" sz="1100" i="1">
                            <a:latin typeface="Cambria Math"/>
                          </a:rPr>
                        </m:ctrlPr>
                      </m:sSubPr>
                      <m:e>
                        <m:r>
                          <a:rPr lang="ru-RU" sz="1100" i="1">
                            <a:latin typeface="Cambria Math"/>
                          </a:rPr>
                          <m:t>𝑁</m:t>
                        </m:r>
                      </m:e>
                      <m:sub>
                        <m:r>
                          <a:rPr lang="ru-RU" sz="1100" i="1">
                            <a:latin typeface="Cambria Math"/>
                          </a:rPr>
                          <m:t>𝑤</m:t>
                        </m:r>
                      </m:sub>
                    </m:sSub>
                  </m:oMath>
                </a14:m>
                <a:r>
                  <a:rPr lang="ru-RU" sz="1100" dirty="0"/>
                  <a:t> – нормативные затраты на выполнение </a:t>
                </a:r>
                <a:r>
                  <a:rPr lang="en-US" sz="1100" dirty="0"/>
                  <a:t>w</a:t>
                </a:r>
                <a:r>
                  <a:rPr lang="ru-RU" sz="1100" dirty="0"/>
                  <a:t>-ой работы, включенной в ведомственный </a:t>
                </a:r>
                <a:r>
                  <a:rPr lang="ru-RU" sz="1100" dirty="0" smtClean="0"/>
                  <a:t>перечень                                 </a:t>
                </a:r>
                <a:r>
                  <a:rPr lang="ru-RU" sz="1100" dirty="0" smtClean="0">
                    <a:solidFill>
                      <a:srgbClr val="FF0000"/>
                    </a:solidFill>
                  </a:rPr>
                  <a:t>(будут применяться с 2017 года)</a:t>
                </a:r>
                <a:endParaRPr lang="ru-RU" sz="1100" dirty="0">
                  <a:solidFill>
                    <a:srgbClr val="FF0000"/>
                  </a:solidFill>
                </a:endParaRPr>
              </a:p>
            </p:txBody>
          </p:sp>
        </mc:Choice>
        <mc:Fallback xmlns="">
          <p:sp>
            <p:nvSpPr>
              <p:cNvPr id="14" name="Скругленный прямоугольник 13"/>
              <p:cNvSpPr>
                <a:spLocks noRot="1" noChangeAspect="1" noMove="1" noResize="1" noEditPoints="1" noAdjustHandles="1" noChangeArrowheads="1" noChangeShapeType="1" noTextEdit="1"/>
              </p:cNvSpPr>
              <p:nvPr/>
            </p:nvSpPr>
            <p:spPr>
              <a:xfrm>
                <a:off x="1320794" y="3924627"/>
                <a:ext cx="8137524" cy="326575"/>
              </a:xfrm>
              <a:prstGeom prst="roundRect">
                <a:avLst/>
              </a:prstGeom>
              <a:blipFill rotWithShape="1">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Скругленный прямоугольник 14"/>
              <p:cNvSpPr/>
              <p:nvPr/>
            </p:nvSpPr>
            <p:spPr>
              <a:xfrm>
                <a:off x="1320792" y="4548855"/>
                <a:ext cx="8137525" cy="3681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14:m>
                  <m:oMath xmlns:m="http://schemas.openxmlformats.org/officeDocument/2006/math">
                    <m:sSub>
                      <m:sSubPr>
                        <m:ctrlPr>
                          <a:rPr lang="ru-RU" sz="1100" i="1">
                            <a:latin typeface="Cambria Math"/>
                          </a:rPr>
                        </m:ctrlPr>
                      </m:sSubPr>
                      <m:e>
                        <m:r>
                          <a:rPr lang="ru-RU" sz="1100" i="1">
                            <a:latin typeface="Cambria Math"/>
                          </a:rPr>
                          <m:t>𝑃</m:t>
                        </m:r>
                      </m:e>
                      <m:sub>
                        <m:r>
                          <a:rPr lang="ru-RU" sz="1100" i="1">
                            <a:latin typeface="Cambria Math"/>
                          </a:rPr>
                          <m:t>𝑖</m:t>
                        </m:r>
                      </m:sub>
                    </m:sSub>
                  </m:oMath>
                </a14:m>
                <a:r>
                  <a:rPr lang="ru-RU" sz="1100" dirty="0"/>
                  <a:t> - размер платы (тариф, цена) за оказание i-ой государственной услуги, установленный государственным заданием</a:t>
                </a:r>
              </a:p>
            </p:txBody>
          </p:sp>
        </mc:Choice>
        <mc:Fallback xmlns="">
          <p:sp>
            <p:nvSpPr>
              <p:cNvPr id="15" name="Скругленный прямоугольник 14"/>
              <p:cNvSpPr>
                <a:spLocks noRot="1" noChangeAspect="1" noMove="1" noResize="1" noEditPoints="1" noAdjustHandles="1" noChangeArrowheads="1" noChangeShapeType="1" noTextEdit="1"/>
              </p:cNvSpPr>
              <p:nvPr/>
            </p:nvSpPr>
            <p:spPr>
              <a:xfrm>
                <a:off x="1320792" y="4548855"/>
                <a:ext cx="8137525" cy="368108"/>
              </a:xfrm>
              <a:prstGeom prst="roundRect">
                <a:avLst/>
              </a:prstGeom>
              <a:blipFill rotWithShape="1">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Скругленный прямоугольник 15"/>
              <p:cNvSpPr/>
              <p:nvPr/>
            </p:nvSpPr>
            <p:spPr>
              <a:xfrm>
                <a:off x="1320793" y="5167137"/>
                <a:ext cx="8137524" cy="4233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14:m>
                  <m:oMath xmlns:m="http://schemas.openxmlformats.org/officeDocument/2006/math">
                    <m:sSup>
                      <m:sSupPr>
                        <m:ctrlPr>
                          <a:rPr lang="ru-RU" sz="1100" i="1">
                            <a:latin typeface="Cambria Math"/>
                          </a:rPr>
                        </m:ctrlPr>
                      </m:sSupPr>
                      <m:e>
                        <m:r>
                          <a:rPr lang="en-US" sz="1100" i="1">
                            <a:latin typeface="Cambria Math"/>
                          </a:rPr>
                          <m:t>𝑁</m:t>
                        </m:r>
                      </m:e>
                      <m:sup>
                        <m:r>
                          <a:rPr lang="ru-RU" sz="1100" i="1">
                            <a:latin typeface="Cambria Math"/>
                          </a:rPr>
                          <m:t>УН</m:t>
                        </m:r>
                      </m:sup>
                    </m:sSup>
                  </m:oMath>
                </a14:m>
                <a:r>
                  <a:rPr lang="ru-RU" sz="1100" dirty="0"/>
                  <a:t> - </a:t>
                </a:r>
                <a:r>
                  <a:rPr lang="ru-RU" sz="1100" dirty="0" smtClean="0"/>
                  <a:t>затраты </a:t>
                </a:r>
                <a:r>
                  <a:rPr lang="ru-RU" sz="1100" dirty="0"/>
                  <a:t>на уплату налогов, в качестве объекта налогообложения по которым признается имущество учреждения</a:t>
                </a:r>
              </a:p>
            </p:txBody>
          </p:sp>
        </mc:Choice>
        <mc:Fallback xmlns="">
          <p:sp>
            <p:nvSpPr>
              <p:cNvPr id="16" name="Скругленный прямоугольник 15"/>
              <p:cNvSpPr>
                <a:spLocks noRot="1" noChangeAspect="1" noMove="1" noResize="1" noEditPoints="1" noAdjustHandles="1" noChangeArrowheads="1" noChangeShapeType="1" noTextEdit="1"/>
              </p:cNvSpPr>
              <p:nvPr/>
            </p:nvSpPr>
            <p:spPr>
              <a:xfrm>
                <a:off x="1320793" y="5167137"/>
                <a:ext cx="8137524" cy="423345"/>
              </a:xfrm>
              <a:prstGeom prst="roundRect">
                <a:avLst/>
              </a:prstGeom>
              <a:blipFill rotWithShape="1">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Скругленный прямоугольник 16"/>
              <p:cNvSpPr/>
              <p:nvPr/>
            </p:nvSpPr>
            <p:spPr>
              <a:xfrm>
                <a:off x="1320801" y="5892757"/>
                <a:ext cx="8137524" cy="50035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14:m>
                  <m:oMath xmlns:m="http://schemas.openxmlformats.org/officeDocument/2006/math">
                    <m:sSup>
                      <m:sSupPr>
                        <m:ctrlPr>
                          <a:rPr lang="ru-RU" sz="1100" i="1">
                            <a:latin typeface="Cambria Math"/>
                          </a:rPr>
                        </m:ctrlPr>
                      </m:sSupPr>
                      <m:e>
                        <m:r>
                          <a:rPr lang="ru-RU" sz="1100" i="1">
                            <a:latin typeface="Cambria Math"/>
                          </a:rPr>
                          <m:t>𝑁</m:t>
                        </m:r>
                      </m:e>
                      <m:sup>
                        <m:r>
                          <a:rPr lang="ru-RU" sz="1100">
                            <a:latin typeface="Cambria Math"/>
                          </a:rPr>
                          <m:t>СИ</m:t>
                        </m:r>
                      </m:sup>
                    </m:sSup>
                  </m:oMath>
                </a14:m>
                <a:r>
                  <a:rPr lang="ru-RU" sz="1100" dirty="0"/>
                  <a:t> - </a:t>
                </a:r>
                <a:r>
                  <a:rPr lang="ru-RU" sz="1100" dirty="0" smtClean="0"/>
                  <a:t>затраты </a:t>
                </a:r>
                <a:r>
                  <a:rPr lang="ru-RU" sz="1100" dirty="0"/>
                  <a:t>на содержание неиспользуемого для выполнения государственного задания </a:t>
                </a:r>
                <a:r>
                  <a:rPr lang="ru-RU" sz="1100" dirty="0" smtClean="0"/>
                  <a:t>имущества                           </a:t>
                </a:r>
                <a:r>
                  <a:rPr lang="ru-RU" sz="1100" dirty="0" smtClean="0">
                    <a:solidFill>
                      <a:srgbClr val="FF0000"/>
                    </a:solidFill>
                  </a:rPr>
                  <a:t>(будут исключены из объема финансового обеспечения выполнения государственного задания с 2019 года)</a:t>
                </a:r>
                <a:endParaRPr lang="ru-RU" sz="1100" dirty="0">
                  <a:solidFill>
                    <a:srgbClr val="FF0000"/>
                  </a:solidFill>
                </a:endParaRPr>
              </a:p>
            </p:txBody>
          </p:sp>
        </mc:Choice>
        <mc:Fallback xmlns="">
          <p:sp>
            <p:nvSpPr>
              <p:cNvPr id="17" name="Скругленный прямоугольник 16"/>
              <p:cNvSpPr>
                <a:spLocks noRot="1" noChangeAspect="1" noMove="1" noResize="1" noEditPoints="1" noAdjustHandles="1" noChangeArrowheads="1" noChangeShapeType="1" noTextEdit="1"/>
              </p:cNvSpPr>
              <p:nvPr/>
            </p:nvSpPr>
            <p:spPr>
              <a:xfrm>
                <a:off x="1320801" y="5892757"/>
                <a:ext cx="8137524" cy="500351"/>
              </a:xfrm>
              <a:prstGeom prst="roundRect">
                <a:avLst/>
              </a:prstGeom>
              <a:blipFill rotWithShape="1">
                <a:blip r:embed="rId9"/>
                <a:stretch>
                  <a:fillRect/>
                </a:stretch>
              </a:blipFill>
            </p:spPr>
            <p:txBody>
              <a:bodyPr/>
              <a:lstStyle/>
              <a:p>
                <a:r>
                  <a:rPr lang="ru-RU">
                    <a:noFill/>
                  </a:rPr>
                  <a:t> </a:t>
                </a:r>
              </a:p>
            </p:txBody>
          </p:sp>
        </mc:Fallback>
      </mc:AlternateContent>
      <p:cxnSp>
        <p:nvCxnSpPr>
          <p:cNvPr id="20" name="Соединительная линия уступом 19"/>
          <p:cNvCxnSpPr>
            <a:endCxn id="17" idx="1"/>
          </p:cNvCxnSpPr>
          <p:nvPr/>
        </p:nvCxnSpPr>
        <p:spPr>
          <a:xfrm rot="16200000" flipH="1">
            <a:off x="-79648" y="4742484"/>
            <a:ext cx="2636184" cy="16471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Соединительная линия уступом 20"/>
          <p:cNvCxnSpPr>
            <a:endCxn id="16" idx="1"/>
          </p:cNvCxnSpPr>
          <p:nvPr/>
        </p:nvCxnSpPr>
        <p:spPr>
          <a:xfrm rot="16200000" flipH="1">
            <a:off x="148244" y="4206261"/>
            <a:ext cx="2180384" cy="16471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Соединительная линия уступом 21"/>
          <p:cNvCxnSpPr>
            <a:endCxn id="15" idx="1"/>
          </p:cNvCxnSpPr>
          <p:nvPr/>
        </p:nvCxnSpPr>
        <p:spPr>
          <a:xfrm rot="16200000" flipH="1">
            <a:off x="346108" y="3758225"/>
            <a:ext cx="1784658" cy="16471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Соединительная линия уступом 22"/>
          <p:cNvCxnSpPr>
            <a:endCxn id="14" idx="1"/>
          </p:cNvCxnSpPr>
          <p:nvPr/>
        </p:nvCxnSpPr>
        <p:spPr>
          <a:xfrm rot="16200000" flipH="1">
            <a:off x="550041" y="3317162"/>
            <a:ext cx="1376794" cy="16471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Соединительная линия уступом 24"/>
          <p:cNvCxnSpPr>
            <a:endCxn id="12" idx="1"/>
          </p:cNvCxnSpPr>
          <p:nvPr/>
        </p:nvCxnSpPr>
        <p:spPr>
          <a:xfrm rot="16200000" flipH="1">
            <a:off x="1125446" y="2503579"/>
            <a:ext cx="225988" cy="164708"/>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8" name="Пятно 1 37"/>
          <p:cNvSpPr/>
          <p:nvPr/>
        </p:nvSpPr>
        <p:spPr>
          <a:xfrm rot="20804739">
            <a:off x="74593" y="3827450"/>
            <a:ext cx="1028507" cy="52093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NEW</a:t>
            </a:r>
            <a:endParaRPr lang="ru-RU" sz="1200" b="1" dirty="0"/>
          </a:p>
        </p:txBody>
      </p:sp>
      <p:sp>
        <p:nvSpPr>
          <p:cNvPr id="43" name="Пятно 1 42"/>
          <p:cNvSpPr/>
          <p:nvPr/>
        </p:nvSpPr>
        <p:spPr>
          <a:xfrm rot="20804739">
            <a:off x="74594" y="5882467"/>
            <a:ext cx="1028507" cy="52093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NEW</a:t>
            </a:r>
            <a:endParaRPr lang="ru-RU" sz="1200" b="1" dirty="0"/>
          </a:p>
        </p:txBody>
      </p:sp>
      <p:sp>
        <p:nvSpPr>
          <p:cNvPr id="3" name="Номер слайда 2"/>
          <p:cNvSpPr>
            <a:spLocks noGrp="1"/>
          </p:cNvSpPr>
          <p:nvPr>
            <p:ph type="sldNum" sz="quarter" idx="11"/>
          </p:nvPr>
        </p:nvSpPr>
        <p:spPr/>
        <p:txBody>
          <a:bodyPr/>
          <a:lstStyle/>
          <a:p>
            <a:pPr>
              <a:defRPr/>
            </a:pPr>
            <a:fld id="{AF3417E0-D88E-41FA-96DB-420EFDC07C72}" type="slidenum">
              <a:rPr lang="ru-RU" smtClean="0"/>
              <a:pPr>
                <a:defRPr/>
              </a:pPr>
              <a:t>52</a:t>
            </a:fld>
            <a:endParaRPr lang="ru-RU" dirty="0"/>
          </a:p>
        </p:txBody>
      </p:sp>
    </p:spTree>
    <p:extLst>
      <p:ext uri="{BB962C8B-B14F-4D97-AF65-F5344CB8AC3E}">
        <p14:creationId xmlns:p14="http://schemas.microsoft.com/office/powerpoint/2010/main" val="39062125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Стрелка вниз 153"/>
          <p:cNvSpPr/>
          <p:nvPr/>
        </p:nvSpPr>
        <p:spPr bwMode="auto">
          <a:xfrm>
            <a:off x="1345940" y="1874449"/>
            <a:ext cx="234026" cy="462467"/>
          </a:xfrm>
          <a:prstGeom prst="downArrow">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cxnSp>
        <p:nvCxnSpPr>
          <p:cNvPr id="105" name="Соединительная линия уступом 104"/>
          <p:cNvCxnSpPr>
            <a:endCxn id="55" idx="1"/>
          </p:cNvCxnSpPr>
          <p:nvPr/>
        </p:nvCxnSpPr>
        <p:spPr>
          <a:xfrm rot="16200000" flipH="1">
            <a:off x="680439" y="3558791"/>
            <a:ext cx="2239763" cy="67473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3" name="Соединительная линия уступом 132"/>
          <p:cNvCxnSpPr>
            <a:endCxn id="126" idx="1"/>
          </p:cNvCxnSpPr>
          <p:nvPr/>
        </p:nvCxnSpPr>
        <p:spPr>
          <a:xfrm rot="16200000" flipH="1">
            <a:off x="925671" y="3350882"/>
            <a:ext cx="1759030" cy="684467"/>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3" name="Стрелка вниз 102"/>
          <p:cNvSpPr/>
          <p:nvPr/>
        </p:nvSpPr>
        <p:spPr bwMode="auto">
          <a:xfrm>
            <a:off x="4889099" y="1986422"/>
            <a:ext cx="234026" cy="462467"/>
          </a:xfrm>
          <a:prstGeom prst="downArrow">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102" name="Стрелка вниз 101"/>
          <p:cNvSpPr/>
          <p:nvPr/>
        </p:nvSpPr>
        <p:spPr bwMode="auto">
          <a:xfrm>
            <a:off x="5405918" y="1827795"/>
            <a:ext cx="234026" cy="1390831"/>
          </a:xfrm>
          <a:prstGeom prst="downArrow">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47" name="Скругленный прямоугольник 46"/>
          <p:cNvSpPr/>
          <p:nvPr/>
        </p:nvSpPr>
        <p:spPr>
          <a:xfrm>
            <a:off x="3415450" y="2576400"/>
            <a:ext cx="3280843" cy="39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1100" dirty="0"/>
          </a:p>
        </p:txBody>
      </p:sp>
      <p:sp>
        <p:nvSpPr>
          <p:cNvPr id="46" name="Скругленный прямоугольник 45"/>
          <p:cNvSpPr/>
          <p:nvPr/>
        </p:nvSpPr>
        <p:spPr>
          <a:xfrm>
            <a:off x="3365691" y="2517310"/>
            <a:ext cx="3280843" cy="39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1100" dirty="0"/>
          </a:p>
        </p:txBody>
      </p:sp>
      <p:sp>
        <p:nvSpPr>
          <p:cNvPr id="14"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Порядок </a:t>
            </a:r>
            <a:r>
              <a:rPr lang="ru-RU" sz="1600" b="1" dirty="0">
                <a:solidFill>
                  <a:srgbClr val="3E3F68"/>
                </a:solidFill>
                <a:latin typeface="Cambria" pitchFamily="18" charset="0"/>
                <a:ea typeface="+mn-ea"/>
                <a:cs typeface="Times New Roman" pitchFamily="18" charset="0"/>
              </a:rPr>
              <a:t>финансового обеспечения выполнения государственного </a:t>
            </a:r>
            <a:r>
              <a:rPr lang="ru-RU" sz="1600" b="1" dirty="0" smtClean="0">
                <a:solidFill>
                  <a:srgbClr val="3E3F68"/>
                </a:solidFill>
                <a:latin typeface="Cambria" pitchFamily="18" charset="0"/>
                <a:ea typeface="+mn-ea"/>
                <a:cs typeface="Times New Roman" pitchFamily="18" charset="0"/>
              </a:rPr>
              <a:t>задания </a:t>
            </a:r>
            <a:br>
              <a:rPr lang="ru-RU" sz="1600" b="1" dirty="0" smtClean="0">
                <a:solidFill>
                  <a:srgbClr val="3E3F68"/>
                </a:solidFill>
                <a:latin typeface="Cambria" pitchFamily="18" charset="0"/>
                <a:ea typeface="+mn-ea"/>
                <a:cs typeface="Times New Roman" pitchFamily="18" charset="0"/>
              </a:rPr>
            </a:br>
            <a:r>
              <a:rPr lang="ru-RU" sz="1600" b="1" dirty="0" smtClean="0">
                <a:solidFill>
                  <a:srgbClr val="3E3F68"/>
                </a:solidFill>
                <a:latin typeface="Cambria" pitchFamily="18" charset="0"/>
                <a:ea typeface="+mn-ea"/>
                <a:cs typeface="Times New Roman" pitchFamily="18" charset="0"/>
              </a:rPr>
              <a:t>на </a:t>
            </a:r>
            <a:r>
              <a:rPr lang="ru-RU" sz="1600" b="1" dirty="0">
                <a:solidFill>
                  <a:srgbClr val="3E3F68"/>
                </a:solidFill>
                <a:latin typeface="Cambria" pitchFamily="18" charset="0"/>
                <a:ea typeface="+mn-ea"/>
                <a:cs typeface="Times New Roman" pitchFamily="18" charset="0"/>
              </a:rPr>
              <a:t>оказание </a:t>
            </a:r>
            <a:r>
              <a:rPr lang="ru-RU" sz="1600" b="1" dirty="0" smtClean="0">
                <a:solidFill>
                  <a:srgbClr val="3E3F68"/>
                </a:solidFill>
                <a:latin typeface="Cambria" pitchFamily="18" charset="0"/>
                <a:ea typeface="+mn-ea"/>
                <a:cs typeface="Times New Roman" pitchFamily="18" charset="0"/>
              </a:rPr>
              <a:t>государственных услуг </a:t>
            </a:r>
            <a:br>
              <a:rPr lang="ru-RU" sz="1600" b="1" dirty="0" smtClean="0">
                <a:solidFill>
                  <a:srgbClr val="3E3F68"/>
                </a:solidFill>
                <a:latin typeface="Cambria" pitchFamily="18" charset="0"/>
                <a:ea typeface="+mn-ea"/>
                <a:cs typeface="Times New Roman" pitchFamily="18" charset="0"/>
              </a:rPr>
            </a:br>
            <a:r>
              <a:rPr lang="ru-RU" sz="1600" b="1" u="sng" dirty="0" smtClean="0">
                <a:solidFill>
                  <a:srgbClr val="3E3F68"/>
                </a:solidFill>
                <a:latin typeface="Cambria" pitchFamily="18" charset="0"/>
                <a:ea typeface="+mn-ea"/>
                <a:cs typeface="Times New Roman" pitchFamily="18" charset="0"/>
              </a:rPr>
              <a:t>федеральными государственными учреждениями</a:t>
            </a:r>
            <a:endParaRPr lang="ru-RU" altLang="ru-RU" sz="1600" b="1" u="sng" dirty="0">
              <a:solidFill>
                <a:srgbClr val="3E3F68"/>
              </a:solidFill>
              <a:latin typeface="Cambria" pitchFamily="18" charset="0"/>
              <a:ea typeface="+mn-ea"/>
              <a:cs typeface="Times New Roman" pitchFamily="18" charset="0"/>
            </a:endParaRPr>
          </a:p>
        </p:txBody>
      </p:sp>
      <p:sp>
        <p:nvSpPr>
          <p:cNvPr id="58" name="Прямоугольник 57"/>
          <p:cNvSpPr/>
          <p:nvPr/>
        </p:nvSpPr>
        <p:spPr>
          <a:xfrm>
            <a:off x="3032878" y="1588654"/>
            <a:ext cx="3802923" cy="3977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050" b="1" dirty="0">
                <a:solidFill>
                  <a:srgbClr val="FF0000"/>
                </a:solidFill>
              </a:rPr>
              <a:t>Общие требования </a:t>
            </a:r>
            <a:r>
              <a:rPr lang="ru-RU" sz="1050" dirty="0"/>
              <a:t>к определению нормативных затрат на оказание государственных (муниципальных) услуг</a:t>
            </a:r>
          </a:p>
        </p:txBody>
      </p:sp>
      <p:sp>
        <p:nvSpPr>
          <p:cNvPr id="59" name="Скругленный прямоугольник 58"/>
          <p:cNvSpPr/>
          <p:nvPr/>
        </p:nvSpPr>
        <p:spPr bwMode="auto">
          <a:xfrm>
            <a:off x="7268884" y="1208583"/>
            <a:ext cx="2470832" cy="1161401"/>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177800" algn="ctr" eaLnBrk="0" hangingPunct="0">
              <a:tabLst>
                <a:tab pos="990600" algn="l"/>
              </a:tabLst>
            </a:pPr>
            <a:r>
              <a:rPr lang="ru-RU" sz="1000" b="1" dirty="0">
                <a:solidFill>
                  <a:schemeClr val="tx1"/>
                </a:solidFill>
              </a:rPr>
              <a:t>Нормативный метод:</a:t>
            </a:r>
          </a:p>
          <a:p>
            <a:pPr marL="177800" algn="ctr" eaLnBrk="0" hangingPunct="0">
              <a:tabLst>
                <a:tab pos="990600" algn="l"/>
              </a:tabLst>
            </a:pPr>
            <a:r>
              <a:rPr lang="ru-RU" sz="800" dirty="0"/>
              <a:t>При определении нормативных затрат </a:t>
            </a:r>
          </a:p>
          <a:p>
            <a:pPr marL="177800" algn="ctr" eaLnBrk="0" hangingPunct="0">
              <a:tabLst>
                <a:tab pos="990600" algn="l"/>
              </a:tabLst>
            </a:pPr>
            <a:r>
              <a:rPr lang="ru-RU" sz="800" dirty="0"/>
              <a:t>необходимо использовать </a:t>
            </a:r>
            <a:r>
              <a:rPr lang="ru-RU" sz="800" b="1" dirty="0"/>
              <a:t>нормативы (нормы)</a:t>
            </a:r>
            <a:r>
              <a:rPr lang="ru-RU" sz="800" dirty="0"/>
              <a:t>, </a:t>
            </a:r>
          </a:p>
          <a:p>
            <a:pPr marL="177800" algn="ctr" eaLnBrk="0" hangingPunct="0">
              <a:tabLst>
                <a:tab pos="990600" algn="l"/>
              </a:tabLst>
            </a:pPr>
            <a:r>
              <a:rPr lang="ru-RU" sz="800" dirty="0"/>
              <a:t>установленные федеральными законами, иными </a:t>
            </a:r>
          </a:p>
          <a:p>
            <a:pPr marL="177800" algn="ctr" eaLnBrk="0" hangingPunct="0">
              <a:tabLst>
                <a:tab pos="990600" algn="l"/>
              </a:tabLst>
            </a:pPr>
            <a:r>
              <a:rPr lang="ru-RU" sz="800" dirty="0"/>
              <a:t>нормативными правовыми актами, </a:t>
            </a:r>
            <a:r>
              <a:rPr lang="ru-RU" sz="800" dirty="0" smtClean="0"/>
              <a:t>а также</a:t>
            </a:r>
            <a:endParaRPr lang="ru-RU" sz="800" dirty="0"/>
          </a:p>
          <a:p>
            <a:pPr marL="177800" algn="ctr" eaLnBrk="0" hangingPunct="0">
              <a:tabLst>
                <a:tab pos="990600" algn="l"/>
              </a:tabLst>
            </a:pPr>
            <a:r>
              <a:rPr lang="ru-RU" sz="800" dirty="0"/>
              <a:t>федеральных органов исполнительной власти, </a:t>
            </a:r>
          </a:p>
          <a:p>
            <a:pPr marL="177800" algn="ctr" eaLnBrk="0" hangingPunct="0">
              <a:tabLst>
                <a:tab pos="990600" algn="l"/>
              </a:tabLst>
            </a:pPr>
            <a:r>
              <a:rPr lang="ru-RU" sz="800" dirty="0"/>
              <a:t>ГОСТами, СНиПами, СанПиНами, </a:t>
            </a:r>
          </a:p>
          <a:p>
            <a:pPr marL="177800" algn="ctr" eaLnBrk="0" hangingPunct="0">
              <a:tabLst>
                <a:tab pos="990600" algn="l"/>
              </a:tabLst>
            </a:pPr>
            <a:r>
              <a:rPr lang="ru-RU" sz="800" dirty="0"/>
              <a:t>федеральными стандартами и регламентами </a:t>
            </a:r>
            <a:r>
              <a:rPr lang="ru-RU" sz="800" dirty="0" smtClean="0"/>
              <a:t> </a:t>
            </a:r>
          </a:p>
          <a:p>
            <a:pPr marL="177800" algn="ctr" eaLnBrk="0" hangingPunct="0">
              <a:tabLst>
                <a:tab pos="990600" algn="l"/>
              </a:tabLst>
            </a:pPr>
            <a:r>
              <a:rPr lang="ru-RU" sz="800" dirty="0" smtClean="0"/>
              <a:t>(паспортами) оказания </a:t>
            </a:r>
            <a:r>
              <a:rPr lang="ru-RU" sz="800" dirty="0"/>
              <a:t>государственных услуг</a:t>
            </a:r>
            <a:endParaRPr lang="ru-RU" sz="800" dirty="0">
              <a:solidFill>
                <a:schemeClr val="tx1"/>
              </a:solidFill>
            </a:endParaRPr>
          </a:p>
        </p:txBody>
      </p:sp>
      <p:cxnSp>
        <p:nvCxnSpPr>
          <p:cNvPr id="60" name="Прямая со стрелкой 59"/>
          <p:cNvCxnSpPr>
            <a:stCxn id="59" idx="1"/>
            <a:endCxn id="58" idx="3"/>
          </p:cNvCxnSpPr>
          <p:nvPr/>
        </p:nvCxnSpPr>
        <p:spPr bwMode="auto">
          <a:xfrm flipH="1" flipV="1">
            <a:off x="6835801" y="1787538"/>
            <a:ext cx="433083" cy="1746"/>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61" name="Скругленный прямоугольник 60"/>
          <p:cNvSpPr/>
          <p:nvPr/>
        </p:nvSpPr>
        <p:spPr bwMode="auto">
          <a:xfrm>
            <a:off x="253819" y="1588657"/>
            <a:ext cx="2418269" cy="389613"/>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ru-RU" sz="1200" dirty="0"/>
              <a:t>Статья </a:t>
            </a:r>
            <a:r>
              <a:rPr lang="ru-RU" sz="1200" b="1" dirty="0">
                <a:solidFill>
                  <a:srgbClr val="FF0000"/>
                </a:solidFill>
              </a:rPr>
              <a:t>69.2</a:t>
            </a:r>
            <a:r>
              <a:rPr lang="ru-RU" sz="1200" dirty="0"/>
              <a:t> Бюджетного кодекса </a:t>
            </a:r>
            <a:endParaRPr lang="ru-RU" sz="1200" dirty="0" smtClean="0"/>
          </a:p>
          <a:p>
            <a:pPr algn="ctr" eaLnBrk="0" hangingPunct="0"/>
            <a:r>
              <a:rPr lang="ru-RU" sz="1200" dirty="0" smtClean="0"/>
              <a:t>Российской </a:t>
            </a:r>
            <a:r>
              <a:rPr lang="ru-RU" sz="1200" dirty="0"/>
              <a:t>Федерации</a:t>
            </a:r>
            <a:endParaRPr kumimoji="0" lang="ru-RU" sz="1200" b="0" i="0" u="none" strike="noStrike" cap="none" normalizeH="0" baseline="0" dirty="0" smtClean="0">
              <a:ln>
                <a:noFill/>
              </a:ln>
              <a:solidFill>
                <a:schemeClr val="tx1"/>
              </a:solidFill>
              <a:effectLst/>
              <a:latin typeface="Times New Roman" pitchFamily="18" charset="0"/>
            </a:endParaRPr>
          </a:p>
        </p:txBody>
      </p:sp>
      <p:cxnSp>
        <p:nvCxnSpPr>
          <p:cNvPr id="62" name="Прямая со стрелкой 61"/>
          <p:cNvCxnSpPr>
            <a:stCxn id="61" idx="3"/>
          </p:cNvCxnSpPr>
          <p:nvPr/>
        </p:nvCxnSpPr>
        <p:spPr bwMode="auto">
          <a:xfrm flipV="1">
            <a:off x="2672087" y="1783463"/>
            <a:ext cx="360790" cy="1"/>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38" name="Прямоугольник 37"/>
          <p:cNvSpPr/>
          <p:nvPr/>
        </p:nvSpPr>
        <p:spPr>
          <a:xfrm>
            <a:off x="541174" y="2341185"/>
            <a:ext cx="1840629" cy="6166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050" b="1" dirty="0" smtClean="0">
                <a:solidFill>
                  <a:srgbClr val="FF0000"/>
                </a:solidFill>
              </a:rPr>
              <a:t>Порядок</a:t>
            </a:r>
            <a:r>
              <a:rPr lang="ru-RU" sz="1050" dirty="0" smtClean="0"/>
              <a:t> финансового обеспечения выполнения государственного задания</a:t>
            </a:r>
            <a:endParaRPr lang="ru-RU" sz="1050" dirty="0"/>
          </a:p>
        </p:txBody>
      </p:sp>
      <p:sp>
        <p:nvSpPr>
          <p:cNvPr id="10" name="Скругленный прямоугольник 9"/>
          <p:cNvSpPr/>
          <p:nvPr/>
        </p:nvSpPr>
        <p:spPr>
          <a:xfrm>
            <a:off x="3297270" y="2448889"/>
            <a:ext cx="3280843" cy="39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t>Базовые нормативы затрат</a:t>
            </a:r>
          </a:p>
          <a:p>
            <a:pPr algn="ctr"/>
            <a:r>
              <a:rPr lang="ru-RU" sz="1100" dirty="0" smtClean="0"/>
              <a:t>Отраслевые корректирующие коэффициенты</a:t>
            </a:r>
            <a:endParaRPr lang="ru-RU" sz="1100" dirty="0"/>
          </a:p>
        </p:txBody>
      </p:sp>
      <p:cxnSp>
        <p:nvCxnSpPr>
          <p:cNvPr id="48" name="Прямая со стрелкой 47"/>
          <p:cNvCxnSpPr>
            <a:stCxn id="38" idx="3"/>
            <a:endCxn id="10" idx="1"/>
          </p:cNvCxnSpPr>
          <p:nvPr/>
        </p:nvCxnSpPr>
        <p:spPr bwMode="auto">
          <a:xfrm flipV="1">
            <a:off x="2381803" y="2647773"/>
            <a:ext cx="915467" cy="171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54" name="Скругленный прямоугольник 53"/>
          <p:cNvSpPr/>
          <p:nvPr/>
        </p:nvSpPr>
        <p:spPr bwMode="auto">
          <a:xfrm>
            <a:off x="2137688" y="3956006"/>
            <a:ext cx="2536965" cy="360040"/>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rPr>
              <a:t>Нормативные затраты на </a:t>
            </a:r>
          </a:p>
          <a:p>
            <a:pPr marL="0" marR="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rPr>
              <a:t>оказание государственной услуги</a:t>
            </a:r>
          </a:p>
        </p:txBody>
      </p:sp>
      <p:sp>
        <p:nvSpPr>
          <p:cNvPr id="55" name="Скругленный прямоугольник 54"/>
          <p:cNvSpPr/>
          <p:nvPr/>
        </p:nvSpPr>
        <p:spPr bwMode="auto">
          <a:xfrm>
            <a:off x="2137687" y="4836020"/>
            <a:ext cx="2536966" cy="360040"/>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rPr>
              <a:t>Нормативные затраты на </a:t>
            </a:r>
          </a:p>
          <a:p>
            <a:pPr marL="0" marR="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rPr>
              <a:t>выполнение работ (применяются с 2017 г.)</a:t>
            </a:r>
          </a:p>
        </p:txBody>
      </p:sp>
      <p:sp>
        <p:nvSpPr>
          <p:cNvPr id="57" name="Скругленный прямоугольник 56"/>
          <p:cNvSpPr/>
          <p:nvPr/>
        </p:nvSpPr>
        <p:spPr bwMode="auto">
          <a:xfrm>
            <a:off x="7523479" y="2481570"/>
            <a:ext cx="2292325" cy="588199"/>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Утверждаются </a:t>
            </a:r>
            <a:r>
              <a:rPr kumimoji="0" lang="ru-RU" sz="1200" b="0" i="0" u="none" strike="noStrike" cap="none" normalizeH="0" baseline="0" dirty="0" err="1" smtClean="0">
                <a:ln>
                  <a:noFill/>
                </a:ln>
                <a:solidFill>
                  <a:schemeClr val="tx1"/>
                </a:solidFill>
                <a:effectLst/>
                <a:latin typeface="Times New Roman" pitchFamily="18" charset="0"/>
              </a:rPr>
              <a:t>ФОИВом</a:t>
            </a:r>
            <a:r>
              <a:rPr kumimoji="0" lang="ru-RU" sz="1200" b="0" i="0" u="none" strike="noStrike" cap="none" normalizeH="0" baseline="0" dirty="0" smtClean="0">
                <a:ln>
                  <a:noFill/>
                </a:ln>
                <a:solidFill>
                  <a:schemeClr val="tx1"/>
                </a:solidFill>
                <a:effectLst/>
                <a:latin typeface="Times New Roman" pitchFamily="18"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утвердившим </a:t>
            </a:r>
          </a:p>
          <a:p>
            <a:pPr marL="0" marR="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базовый (отраслевой) перечень</a:t>
            </a:r>
          </a:p>
        </p:txBody>
      </p:sp>
      <p:cxnSp>
        <p:nvCxnSpPr>
          <p:cNvPr id="90" name="Прямая со стрелкой 89"/>
          <p:cNvCxnSpPr>
            <a:stCxn id="57" idx="1"/>
            <a:endCxn id="47" idx="3"/>
          </p:cNvCxnSpPr>
          <p:nvPr/>
        </p:nvCxnSpPr>
        <p:spPr bwMode="auto">
          <a:xfrm flipH="1" flipV="1">
            <a:off x="6696293" y="2775284"/>
            <a:ext cx="827186" cy="386"/>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95" name="Скругленный прямоугольник 94"/>
          <p:cNvSpPr/>
          <p:nvPr/>
        </p:nvSpPr>
        <p:spPr>
          <a:xfrm>
            <a:off x="3760246" y="3355468"/>
            <a:ext cx="3525371" cy="39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1100" dirty="0"/>
          </a:p>
        </p:txBody>
      </p:sp>
      <p:sp>
        <p:nvSpPr>
          <p:cNvPr id="96" name="Скругленный прямоугольник 95"/>
          <p:cNvSpPr/>
          <p:nvPr/>
        </p:nvSpPr>
        <p:spPr>
          <a:xfrm>
            <a:off x="3648725" y="3296378"/>
            <a:ext cx="3587133" cy="39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1100" dirty="0"/>
          </a:p>
        </p:txBody>
      </p:sp>
      <p:sp>
        <p:nvSpPr>
          <p:cNvPr id="97" name="Скругленный прямоугольник 96"/>
          <p:cNvSpPr/>
          <p:nvPr/>
        </p:nvSpPr>
        <p:spPr>
          <a:xfrm>
            <a:off x="3583408" y="3227957"/>
            <a:ext cx="3587133" cy="39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100" dirty="0" smtClean="0"/>
              <a:t>Территориальные корректирующие коэффициенты</a:t>
            </a:r>
            <a:endParaRPr lang="ru-RU" sz="1100" dirty="0"/>
          </a:p>
        </p:txBody>
      </p:sp>
      <p:sp>
        <p:nvSpPr>
          <p:cNvPr id="98" name="Скругленный прямоугольник 97"/>
          <p:cNvSpPr/>
          <p:nvPr/>
        </p:nvSpPr>
        <p:spPr bwMode="auto">
          <a:xfrm>
            <a:off x="7523479" y="3302324"/>
            <a:ext cx="2216237" cy="504056"/>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Утверждает орган-учредитель</a:t>
            </a:r>
          </a:p>
        </p:txBody>
      </p:sp>
      <p:cxnSp>
        <p:nvCxnSpPr>
          <p:cNvPr id="99" name="Прямая со стрелкой 98"/>
          <p:cNvCxnSpPr>
            <a:stCxn id="98" idx="1"/>
            <a:endCxn id="95" idx="3"/>
          </p:cNvCxnSpPr>
          <p:nvPr/>
        </p:nvCxnSpPr>
        <p:spPr bwMode="auto">
          <a:xfrm flipH="1">
            <a:off x="7285617" y="3554352"/>
            <a:ext cx="237862" cy="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37" name="Соединительная линия уступом 36"/>
          <p:cNvCxnSpPr>
            <a:stCxn id="47" idx="2"/>
            <a:endCxn id="54" idx="0"/>
          </p:cNvCxnSpPr>
          <p:nvPr/>
        </p:nvCxnSpPr>
        <p:spPr>
          <a:xfrm rot="5400000">
            <a:off x="3740103" y="2640237"/>
            <a:ext cx="981838" cy="1649701"/>
          </a:xfrm>
          <a:prstGeom prst="bentConnector3">
            <a:avLst>
              <a:gd name="adj1" fmla="val 12937"/>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Соединительная линия уступом 41"/>
          <p:cNvCxnSpPr>
            <a:stCxn id="97" idx="1"/>
            <a:endCxn id="54" idx="0"/>
          </p:cNvCxnSpPr>
          <p:nvPr/>
        </p:nvCxnSpPr>
        <p:spPr>
          <a:xfrm rot="10800000" flipV="1">
            <a:off x="3406172" y="3426840"/>
            <a:ext cx="177237" cy="529165"/>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4" name="Соединительная линия уступом 103"/>
          <p:cNvCxnSpPr>
            <a:stCxn id="38" idx="2"/>
            <a:endCxn id="54" idx="1"/>
          </p:cNvCxnSpPr>
          <p:nvPr/>
        </p:nvCxnSpPr>
        <p:spPr>
          <a:xfrm rot="16200000" flipH="1">
            <a:off x="1210474" y="3208811"/>
            <a:ext cx="1178229" cy="676199"/>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6" name="Скругленный прямоугольник 105"/>
          <p:cNvSpPr/>
          <p:nvPr/>
        </p:nvSpPr>
        <p:spPr bwMode="auto">
          <a:xfrm>
            <a:off x="5797244" y="3886816"/>
            <a:ext cx="2216237" cy="504056"/>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Рассчитывает орган-учредитель</a:t>
            </a:r>
          </a:p>
        </p:txBody>
      </p:sp>
      <p:cxnSp>
        <p:nvCxnSpPr>
          <p:cNvPr id="107" name="Прямая со стрелкой 106"/>
          <p:cNvCxnSpPr>
            <a:stCxn id="106" idx="1"/>
            <a:endCxn id="54" idx="3"/>
          </p:cNvCxnSpPr>
          <p:nvPr/>
        </p:nvCxnSpPr>
        <p:spPr bwMode="auto">
          <a:xfrm flipH="1" flipV="1">
            <a:off x="4674653" y="4136026"/>
            <a:ext cx="1122591" cy="281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109" name="Прямая со стрелкой 108"/>
          <p:cNvCxnSpPr>
            <a:stCxn id="106" idx="1"/>
            <a:endCxn id="55" idx="3"/>
          </p:cNvCxnSpPr>
          <p:nvPr/>
        </p:nvCxnSpPr>
        <p:spPr bwMode="auto">
          <a:xfrm flipH="1">
            <a:off x="4674653" y="4138844"/>
            <a:ext cx="1122591" cy="877196"/>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126" name="Скругленный прямоугольник 125"/>
          <p:cNvSpPr/>
          <p:nvPr/>
        </p:nvSpPr>
        <p:spPr bwMode="auto">
          <a:xfrm>
            <a:off x="2147420" y="4392611"/>
            <a:ext cx="2536966" cy="360040"/>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rPr>
              <a:t>Затраты на </a:t>
            </a:r>
          </a:p>
          <a:p>
            <a:pPr marL="0" marR="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rPr>
              <a:t>уплату налогов</a:t>
            </a:r>
          </a:p>
        </p:txBody>
      </p:sp>
      <p:cxnSp>
        <p:nvCxnSpPr>
          <p:cNvPr id="127" name="Прямая со стрелкой 126"/>
          <p:cNvCxnSpPr>
            <a:stCxn id="106" idx="1"/>
            <a:endCxn id="126" idx="3"/>
          </p:cNvCxnSpPr>
          <p:nvPr/>
        </p:nvCxnSpPr>
        <p:spPr bwMode="auto">
          <a:xfrm flipH="1">
            <a:off x="4684386" y="4138844"/>
            <a:ext cx="1112858" cy="433787"/>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163" name="Овал 162"/>
          <p:cNvSpPr/>
          <p:nvPr/>
        </p:nvSpPr>
        <p:spPr>
          <a:xfrm>
            <a:off x="5970765" y="4554124"/>
            <a:ext cx="3935235" cy="106439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dirty="0" smtClean="0"/>
              <a:t>Объем финансового обеспечения </a:t>
            </a:r>
            <a:r>
              <a:rPr lang="ru-RU" sz="1000" dirty="0"/>
              <a:t>выполнения государственного задания </a:t>
            </a:r>
            <a:endParaRPr lang="ru-RU" sz="1000" dirty="0" smtClean="0"/>
          </a:p>
          <a:p>
            <a:pPr algn="ctr"/>
            <a:r>
              <a:rPr lang="ru-RU" sz="1000" b="1" dirty="0" smtClean="0"/>
              <a:t>не может превышать бюджетные ассигнования</a:t>
            </a:r>
            <a:r>
              <a:rPr lang="ru-RU" sz="1000" dirty="0" smtClean="0"/>
              <a:t>, предусмотренные </a:t>
            </a:r>
            <a:r>
              <a:rPr lang="ru-RU" sz="1000" dirty="0"/>
              <a:t>в федеральном бюджете на указанные </a:t>
            </a:r>
            <a:r>
              <a:rPr lang="ru-RU" sz="1000" dirty="0" smtClean="0"/>
              <a:t>цели</a:t>
            </a:r>
            <a:endParaRPr lang="ru-RU" sz="1000" dirty="0"/>
          </a:p>
        </p:txBody>
      </p:sp>
      <p:sp>
        <p:nvSpPr>
          <p:cNvPr id="39" name="Скругленный прямоугольник 38"/>
          <p:cNvSpPr/>
          <p:nvPr/>
        </p:nvSpPr>
        <p:spPr bwMode="auto">
          <a:xfrm>
            <a:off x="2137687" y="5268349"/>
            <a:ext cx="2540070" cy="537320"/>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rPr>
              <a:t>Затраты на </a:t>
            </a:r>
          </a:p>
          <a:p>
            <a:pPr marL="0" marR="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rPr>
              <a:t>содержание неиспользуемого имущества </a:t>
            </a:r>
          </a:p>
          <a:p>
            <a:pPr marL="0" marR="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rPr>
              <a:t>(не</a:t>
            </a:r>
            <a:r>
              <a:rPr kumimoji="0" lang="ru-RU" sz="1100" b="0" i="0" u="none" strike="noStrike" cap="none" normalizeH="0" dirty="0" smtClean="0">
                <a:ln>
                  <a:noFill/>
                </a:ln>
                <a:solidFill>
                  <a:schemeClr val="tx1"/>
                </a:solidFill>
                <a:effectLst/>
                <a:latin typeface="Times New Roman" pitchFamily="18" charset="0"/>
              </a:rPr>
              <a:t> применяются с 2019 г.)</a:t>
            </a:r>
            <a:endParaRPr kumimoji="0" lang="ru-RU" sz="1100" b="0" i="0" u="none" strike="noStrike" cap="none" normalizeH="0" baseline="0" dirty="0" smtClean="0">
              <a:ln>
                <a:noFill/>
              </a:ln>
              <a:solidFill>
                <a:schemeClr val="tx1"/>
              </a:solidFill>
              <a:effectLst/>
              <a:latin typeface="Times New Roman" pitchFamily="18" charset="0"/>
            </a:endParaRPr>
          </a:p>
        </p:txBody>
      </p:sp>
      <p:cxnSp>
        <p:nvCxnSpPr>
          <p:cNvPr id="40" name="Соединительная линия уступом 39"/>
          <p:cNvCxnSpPr>
            <a:endCxn id="39" idx="1"/>
          </p:cNvCxnSpPr>
          <p:nvPr/>
        </p:nvCxnSpPr>
        <p:spPr>
          <a:xfrm rot="16200000" flipH="1">
            <a:off x="549026" y="3948348"/>
            <a:ext cx="2505692" cy="67163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a:stCxn id="106" idx="1"/>
            <a:endCxn id="39" idx="3"/>
          </p:cNvCxnSpPr>
          <p:nvPr/>
        </p:nvCxnSpPr>
        <p:spPr bwMode="auto">
          <a:xfrm flipH="1">
            <a:off x="4677757" y="4138844"/>
            <a:ext cx="1119487" cy="1398165"/>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9" name="Прямая соединительная линия 8"/>
          <p:cNvCxnSpPr/>
          <p:nvPr/>
        </p:nvCxnSpPr>
        <p:spPr>
          <a:xfrm>
            <a:off x="3293506" y="2698452"/>
            <a:ext cx="3284607" cy="547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Овал 50"/>
          <p:cNvSpPr/>
          <p:nvPr/>
        </p:nvSpPr>
        <p:spPr>
          <a:xfrm>
            <a:off x="4243358" y="5693707"/>
            <a:ext cx="5496358" cy="106439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dirty="0" smtClean="0"/>
              <a:t>Применение </a:t>
            </a:r>
            <a:r>
              <a:rPr lang="ru-RU" sz="1000" b="1" dirty="0" smtClean="0"/>
              <a:t>коэффициентов выравнивания,</a:t>
            </a:r>
            <a:r>
              <a:rPr lang="ru-RU" sz="1000" dirty="0" smtClean="0"/>
              <a:t> </a:t>
            </a:r>
            <a:r>
              <a:rPr lang="ru-RU" sz="1000" dirty="0"/>
              <a:t>определяемых в соответствии с методическими рекомендациями, установленными Минфином </a:t>
            </a:r>
            <a:r>
              <a:rPr lang="ru-RU" sz="1000" dirty="0" smtClean="0"/>
              <a:t>России, </a:t>
            </a:r>
          </a:p>
          <a:p>
            <a:pPr algn="ctr"/>
            <a:r>
              <a:rPr lang="ru-RU" sz="1000" dirty="0" smtClean="0"/>
              <a:t>в целях доведения </a:t>
            </a:r>
            <a:r>
              <a:rPr lang="ru-RU" sz="1000" dirty="0"/>
              <a:t>объема финансового обеспечения выполнения государственного </a:t>
            </a:r>
            <a:r>
              <a:rPr lang="ru-RU" sz="1000" dirty="0" smtClean="0"/>
              <a:t>задания до </a:t>
            </a:r>
            <a:r>
              <a:rPr lang="ru-RU" sz="1000" dirty="0"/>
              <a:t>уровня финансового обеспечения в текущем финансовом </a:t>
            </a:r>
            <a:r>
              <a:rPr lang="ru-RU" sz="1000" dirty="0" smtClean="0"/>
              <a:t>году </a:t>
            </a:r>
            <a:endParaRPr lang="ru-RU" sz="1000" dirty="0"/>
          </a:p>
        </p:txBody>
      </p:sp>
      <p:sp>
        <p:nvSpPr>
          <p:cNvPr id="2" name="Номер слайда 1"/>
          <p:cNvSpPr>
            <a:spLocks noGrp="1"/>
          </p:cNvSpPr>
          <p:nvPr>
            <p:ph type="sldNum" sz="quarter" idx="11"/>
          </p:nvPr>
        </p:nvSpPr>
        <p:spPr/>
        <p:txBody>
          <a:bodyPr/>
          <a:lstStyle/>
          <a:p>
            <a:pPr>
              <a:defRPr/>
            </a:pPr>
            <a:fld id="{600509AA-641A-4254-A23D-E1AAE0F50160}" type="slidenum">
              <a:rPr lang="ru-RU" smtClean="0"/>
              <a:pPr>
                <a:defRPr/>
              </a:pPr>
              <a:t>53</a:t>
            </a:fld>
            <a:endParaRPr lang="ru-RU" dirty="0"/>
          </a:p>
        </p:txBody>
      </p:sp>
    </p:spTree>
    <p:extLst>
      <p:ext uri="{BB962C8B-B14F-4D97-AF65-F5344CB8AC3E}">
        <p14:creationId xmlns:p14="http://schemas.microsoft.com/office/powerpoint/2010/main" val="4319031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Стрелка вниз 48"/>
          <p:cNvSpPr/>
          <p:nvPr/>
        </p:nvSpPr>
        <p:spPr bwMode="auto">
          <a:xfrm>
            <a:off x="1345940" y="1875630"/>
            <a:ext cx="234026" cy="391714"/>
          </a:xfrm>
          <a:prstGeom prst="downArrow">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103" name="Стрелка вниз 102"/>
          <p:cNvSpPr/>
          <p:nvPr/>
        </p:nvSpPr>
        <p:spPr bwMode="auto">
          <a:xfrm>
            <a:off x="4889099" y="1986422"/>
            <a:ext cx="234026" cy="462467"/>
          </a:xfrm>
          <a:prstGeom prst="downArrow">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102" name="Стрелка вниз 101"/>
          <p:cNvSpPr/>
          <p:nvPr/>
        </p:nvSpPr>
        <p:spPr bwMode="auto">
          <a:xfrm>
            <a:off x="5405918" y="1986422"/>
            <a:ext cx="234026" cy="1390831"/>
          </a:xfrm>
          <a:prstGeom prst="downArrow">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47" name="Скругленный прямоугольник 46"/>
          <p:cNvSpPr/>
          <p:nvPr/>
        </p:nvSpPr>
        <p:spPr>
          <a:xfrm>
            <a:off x="3415450" y="2576400"/>
            <a:ext cx="3280843" cy="39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1100" dirty="0"/>
          </a:p>
        </p:txBody>
      </p:sp>
      <p:sp>
        <p:nvSpPr>
          <p:cNvPr id="46" name="Скругленный прямоугольник 45"/>
          <p:cNvSpPr/>
          <p:nvPr/>
        </p:nvSpPr>
        <p:spPr>
          <a:xfrm>
            <a:off x="3365691" y="2517310"/>
            <a:ext cx="3280843" cy="39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1100" dirty="0"/>
          </a:p>
        </p:txBody>
      </p:sp>
      <p:sp>
        <p:nvSpPr>
          <p:cNvPr id="14"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Порядок </a:t>
            </a:r>
            <a:r>
              <a:rPr lang="ru-RU" sz="1600" b="1" dirty="0">
                <a:solidFill>
                  <a:srgbClr val="3E3F68"/>
                </a:solidFill>
                <a:latin typeface="Cambria" pitchFamily="18" charset="0"/>
                <a:ea typeface="+mn-ea"/>
                <a:cs typeface="Times New Roman" pitchFamily="18" charset="0"/>
              </a:rPr>
              <a:t>финансового обеспечения выполнения государственного </a:t>
            </a:r>
            <a:r>
              <a:rPr lang="ru-RU" sz="1600" b="1" dirty="0" smtClean="0">
                <a:solidFill>
                  <a:srgbClr val="3E3F68"/>
                </a:solidFill>
                <a:latin typeface="Cambria" pitchFamily="18" charset="0"/>
                <a:ea typeface="+mn-ea"/>
                <a:cs typeface="Times New Roman" pitchFamily="18" charset="0"/>
              </a:rPr>
              <a:t>(муниципального) задания </a:t>
            </a:r>
            <a:r>
              <a:rPr lang="ru-RU" sz="1600" b="1" dirty="0">
                <a:solidFill>
                  <a:srgbClr val="3E3F68"/>
                </a:solidFill>
                <a:latin typeface="Cambria" pitchFamily="18" charset="0"/>
                <a:ea typeface="+mn-ea"/>
                <a:cs typeface="Times New Roman" pitchFamily="18" charset="0"/>
              </a:rPr>
              <a:t>на оказание </a:t>
            </a:r>
            <a:r>
              <a:rPr lang="ru-RU" sz="1600" b="1" dirty="0" smtClean="0">
                <a:solidFill>
                  <a:srgbClr val="3E3F68"/>
                </a:solidFill>
                <a:latin typeface="Cambria" pitchFamily="18" charset="0"/>
                <a:ea typeface="+mn-ea"/>
                <a:cs typeface="Times New Roman" pitchFamily="18" charset="0"/>
              </a:rPr>
              <a:t>государственных (муниципальных) услуг </a:t>
            </a:r>
            <a:br>
              <a:rPr lang="ru-RU" sz="1600" b="1" dirty="0" smtClean="0">
                <a:solidFill>
                  <a:srgbClr val="3E3F68"/>
                </a:solidFill>
                <a:latin typeface="Cambria" pitchFamily="18" charset="0"/>
                <a:ea typeface="+mn-ea"/>
                <a:cs typeface="Times New Roman" pitchFamily="18" charset="0"/>
              </a:rPr>
            </a:br>
            <a:r>
              <a:rPr lang="ru-RU" sz="1600" b="1" u="sng" dirty="0" smtClean="0">
                <a:solidFill>
                  <a:srgbClr val="3E3F68"/>
                </a:solidFill>
                <a:latin typeface="Cambria" pitchFamily="18" charset="0"/>
                <a:ea typeface="+mn-ea"/>
                <a:cs typeface="Times New Roman" pitchFamily="18" charset="0"/>
              </a:rPr>
              <a:t>государственными учреждениями субъекта РФ (муниципальными учреждениями)</a:t>
            </a:r>
            <a:endParaRPr lang="ru-RU" altLang="ru-RU" sz="1600" b="1" u="sng" dirty="0">
              <a:solidFill>
                <a:srgbClr val="3E3F68"/>
              </a:solidFill>
              <a:latin typeface="Cambria" pitchFamily="18" charset="0"/>
              <a:ea typeface="+mn-ea"/>
              <a:cs typeface="Times New Roman" pitchFamily="18" charset="0"/>
            </a:endParaRPr>
          </a:p>
        </p:txBody>
      </p:sp>
      <p:sp>
        <p:nvSpPr>
          <p:cNvPr id="58" name="Прямоугольник 57"/>
          <p:cNvSpPr/>
          <p:nvPr/>
        </p:nvSpPr>
        <p:spPr>
          <a:xfrm>
            <a:off x="3032878" y="1588654"/>
            <a:ext cx="3802923" cy="3977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050" b="1" dirty="0">
                <a:solidFill>
                  <a:srgbClr val="FF0000"/>
                </a:solidFill>
              </a:rPr>
              <a:t>Общие требования </a:t>
            </a:r>
            <a:r>
              <a:rPr lang="ru-RU" sz="1050" dirty="0"/>
              <a:t>к определению нормативных затрат на оказание государственных (муниципальных) услуг</a:t>
            </a:r>
          </a:p>
        </p:txBody>
      </p:sp>
      <p:sp>
        <p:nvSpPr>
          <p:cNvPr id="59" name="Скругленный прямоугольник 58"/>
          <p:cNvSpPr/>
          <p:nvPr/>
        </p:nvSpPr>
        <p:spPr bwMode="auto">
          <a:xfrm>
            <a:off x="7268884" y="1208583"/>
            <a:ext cx="2470832" cy="1161401"/>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177800" algn="ctr" eaLnBrk="0" hangingPunct="0">
              <a:tabLst>
                <a:tab pos="990600" algn="l"/>
              </a:tabLst>
            </a:pPr>
            <a:r>
              <a:rPr lang="ru-RU" sz="1000" b="1" dirty="0">
                <a:solidFill>
                  <a:schemeClr val="tx1"/>
                </a:solidFill>
              </a:rPr>
              <a:t>Нормативный метод:</a:t>
            </a:r>
          </a:p>
          <a:p>
            <a:pPr marL="177800" algn="ctr" eaLnBrk="0" hangingPunct="0">
              <a:tabLst>
                <a:tab pos="990600" algn="l"/>
              </a:tabLst>
            </a:pPr>
            <a:r>
              <a:rPr lang="ru-RU" sz="800" dirty="0"/>
              <a:t>При определении нормативных затрат </a:t>
            </a:r>
          </a:p>
          <a:p>
            <a:pPr marL="177800" algn="ctr" eaLnBrk="0" hangingPunct="0">
              <a:tabLst>
                <a:tab pos="990600" algn="l"/>
              </a:tabLst>
            </a:pPr>
            <a:r>
              <a:rPr lang="ru-RU" sz="800" dirty="0"/>
              <a:t>необходимо использовать </a:t>
            </a:r>
            <a:r>
              <a:rPr lang="ru-RU" sz="800" b="1" dirty="0"/>
              <a:t>нормативы (нормы)</a:t>
            </a:r>
            <a:r>
              <a:rPr lang="ru-RU" sz="800" dirty="0"/>
              <a:t>, </a:t>
            </a:r>
          </a:p>
          <a:p>
            <a:pPr marL="177800" algn="ctr" eaLnBrk="0" hangingPunct="0">
              <a:tabLst>
                <a:tab pos="990600" algn="l"/>
              </a:tabLst>
            </a:pPr>
            <a:r>
              <a:rPr lang="ru-RU" sz="800" dirty="0"/>
              <a:t>установленные федеральными законами, иными </a:t>
            </a:r>
          </a:p>
          <a:p>
            <a:pPr marL="177800" algn="ctr" eaLnBrk="0" hangingPunct="0">
              <a:tabLst>
                <a:tab pos="990600" algn="l"/>
              </a:tabLst>
            </a:pPr>
            <a:r>
              <a:rPr lang="ru-RU" sz="800" dirty="0"/>
              <a:t>нормативными правовыми актами, </a:t>
            </a:r>
            <a:r>
              <a:rPr lang="ru-RU" sz="800" dirty="0" smtClean="0"/>
              <a:t>а также</a:t>
            </a:r>
            <a:endParaRPr lang="ru-RU" sz="800" dirty="0"/>
          </a:p>
          <a:p>
            <a:pPr marL="177800" algn="ctr" eaLnBrk="0" hangingPunct="0">
              <a:tabLst>
                <a:tab pos="990600" algn="l"/>
              </a:tabLst>
            </a:pPr>
            <a:r>
              <a:rPr lang="ru-RU" sz="800" dirty="0"/>
              <a:t>федеральных органов исполнительной власти, </a:t>
            </a:r>
          </a:p>
          <a:p>
            <a:pPr marL="177800" algn="ctr" eaLnBrk="0" hangingPunct="0">
              <a:tabLst>
                <a:tab pos="990600" algn="l"/>
              </a:tabLst>
            </a:pPr>
            <a:r>
              <a:rPr lang="ru-RU" sz="800" dirty="0"/>
              <a:t>ГОСТами, СНиПами, СанПиНами, </a:t>
            </a:r>
          </a:p>
          <a:p>
            <a:pPr marL="177800" algn="ctr" eaLnBrk="0" hangingPunct="0">
              <a:tabLst>
                <a:tab pos="990600" algn="l"/>
              </a:tabLst>
            </a:pPr>
            <a:r>
              <a:rPr lang="ru-RU" sz="800" dirty="0"/>
              <a:t>федеральными стандартами и регламентами </a:t>
            </a:r>
            <a:r>
              <a:rPr lang="ru-RU" sz="800" dirty="0" smtClean="0"/>
              <a:t> </a:t>
            </a:r>
          </a:p>
          <a:p>
            <a:pPr marL="177800" algn="ctr" eaLnBrk="0" hangingPunct="0">
              <a:tabLst>
                <a:tab pos="990600" algn="l"/>
              </a:tabLst>
            </a:pPr>
            <a:r>
              <a:rPr lang="ru-RU" sz="800" dirty="0" smtClean="0"/>
              <a:t>(паспортами) оказания </a:t>
            </a:r>
            <a:r>
              <a:rPr lang="ru-RU" sz="800" dirty="0"/>
              <a:t>государственных услуг</a:t>
            </a:r>
            <a:endParaRPr lang="ru-RU" sz="800" dirty="0">
              <a:solidFill>
                <a:schemeClr val="tx1"/>
              </a:solidFill>
            </a:endParaRPr>
          </a:p>
        </p:txBody>
      </p:sp>
      <p:cxnSp>
        <p:nvCxnSpPr>
          <p:cNvPr id="60" name="Прямая со стрелкой 59"/>
          <p:cNvCxnSpPr>
            <a:stCxn id="59" idx="1"/>
            <a:endCxn id="58" idx="3"/>
          </p:cNvCxnSpPr>
          <p:nvPr/>
        </p:nvCxnSpPr>
        <p:spPr bwMode="auto">
          <a:xfrm flipH="1" flipV="1">
            <a:off x="6835801" y="1787538"/>
            <a:ext cx="433083" cy="1746"/>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61" name="Скругленный прямоугольник 60"/>
          <p:cNvSpPr/>
          <p:nvPr/>
        </p:nvSpPr>
        <p:spPr bwMode="auto">
          <a:xfrm>
            <a:off x="253819" y="1588657"/>
            <a:ext cx="2418269" cy="389613"/>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ru-RU" sz="1200" dirty="0"/>
              <a:t>Статья </a:t>
            </a:r>
            <a:r>
              <a:rPr lang="ru-RU" sz="1200" b="1" dirty="0">
                <a:solidFill>
                  <a:srgbClr val="FF0000"/>
                </a:solidFill>
              </a:rPr>
              <a:t>69.2</a:t>
            </a:r>
            <a:r>
              <a:rPr lang="ru-RU" sz="1200" dirty="0"/>
              <a:t> Бюджетного кодекса </a:t>
            </a:r>
            <a:endParaRPr lang="ru-RU" sz="1200" dirty="0" smtClean="0"/>
          </a:p>
          <a:p>
            <a:pPr algn="ctr" eaLnBrk="0" hangingPunct="0"/>
            <a:r>
              <a:rPr lang="ru-RU" sz="1200" dirty="0" smtClean="0"/>
              <a:t>Российской </a:t>
            </a:r>
            <a:r>
              <a:rPr lang="ru-RU" sz="1200" dirty="0"/>
              <a:t>Федерации</a:t>
            </a:r>
            <a:endParaRPr kumimoji="0" lang="ru-RU" sz="1200" b="0" i="0" u="none" strike="noStrike" cap="none" normalizeH="0" baseline="0" dirty="0" smtClean="0">
              <a:ln>
                <a:noFill/>
              </a:ln>
              <a:solidFill>
                <a:schemeClr val="tx1"/>
              </a:solidFill>
              <a:effectLst/>
              <a:latin typeface="Times New Roman" pitchFamily="18" charset="0"/>
            </a:endParaRPr>
          </a:p>
        </p:txBody>
      </p:sp>
      <p:cxnSp>
        <p:nvCxnSpPr>
          <p:cNvPr id="62" name="Прямая со стрелкой 61"/>
          <p:cNvCxnSpPr>
            <a:stCxn id="61" idx="3"/>
          </p:cNvCxnSpPr>
          <p:nvPr/>
        </p:nvCxnSpPr>
        <p:spPr bwMode="auto">
          <a:xfrm flipV="1">
            <a:off x="2672087" y="1783463"/>
            <a:ext cx="360790" cy="1"/>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38" name="Прямоугольник 37"/>
          <p:cNvSpPr/>
          <p:nvPr/>
        </p:nvSpPr>
        <p:spPr>
          <a:xfrm>
            <a:off x="532285" y="2276675"/>
            <a:ext cx="1875025" cy="73694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050" b="1" dirty="0">
                <a:solidFill>
                  <a:srgbClr val="FF0000"/>
                </a:solidFill>
              </a:rPr>
              <a:t>Порядок</a:t>
            </a:r>
            <a:r>
              <a:rPr lang="ru-RU" sz="1050" dirty="0"/>
              <a:t> финансового обеспечения выполнения </a:t>
            </a:r>
            <a:r>
              <a:rPr lang="ru-RU" sz="1050" dirty="0" smtClean="0"/>
              <a:t>государственного</a:t>
            </a:r>
            <a:endParaRPr lang="ru-RU" sz="1050" dirty="0"/>
          </a:p>
          <a:p>
            <a:pPr algn="ctr"/>
            <a:r>
              <a:rPr lang="ru-RU" sz="1050" dirty="0" smtClean="0"/>
              <a:t>(муниципального) задания</a:t>
            </a:r>
            <a:endParaRPr lang="ru-RU" sz="1050" dirty="0"/>
          </a:p>
        </p:txBody>
      </p:sp>
      <p:sp>
        <p:nvSpPr>
          <p:cNvPr id="10" name="Скругленный прямоугольник 9"/>
          <p:cNvSpPr/>
          <p:nvPr/>
        </p:nvSpPr>
        <p:spPr>
          <a:xfrm>
            <a:off x="3297270" y="2448889"/>
            <a:ext cx="3280843" cy="39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t>Базовые нормативы затрат</a:t>
            </a:r>
          </a:p>
          <a:p>
            <a:pPr algn="ctr"/>
            <a:r>
              <a:rPr lang="ru-RU" sz="1100" dirty="0" smtClean="0"/>
              <a:t>Отраслевые корректирующие коэффициенты</a:t>
            </a:r>
            <a:endParaRPr lang="ru-RU" sz="1100" dirty="0"/>
          </a:p>
        </p:txBody>
      </p:sp>
      <p:cxnSp>
        <p:nvCxnSpPr>
          <p:cNvPr id="48" name="Прямая со стрелкой 47"/>
          <p:cNvCxnSpPr>
            <a:stCxn id="38" idx="3"/>
            <a:endCxn id="10" idx="1"/>
          </p:cNvCxnSpPr>
          <p:nvPr/>
        </p:nvCxnSpPr>
        <p:spPr bwMode="auto">
          <a:xfrm>
            <a:off x="2407310" y="2645148"/>
            <a:ext cx="889960" cy="2625"/>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54" name="Скругленный прямоугольник 53"/>
          <p:cNvSpPr/>
          <p:nvPr/>
        </p:nvSpPr>
        <p:spPr bwMode="auto">
          <a:xfrm>
            <a:off x="1922106" y="4133295"/>
            <a:ext cx="2752547" cy="360040"/>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rPr>
              <a:t>Нормативные затраты на оказание </a:t>
            </a:r>
          </a:p>
          <a:p>
            <a:pPr marL="0" marR="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rPr>
              <a:t>государственной (муниципальной) услуги</a:t>
            </a:r>
          </a:p>
        </p:txBody>
      </p:sp>
      <p:sp>
        <p:nvSpPr>
          <p:cNvPr id="55" name="Скругленный прямоугольник 54"/>
          <p:cNvSpPr/>
          <p:nvPr/>
        </p:nvSpPr>
        <p:spPr bwMode="auto">
          <a:xfrm>
            <a:off x="1922107" y="5087957"/>
            <a:ext cx="2752546" cy="360040"/>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rPr>
              <a:t>Нормативные затраты на </a:t>
            </a:r>
          </a:p>
          <a:p>
            <a:pPr marL="0" marR="0" indent="0" algn="ctr" defTabSz="914400" rtl="0" eaLnBrk="0" fontAlgn="base" latinLnBrk="0" hangingPunct="0">
              <a:lnSpc>
                <a:spcPct val="100000"/>
              </a:lnSpc>
              <a:spcBef>
                <a:spcPct val="0"/>
              </a:spcBef>
              <a:spcAft>
                <a:spcPct val="0"/>
              </a:spcAft>
              <a:buClrTx/>
              <a:buSzTx/>
              <a:buFontTx/>
              <a:buNone/>
              <a:tabLst/>
            </a:pPr>
            <a:r>
              <a:rPr lang="ru-RU" sz="1100" dirty="0" smtClean="0">
                <a:solidFill>
                  <a:schemeClr val="tx1"/>
                </a:solidFill>
                <a:latin typeface="Times New Roman" pitchFamily="18" charset="0"/>
              </a:rPr>
              <a:t>выполнение работ (применяются с 2017 г.)</a:t>
            </a:r>
            <a:endParaRPr kumimoji="0" lang="ru-RU" sz="1100" b="0" i="0" u="none" strike="noStrike" cap="none" normalizeH="0" baseline="0" dirty="0" smtClean="0">
              <a:ln>
                <a:noFill/>
              </a:ln>
              <a:solidFill>
                <a:schemeClr val="tx1"/>
              </a:solidFill>
              <a:effectLst/>
              <a:latin typeface="Times New Roman" pitchFamily="18" charset="0"/>
            </a:endParaRPr>
          </a:p>
        </p:txBody>
      </p:sp>
      <p:sp>
        <p:nvSpPr>
          <p:cNvPr id="57" name="Скругленный прямоугольник 56"/>
          <p:cNvSpPr/>
          <p:nvPr/>
        </p:nvSpPr>
        <p:spPr bwMode="auto">
          <a:xfrm>
            <a:off x="7519367" y="2518895"/>
            <a:ext cx="2305768" cy="504056"/>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Утверждаются порядке, принятом </a:t>
            </a:r>
          </a:p>
          <a:p>
            <a:pPr marL="0" marR="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 соответствии с</a:t>
            </a:r>
            <a:r>
              <a:rPr kumimoji="0" lang="ru-RU" sz="1200" b="0" i="0" u="none" strike="noStrike" cap="none" normalizeH="0" dirty="0" smtClean="0">
                <a:ln>
                  <a:noFill/>
                </a:ln>
                <a:solidFill>
                  <a:schemeClr val="tx1"/>
                </a:solidFill>
                <a:effectLst/>
                <a:latin typeface="Times New Roman" pitchFamily="18" charset="0"/>
              </a:rPr>
              <a:t> п.4 ст. 69.2 БК РФ</a:t>
            </a:r>
            <a:endParaRPr kumimoji="0" lang="ru-RU" sz="1200" b="0" i="0" u="none" strike="noStrike" cap="none" normalizeH="0" baseline="0" dirty="0" smtClean="0">
              <a:ln>
                <a:noFill/>
              </a:ln>
              <a:solidFill>
                <a:schemeClr val="tx1"/>
              </a:solidFill>
              <a:effectLst/>
              <a:latin typeface="Times New Roman" pitchFamily="18" charset="0"/>
            </a:endParaRPr>
          </a:p>
        </p:txBody>
      </p:sp>
      <p:cxnSp>
        <p:nvCxnSpPr>
          <p:cNvPr id="90" name="Прямая со стрелкой 89"/>
          <p:cNvCxnSpPr>
            <a:stCxn id="57" idx="1"/>
            <a:endCxn id="47" idx="3"/>
          </p:cNvCxnSpPr>
          <p:nvPr/>
        </p:nvCxnSpPr>
        <p:spPr bwMode="auto">
          <a:xfrm flipH="1">
            <a:off x="6696293" y="2770923"/>
            <a:ext cx="823074" cy="4361"/>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95" name="Скругленный прямоугольник 94"/>
          <p:cNvSpPr/>
          <p:nvPr/>
        </p:nvSpPr>
        <p:spPr>
          <a:xfrm>
            <a:off x="3760246" y="3504764"/>
            <a:ext cx="3525371" cy="39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1100" dirty="0"/>
          </a:p>
        </p:txBody>
      </p:sp>
      <p:sp>
        <p:nvSpPr>
          <p:cNvPr id="96" name="Скругленный прямоугольник 95"/>
          <p:cNvSpPr/>
          <p:nvPr/>
        </p:nvSpPr>
        <p:spPr>
          <a:xfrm>
            <a:off x="3648725" y="3445674"/>
            <a:ext cx="3587133" cy="39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1100" dirty="0"/>
          </a:p>
        </p:txBody>
      </p:sp>
      <p:sp>
        <p:nvSpPr>
          <p:cNvPr id="97" name="Скругленный прямоугольник 96"/>
          <p:cNvSpPr/>
          <p:nvPr/>
        </p:nvSpPr>
        <p:spPr>
          <a:xfrm>
            <a:off x="3583408" y="3377253"/>
            <a:ext cx="3587133" cy="39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100" dirty="0" smtClean="0"/>
              <a:t>Территориальные корректирующие коэффициенты</a:t>
            </a:r>
            <a:endParaRPr lang="ru-RU" sz="1100" dirty="0"/>
          </a:p>
        </p:txBody>
      </p:sp>
      <p:sp>
        <p:nvSpPr>
          <p:cNvPr id="98" name="Скругленный прямоугольник 97"/>
          <p:cNvSpPr/>
          <p:nvPr/>
        </p:nvSpPr>
        <p:spPr bwMode="auto">
          <a:xfrm>
            <a:off x="7523479" y="3451620"/>
            <a:ext cx="2301656" cy="504056"/>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Утверждает орган-учредитель</a:t>
            </a:r>
          </a:p>
        </p:txBody>
      </p:sp>
      <p:cxnSp>
        <p:nvCxnSpPr>
          <p:cNvPr id="99" name="Прямая со стрелкой 98"/>
          <p:cNvCxnSpPr>
            <a:stCxn id="98" idx="1"/>
            <a:endCxn id="95" idx="3"/>
          </p:cNvCxnSpPr>
          <p:nvPr/>
        </p:nvCxnSpPr>
        <p:spPr bwMode="auto">
          <a:xfrm flipH="1">
            <a:off x="7285617" y="3703648"/>
            <a:ext cx="237862" cy="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37" name="Соединительная линия уступом 36"/>
          <p:cNvCxnSpPr>
            <a:stCxn id="47" idx="2"/>
            <a:endCxn id="54" idx="0"/>
          </p:cNvCxnSpPr>
          <p:nvPr/>
        </p:nvCxnSpPr>
        <p:spPr>
          <a:xfrm rot="5400000">
            <a:off x="3597563" y="2674985"/>
            <a:ext cx="1159127" cy="1757492"/>
          </a:xfrm>
          <a:prstGeom prst="bentConnector3">
            <a:avLst>
              <a:gd name="adj1" fmla="val 1780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Соединительная линия уступом 41"/>
          <p:cNvCxnSpPr>
            <a:stCxn id="97" idx="1"/>
            <a:endCxn id="54" idx="0"/>
          </p:cNvCxnSpPr>
          <p:nvPr/>
        </p:nvCxnSpPr>
        <p:spPr>
          <a:xfrm rot="10800000" flipV="1">
            <a:off x="3298380" y="3576137"/>
            <a:ext cx="285028" cy="557158"/>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4" name="Соединительная линия уступом 103"/>
          <p:cNvCxnSpPr>
            <a:stCxn id="38" idx="2"/>
            <a:endCxn id="54" idx="1"/>
          </p:cNvCxnSpPr>
          <p:nvPr/>
        </p:nvCxnSpPr>
        <p:spPr>
          <a:xfrm rot="16200000" flipH="1">
            <a:off x="1046105" y="3437313"/>
            <a:ext cx="1299695" cy="452308"/>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Соединительная линия уступом 104"/>
          <p:cNvCxnSpPr>
            <a:stCxn id="38" idx="2"/>
            <a:endCxn id="55" idx="1"/>
          </p:cNvCxnSpPr>
          <p:nvPr/>
        </p:nvCxnSpPr>
        <p:spPr>
          <a:xfrm rot="16200000" flipH="1">
            <a:off x="568774" y="3914643"/>
            <a:ext cx="2254357" cy="452309"/>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6" name="Скругленный прямоугольник 105"/>
          <p:cNvSpPr/>
          <p:nvPr/>
        </p:nvSpPr>
        <p:spPr bwMode="auto">
          <a:xfrm>
            <a:off x="7523479" y="4530655"/>
            <a:ext cx="2301656" cy="504056"/>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Рассчитывает орган-учредитель</a:t>
            </a:r>
          </a:p>
        </p:txBody>
      </p:sp>
      <p:cxnSp>
        <p:nvCxnSpPr>
          <p:cNvPr id="107" name="Прямая со стрелкой 106"/>
          <p:cNvCxnSpPr>
            <a:stCxn id="106" idx="1"/>
            <a:endCxn id="54" idx="3"/>
          </p:cNvCxnSpPr>
          <p:nvPr/>
        </p:nvCxnSpPr>
        <p:spPr bwMode="auto">
          <a:xfrm flipH="1" flipV="1">
            <a:off x="4674653" y="4313315"/>
            <a:ext cx="2848826" cy="46936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109" name="Прямая со стрелкой 108"/>
          <p:cNvCxnSpPr>
            <a:stCxn id="106" idx="1"/>
            <a:endCxn id="55" idx="3"/>
          </p:cNvCxnSpPr>
          <p:nvPr/>
        </p:nvCxnSpPr>
        <p:spPr bwMode="auto">
          <a:xfrm flipH="1">
            <a:off x="4674653" y="4782683"/>
            <a:ext cx="2848826" cy="485294"/>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126" name="Скругленный прямоугольник 125"/>
          <p:cNvSpPr/>
          <p:nvPr/>
        </p:nvSpPr>
        <p:spPr bwMode="auto">
          <a:xfrm>
            <a:off x="1922106" y="4607224"/>
            <a:ext cx="2762280" cy="360040"/>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rPr>
              <a:t>Затраты на </a:t>
            </a:r>
          </a:p>
          <a:p>
            <a:pPr marL="0" marR="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rPr>
              <a:t>уплату налогов</a:t>
            </a:r>
          </a:p>
        </p:txBody>
      </p:sp>
      <p:cxnSp>
        <p:nvCxnSpPr>
          <p:cNvPr id="127" name="Прямая со стрелкой 126"/>
          <p:cNvCxnSpPr>
            <a:stCxn id="106" idx="1"/>
            <a:endCxn id="126" idx="3"/>
          </p:cNvCxnSpPr>
          <p:nvPr/>
        </p:nvCxnSpPr>
        <p:spPr bwMode="auto">
          <a:xfrm flipH="1">
            <a:off x="4684386" y="4782683"/>
            <a:ext cx="2839093" cy="4561"/>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133" name="Соединительная линия уступом 132"/>
          <p:cNvCxnSpPr>
            <a:stCxn id="38" idx="2"/>
            <a:endCxn id="126" idx="1"/>
          </p:cNvCxnSpPr>
          <p:nvPr/>
        </p:nvCxnSpPr>
        <p:spPr>
          <a:xfrm rot="16200000" flipH="1">
            <a:off x="809140" y="3674278"/>
            <a:ext cx="1773624" cy="452308"/>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2" name="Скругленный прямоугольник 51"/>
          <p:cNvSpPr/>
          <p:nvPr/>
        </p:nvSpPr>
        <p:spPr bwMode="auto">
          <a:xfrm>
            <a:off x="1922108" y="5597819"/>
            <a:ext cx="2752544" cy="484004"/>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rPr>
              <a:t>Затраты на </a:t>
            </a:r>
          </a:p>
          <a:p>
            <a:pPr marL="0" marR="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rPr>
              <a:t>содержание неиспользуемого имущества </a:t>
            </a:r>
          </a:p>
          <a:p>
            <a:pPr marL="0" marR="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rPr>
              <a:t>(не применяются с 2019 года) </a:t>
            </a:r>
          </a:p>
        </p:txBody>
      </p:sp>
      <p:cxnSp>
        <p:nvCxnSpPr>
          <p:cNvPr id="53" name="Соединительная линия уступом 52"/>
          <p:cNvCxnSpPr>
            <a:stCxn id="38" idx="2"/>
            <a:endCxn id="52" idx="1"/>
          </p:cNvCxnSpPr>
          <p:nvPr/>
        </p:nvCxnSpPr>
        <p:spPr>
          <a:xfrm rot="16200000" flipH="1">
            <a:off x="282853" y="4200565"/>
            <a:ext cx="2826201" cy="45231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3293506" y="2698452"/>
            <a:ext cx="3284607" cy="547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Овал 39"/>
          <p:cNvSpPr/>
          <p:nvPr/>
        </p:nvSpPr>
        <p:spPr>
          <a:xfrm>
            <a:off x="5861921" y="5448370"/>
            <a:ext cx="3935235" cy="106439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dirty="0" smtClean="0"/>
              <a:t>Объем финансового обеспечения </a:t>
            </a:r>
            <a:r>
              <a:rPr lang="ru-RU" sz="1000" dirty="0"/>
              <a:t>выполнения государственного задания </a:t>
            </a:r>
            <a:endParaRPr lang="ru-RU" sz="1000" dirty="0" smtClean="0"/>
          </a:p>
          <a:p>
            <a:pPr algn="ctr"/>
            <a:r>
              <a:rPr lang="ru-RU" sz="1000" b="1" dirty="0" smtClean="0"/>
              <a:t>не может превышать бюджетные ассигнования</a:t>
            </a:r>
            <a:r>
              <a:rPr lang="ru-RU" sz="1000" dirty="0" smtClean="0"/>
              <a:t>, предусмотренные </a:t>
            </a:r>
            <a:r>
              <a:rPr lang="ru-RU" sz="1000" dirty="0"/>
              <a:t>в федеральном бюджете на указанные </a:t>
            </a:r>
            <a:r>
              <a:rPr lang="ru-RU" sz="1000" dirty="0" smtClean="0"/>
              <a:t>цели</a:t>
            </a:r>
            <a:endParaRPr lang="ru-RU" sz="1000" dirty="0"/>
          </a:p>
        </p:txBody>
      </p:sp>
      <p:sp>
        <p:nvSpPr>
          <p:cNvPr id="2" name="Номер слайда 1"/>
          <p:cNvSpPr>
            <a:spLocks noGrp="1"/>
          </p:cNvSpPr>
          <p:nvPr>
            <p:ph type="sldNum" sz="quarter" idx="11"/>
          </p:nvPr>
        </p:nvSpPr>
        <p:spPr/>
        <p:txBody>
          <a:bodyPr/>
          <a:lstStyle/>
          <a:p>
            <a:pPr>
              <a:defRPr/>
            </a:pPr>
            <a:fld id="{600509AA-641A-4254-A23D-E1AAE0F50160}" type="slidenum">
              <a:rPr lang="ru-RU" smtClean="0"/>
              <a:pPr>
                <a:defRPr/>
              </a:pPr>
              <a:t>54</a:t>
            </a:fld>
            <a:endParaRPr lang="ru-RU" dirty="0"/>
          </a:p>
        </p:txBody>
      </p:sp>
      <p:cxnSp>
        <p:nvCxnSpPr>
          <p:cNvPr id="41" name="Прямая со стрелкой 40"/>
          <p:cNvCxnSpPr>
            <a:stCxn id="106" idx="1"/>
            <a:endCxn id="52" idx="3"/>
          </p:cNvCxnSpPr>
          <p:nvPr/>
        </p:nvCxnSpPr>
        <p:spPr bwMode="auto">
          <a:xfrm flipH="1">
            <a:off x="4674652" y="4782683"/>
            <a:ext cx="2848827" cy="105713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Tree>
    <p:extLst>
      <p:ext uri="{BB962C8B-B14F-4D97-AF65-F5344CB8AC3E}">
        <p14:creationId xmlns:p14="http://schemas.microsoft.com/office/powerpoint/2010/main" val="685513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трелка вниз 2"/>
          <p:cNvSpPr/>
          <p:nvPr/>
        </p:nvSpPr>
        <p:spPr>
          <a:xfrm>
            <a:off x="6648451" y="2435957"/>
            <a:ext cx="495300" cy="3219125"/>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pic>
        <p:nvPicPr>
          <p:cNvPr id="39939"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0"/>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4" name="Прямоугольник 95"/>
          <p:cNvSpPr>
            <a:spLocks noChangeArrowheads="1"/>
          </p:cNvSpPr>
          <p:nvPr/>
        </p:nvSpPr>
        <p:spPr bwMode="auto">
          <a:xfrm>
            <a:off x="8972021" y="2982914"/>
            <a:ext cx="2407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2000">
                <a:solidFill>
                  <a:srgbClr val="783A7A"/>
                </a:solidFill>
                <a:latin typeface="Cambria" pitchFamily="18" charset="0"/>
              </a:rPr>
              <a:t> </a:t>
            </a:r>
          </a:p>
          <a:p>
            <a:pPr algn="ctr"/>
            <a:endParaRPr lang="ru-RU" sz="2000" b="1">
              <a:solidFill>
                <a:srgbClr val="783A7A"/>
              </a:solidFill>
            </a:endParaRPr>
          </a:p>
        </p:txBody>
      </p:sp>
      <p:sp>
        <p:nvSpPr>
          <p:cNvPr id="39955" name="Прямоугольник 88"/>
          <p:cNvSpPr>
            <a:spLocks noChangeArrowheads="1"/>
          </p:cNvSpPr>
          <p:nvPr/>
        </p:nvSpPr>
        <p:spPr bwMode="auto">
          <a:xfrm>
            <a:off x="1093258" y="4141789"/>
            <a:ext cx="2407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000">
                <a:solidFill>
                  <a:srgbClr val="5A7F29"/>
                </a:solidFill>
                <a:latin typeface="Cambria" pitchFamily="18" charset="0"/>
                <a:cs typeface="Times New Roman" pitchFamily="18" charset="0"/>
              </a:rPr>
              <a:t> </a:t>
            </a:r>
          </a:p>
          <a:p>
            <a:pPr algn="ctr"/>
            <a:endParaRPr lang="ru-RU" altLang="ru-RU" sz="2000" b="1">
              <a:solidFill>
                <a:srgbClr val="5A7F29"/>
              </a:solidFill>
              <a:latin typeface="Times New Roman" pitchFamily="18" charset="0"/>
              <a:cs typeface="Times New Roman" pitchFamily="18" charset="0"/>
            </a:endParaRPr>
          </a:p>
        </p:txBody>
      </p:sp>
      <p:sp>
        <p:nvSpPr>
          <p:cNvPr id="28" name="Прямоугольник 27"/>
          <p:cNvSpPr/>
          <p:nvPr/>
        </p:nvSpPr>
        <p:spPr>
          <a:xfrm>
            <a:off x="115566" y="1169575"/>
            <a:ext cx="9475007" cy="1275907"/>
          </a:xfrm>
          <a:prstGeom prst="rect">
            <a:avLst/>
          </a:prstGeom>
          <a:ln w="28575">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smtClean="0">
                <a:latin typeface="Calibri" pitchFamily="34" charset="0"/>
              </a:rPr>
              <a:t>При определении нормативных затрат необходимо </a:t>
            </a:r>
            <a:r>
              <a:rPr lang="ru-RU" dirty="0">
                <a:latin typeface="Calibri" pitchFamily="34" charset="0"/>
              </a:rPr>
              <a:t>использовать </a:t>
            </a:r>
            <a:r>
              <a:rPr lang="ru-RU" b="1" dirty="0">
                <a:latin typeface="Calibri" pitchFamily="34" charset="0"/>
              </a:rPr>
              <a:t>нормативы (нормы)</a:t>
            </a:r>
            <a:r>
              <a:rPr lang="ru-RU" dirty="0">
                <a:latin typeface="Calibri" pitchFamily="34" charset="0"/>
              </a:rPr>
              <a:t>, установленные федеральными законами, иными нормативными правовыми актами, </a:t>
            </a:r>
            <a:r>
              <a:rPr lang="ru-RU" dirty="0" smtClean="0">
                <a:latin typeface="Calibri" pitchFamily="34" charset="0"/>
              </a:rPr>
              <a:t>а также </a:t>
            </a:r>
            <a:r>
              <a:rPr lang="ru-RU" dirty="0">
                <a:latin typeface="Calibri" pitchFamily="34" charset="0"/>
              </a:rPr>
              <a:t>федеральных органов исполнительной власти, ГОСТами, СНиПами, СанПиНами, федеральными стандартами и </a:t>
            </a:r>
            <a:r>
              <a:rPr lang="ru-RU" dirty="0" smtClean="0">
                <a:latin typeface="Calibri" pitchFamily="34" charset="0"/>
              </a:rPr>
              <a:t>регламентами</a:t>
            </a:r>
            <a:r>
              <a:rPr lang="en-US" dirty="0" smtClean="0">
                <a:latin typeface="Calibri" pitchFamily="34" charset="0"/>
              </a:rPr>
              <a:t> (</a:t>
            </a:r>
            <a:r>
              <a:rPr lang="ru-RU" dirty="0" smtClean="0">
                <a:latin typeface="Calibri" pitchFamily="34" charset="0"/>
              </a:rPr>
              <a:t>паспортами</a:t>
            </a:r>
            <a:r>
              <a:rPr lang="en-US" dirty="0" smtClean="0">
                <a:latin typeface="Calibri" pitchFamily="34" charset="0"/>
              </a:rPr>
              <a:t>)</a:t>
            </a:r>
            <a:r>
              <a:rPr lang="ru-RU" dirty="0" smtClean="0">
                <a:latin typeface="Calibri" pitchFamily="34" charset="0"/>
              </a:rPr>
              <a:t> </a:t>
            </a:r>
            <a:r>
              <a:rPr lang="ru-RU" dirty="0">
                <a:latin typeface="Calibri" pitchFamily="34" charset="0"/>
              </a:rPr>
              <a:t>оказания государственных </a:t>
            </a:r>
            <a:r>
              <a:rPr lang="ru-RU" dirty="0" smtClean="0">
                <a:latin typeface="Calibri" pitchFamily="34" charset="0"/>
              </a:rPr>
              <a:t>услуг</a:t>
            </a:r>
            <a:endParaRPr lang="ru-RU" dirty="0">
              <a:latin typeface="Calibri" pitchFamily="34" charset="0"/>
            </a:endParaRPr>
          </a:p>
        </p:txBody>
      </p:sp>
      <p:sp>
        <p:nvSpPr>
          <p:cNvPr id="14"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Формирование единого подхода к определению нормативных затрат на оказание государственных (муниципальных) услуг (выполнение работ)</a:t>
            </a:r>
            <a:endParaRPr lang="ru-RU" altLang="ru-RU" sz="1600" b="1" dirty="0">
              <a:solidFill>
                <a:srgbClr val="3E3F68"/>
              </a:solidFill>
              <a:latin typeface="Cambria" pitchFamily="18" charset="0"/>
              <a:ea typeface="+mn-ea"/>
              <a:cs typeface="Times New Roman" pitchFamily="18" charset="0"/>
            </a:endParaRPr>
          </a:p>
        </p:txBody>
      </p:sp>
      <p:sp>
        <p:nvSpPr>
          <p:cNvPr id="20" name="Скругленный прямоугольник 19"/>
          <p:cNvSpPr/>
          <p:nvPr/>
        </p:nvSpPr>
        <p:spPr>
          <a:xfrm>
            <a:off x="115566" y="2781842"/>
            <a:ext cx="4837435" cy="390603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180975" indent="-180975">
              <a:buFont typeface="Arial" pitchFamily="34" charset="0"/>
              <a:buChar char="•"/>
            </a:pPr>
            <a:r>
              <a:rPr lang="ru-RU" sz="1050" dirty="0"/>
              <a:t>Приказ Минобрнауки России от 17.10.2013 N </a:t>
            </a:r>
            <a:r>
              <a:rPr lang="ru-RU" sz="1050" dirty="0" smtClean="0"/>
              <a:t>1155 «Об </a:t>
            </a:r>
            <a:r>
              <a:rPr lang="ru-RU" sz="1050" dirty="0"/>
              <a:t>утверждении федерального государственного образовательного </a:t>
            </a:r>
            <a:r>
              <a:rPr lang="ru-RU" sz="1050" b="1" dirty="0"/>
              <a:t>стандарта</a:t>
            </a:r>
            <a:r>
              <a:rPr lang="ru-RU" sz="1050" dirty="0"/>
              <a:t> дошкольного </a:t>
            </a:r>
            <a:r>
              <a:rPr lang="ru-RU" sz="1050" dirty="0" smtClean="0"/>
              <a:t>образования»</a:t>
            </a:r>
          </a:p>
          <a:p>
            <a:pPr marL="180975" indent="-180975">
              <a:buFont typeface="Arial" pitchFamily="34" charset="0"/>
              <a:buChar char="•"/>
            </a:pPr>
            <a:r>
              <a:rPr lang="ru-RU" sz="1050" dirty="0" smtClean="0"/>
              <a:t>Приказ </a:t>
            </a:r>
            <a:r>
              <a:rPr lang="ru-RU" sz="1050" dirty="0"/>
              <a:t>Минобрнауки России от 06.10.2009 N </a:t>
            </a:r>
            <a:r>
              <a:rPr lang="ru-RU" sz="1050" dirty="0" smtClean="0"/>
              <a:t>373 «Об </a:t>
            </a:r>
            <a:r>
              <a:rPr lang="ru-RU" sz="1050" dirty="0"/>
              <a:t>утверждении и введении в действие федерального государственного образовательного </a:t>
            </a:r>
            <a:r>
              <a:rPr lang="ru-RU" sz="1050" b="1" dirty="0"/>
              <a:t>стандарта</a:t>
            </a:r>
            <a:r>
              <a:rPr lang="ru-RU" sz="1050" dirty="0"/>
              <a:t> начального общего </a:t>
            </a:r>
            <a:r>
              <a:rPr lang="ru-RU" sz="1050" dirty="0" smtClean="0"/>
              <a:t>образования»</a:t>
            </a:r>
          </a:p>
          <a:p>
            <a:pPr marL="180975" indent="-180975">
              <a:buFont typeface="Arial" pitchFamily="34" charset="0"/>
              <a:buChar char="•"/>
            </a:pPr>
            <a:r>
              <a:rPr lang="ru-RU" sz="1050" dirty="0" smtClean="0"/>
              <a:t>Приказ </a:t>
            </a:r>
            <a:r>
              <a:rPr lang="ru-RU" sz="1050" dirty="0"/>
              <a:t>Минобрнауки РФ от 17.12.2010 N </a:t>
            </a:r>
            <a:r>
              <a:rPr lang="ru-RU" sz="1050" dirty="0" smtClean="0"/>
              <a:t>1897 «Об </a:t>
            </a:r>
            <a:r>
              <a:rPr lang="ru-RU" sz="1050" dirty="0"/>
              <a:t>утверждении федерального государственного образовательного </a:t>
            </a:r>
            <a:r>
              <a:rPr lang="ru-RU" sz="1050" b="1" dirty="0"/>
              <a:t>стандарта</a:t>
            </a:r>
            <a:r>
              <a:rPr lang="ru-RU" sz="1050" dirty="0"/>
              <a:t> основного общего </a:t>
            </a:r>
            <a:r>
              <a:rPr lang="ru-RU" sz="1050" dirty="0" smtClean="0"/>
              <a:t>образования»</a:t>
            </a:r>
          </a:p>
          <a:p>
            <a:pPr marL="180975" indent="-180975">
              <a:buFont typeface="Arial" pitchFamily="34" charset="0"/>
              <a:buChar char="•"/>
            </a:pPr>
            <a:r>
              <a:rPr lang="ru-RU" sz="1050" dirty="0" smtClean="0"/>
              <a:t>Приказ </a:t>
            </a:r>
            <a:r>
              <a:rPr lang="ru-RU" sz="1050" dirty="0"/>
              <a:t>Минобрнауки России от 17.05.2012 N </a:t>
            </a:r>
            <a:r>
              <a:rPr lang="ru-RU" sz="1050" dirty="0" smtClean="0"/>
              <a:t>413 «Об </a:t>
            </a:r>
            <a:r>
              <a:rPr lang="ru-RU" sz="1050" dirty="0"/>
              <a:t>утверждении федерального государственного образовательного </a:t>
            </a:r>
            <a:r>
              <a:rPr lang="ru-RU" sz="1050" b="1" dirty="0"/>
              <a:t>стандарта</a:t>
            </a:r>
            <a:r>
              <a:rPr lang="ru-RU" sz="1050" dirty="0"/>
              <a:t> среднего (полного) общего </a:t>
            </a:r>
            <a:r>
              <a:rPr lang="ru-RU" sz="1050" dirty="0" smtClean="0"/>
              <a:t>образования»</a:t>
            </a:r>
          </a:p>
          <a:p>
            <a:pPr marL="180975" indent="-180975">
              <a:buFont typeface="Arial" pitchFamily="34" charset="0"/>
              <a:buChar char="•"/>
            </a:pPr>
            <a:r>
              <a:rPr lang="ru-RU" sz="1050" dirty="0" smtClean="0"/>
              <a:t>Приказ </a:t>
            </a:r>
            <a:r>
              <a:rPr lang="ru-RU" sz="1050" dirty="0"/>
              <a:t>Минобрнауки России от 12.05.2014 N </a:t>
            </a:r>
            <a:r>
              <a:rPr lang="ru-RU" sz="1050" dirty="0" smtClean="0"/>
              <a:t>502 «Об </a:t>
            </a:r>
            <a:r>
              <a:rPr lang="ru-RU" sz="1050" dirty="0"/>
              <a:t>утверждении федерального государственного образовательного </a:t>
            </a:r>
            <a:r>
              <a:rPr lang="ru-RU" sz="1050" b="1" dirty="0"/>
              <a:t>стандарта</a:t>
            </a:r>
            <a:r>
              <a:rPr lang="ru-RU" sz="1050" dirty="0"/>
              <a:t> среднего профессионального образования по специальности 34.02.01 Сестринское </a:t>
            </a:r>
            <a:r>
              <a:rPr lang="ru-RU" sz="1050" dirty="0" smtClean="0"/>
              <a:t>дело»</a:t>
            </a:r>
            <a:endParaRPr lang="ru-RU" sz="1050" dirty="0"/>
          </a:p>
          <a:p>
            <a:pPr marL="180975" indent="-180975">
              <a:buFont typeface="Arial" pitchFamily="34" charset="0"/>
              <a:buChar char="•"/>
            </a:pPr>
            <a:r>
              <a:rPr lang="ru-RU" sz="1050" dirty="0" smtClean="0"/>
              <a:t>Приказ </a:t>
            </a:r>
            <a:r>
              <a:rPr lang="ru-RU" sz="1050" dirty="0"/>
              <a:t>Минобрнауки РФ от 23.12.2010 N </a:t>
            </a:r>
            <a:r>
              <a:rPr lang="ru-RU" sz="1050" dirty="0" smtClean="0"/>
              <a:t>2024 «Об </a:t>
            </a:r>
            <a:r>
              <a:rPr lang="ru-RU" sz="1050" dirty="0"/>
              <a:t>утверждении и введении в действие федерального государственного образовательного </a:t>
            </a:r>
            <a:r>
              <a:rPr lang="ru-RU" sz="1050" b="1" dirty="0"/>
              <a:t>стандарта</a:t>
            </a:r>
            <a:r>
              <a:rPr lang="ru-RU" sz="1050" dirty="0"/>
              <a:t> высшего профессионального образования по направлению подготовки (специальности) 210601 Радиоэлектронные системы и комплексы (квалификация (степень) </a:t>
            </a:r>
            <a:r>
              <a:rPr lang="ru-RU" sz="1050" dirty="0" smtClean="0"/>
              <a:t>"специалист")»</a:t>
            </a:r>
            <a:endParaRPr lang="ru-RU" sz="1050" dirty="0"/>
          </a:p>
        </p:txBody>
      </p:sp>
      <p:sp>
        <p:nvSpPr>
          <p:cNvPr id="31" name="Скругленный прямоугольник 30"/>
          <p:cNvSpPr/>
          <p:nvPr/>
        </p:nvSpPr>
        <p:spPr>
          <a:xfrm>
            <a:off x="5122014" y="2766846"/>
            <a:ext cx="4457928" cy="25779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265113" indent="-180975">
              <a:buFont typeface="Arial" pitchFamily="34" charset="0"/>
              <a:buChar char="•"/>
            </a:pPr>
            <a:r>
              <a:rPr lang="ru-RU" sz="1050" dirty="0" smtClean="0"/>
              <a:t>Приказ </a:t>
            </a:r>
            <a:r>
              <a:rPr lang="ru-RU" sz="1050" dirty="0" err="1" smtClean="0"/>
              <a:t>Минспорта</a:t>
            </a:r>
            <a:r>
              <a:rPr lang="ru-RU" sz="1050" dirty="0" smtClean="0"/>
              <a:t> России от 10.04.2013 N 114 «Об утверждении Федерального </a:t>
            </a:r>
            <a:r>
              <a:rPr lang="ru-RU" sz="1050" b="1" dirty="0" smtClean="0"/>
              <a:t>стандарта</a:t>
            </a:r>
            <a:r>
              <a:rPr lang="ru-RU" sz="1050" dirty="0" smtClean="0"/>
              <a:t> спортивной подготовки по виду спорта баскетбол»</a:t>
            </a:r>
          </a:p>
          <a:p>
            <a:pPr marL="265113" indent="-180975">
              <a:buFont typeface="Arial" pitchFamily="34" charset="0"/>
              <a:buChar char="•"/>
            </a:pPr>
            <a:r>
              <a:rPr lang="ru-RU" sz="1050" dirty="0" smtClean="0"/>
              <a:t>Приказ </a:t>
            </a:r>
            <a:r>
              <a:rPr lang="ru-RU" sz="1050" dirty="0" err="1"/>
              <a:t>Минспорта</a:t>
            </a:r>
            <a:r>
              <a:rPr lang="ru-RU" sz="1050" dirty="0"/>
              <a:t> России от 18.06.2013 N </a:t>
            </a:r>
            <a:r>
              <a:rPr lang="ru-RU" sz="1050" dirty="0" smtClean="0"/>
              <a:t>396 «Об </a:t>
            </a:r>
            <a:r>
              <a:rPr lang="ru-RU" sz="1050" dirty="0"/>
              <a:t>утверждении Федерального </a:t>
            </a:r>
            <a:r>
              <a:rPr lang="ru-RU" sz="1050" b="1" dirty="0"/>
              <a:t>стандарта</a:t>
            </a:r>
            <a:r>
              <a:rPr lang="ru-RU" sz="1050" dirty="0"/>
              <a:t> спортивной подготовки по виду спорта горнолыжный </a:t>
            </a:r>
            <a:r>
              <a:rPr lang="ru-RU" sz="1050" dirty="0" smtClean="0"/>
              <a:t>спорт»</a:t>
            </a:r>
          </a:p>
          <a:p>
            <a:pPr marL="265113" indent="-180975">
              <a:buFont typeface="Arial" pitchFamily="34" charset="0"/>
              <a:buChar char="•"/>
            </a:pPr>
            <a:r>
              <a:rPr lang="ru-RU" sz="1050" dirty="0" smtClean="0"/>
              <a:t>Приказ </a:t>
            </a:r>
            <a:r>
              <a:rPr lang="ru-RU" sz="1050" dirty="0" err="1"/>
              <a:t>Минспорта</a:t>
            </a:r>
            <a:r>
              <a:rPr lang="ru-RU" sz="1050" dirty="0"/>
              <a:t> России от 19.09.2012 N </a:t>
            </a:r>
            <a:r>
              <a:rPr lang="ru-RU" sz="1050" dirty="0" smtClean="0"/>
              <a:t>231 «Об </a:t>
            </a:r>
            <a:r>
              <a:rPr lang="ru-RU" sz="1050" dirty="0"/>
              <a:t>утверждении Федерального стандарта спортивной подготовки по </a:t>
            </a:r>
            <a:r>
              <a:rPr lang="ru-RU" sz="1050" dirty="0" smtClean="0"/>
              <a:t>дзюдо»</a:t>
            </a:r>
          </a:p>
          <a:p>
            <a:pPr marL="265113" indent="-180975">
              <a:buFont typeface="Arial" pitchFamily="34" charset="0"/>
              <a:buChar char="•"/>
            </a:pPr>
            <a:r>
              <a:rPr lang="ru-RU" sz="1050" dirty="0" smtClean="0"/>
              <a:t>Приказ </a:t>
            </a:r>
            <a:r>
              <a:rPr lang="ru-RU" sz="1050" dirty="0" err="1"/>
              <a:t>Минспорта</a:t>
            </a:r>
            <a:r>
              <a:rPr lang="ru-RU" sz="1050" dirty="0"/>
              <a:t> России от 27.01.2014 N </a:t>
            </a:r>
            <a:r>
              <a:rPr lang="ru-RU" sz="1050" dirty="0" smtClean="0"/>
              <a:t>31 «Об </a:t>
            </a:r>
            <a:r>
              <a:rPr lang="ru-RU" sz="1050" dirty="0"/>
              <a:t>утверждении Федерального </a:t>
            </a:r>
            <a:r>
              <a:rPr lang="ru-RU" sz="1050" b="1" dirty="0"/>
              <a:t>стандарта</a:t>
            </a:r>
            <a:r>
              <a:rPr lang="ru-RU" sz="1050" dirty="0"/>
              <a:t> спортивной подготовки по виду спорта спорт </a:t>
            </a:r>
            <a:r>
              <a:rPr lang="ru-RU" sz="1050" dirty="0" smtClean="0"/>
              <a:t>слепых»</a:t>
            </a:r>
          </a:p>
          <a:p>
            <a:pPr marL="265113" indent="-180975">
              <a:buFont typeface="Arial" pitchFamily="34" charset="0"/>
              <a:buChar char="•"/>
            </a:pPr>
            <a:r>
              <a:rPr lang="ru-RU" sz="1050" dirty="0" smtClean="0"/>
              <a:t>Приказ </a:t>
            </a:r>
            <a:r>
              <a:rPr lang="ru-RU" sz="1050" dirty="0" err="1"/>
              <a:t>Минспорта</a:t>
            </a:r>
            <a:r>
              <a:rPr lang="ru-RU" sz="1050" dirty="0"/>
              <a:t> России от 05.02.2013 N </a:t>
            </a:r>
            <a:r>
              <a:rPr lang="ru-RU" sz="1050" dirty="0" smtClean="0"/>
              <a:t>40 «Об </a:t>
            </a:r>
            <a:r>
              <a:rPr lang="ru-RU" sz="1050" dirty="0"/>
              <a:t>утверждении Федерального </a:t>
            </a:r>
            <a:r>
              <a:rPr lang="ru-RU" sz="1050" b="1" dirty="0"/>
              <a:t>стандарта</a:t>
            </a:r>
            <a:r>
              <a:rPr lang="ru-RU" sz="1050" dirty="0"/>
              <a:t> спортивной подготовки по виду спорта художественная </a:t>
            </a:r>
            <a:r>
              <a:rPr lang="ru-RU" sz="1050" dirty="0" smtClean="0"/>
              <a:t>гимнастика»</a:t>
            </a:r>
            <a:endParaRPr lang="ru-RU" sz="1050" dirty="0"/>
          </a:p>
        </p:txBody>
      </p:sp>
      <p:sp>
        <p:nvSpPr>
          <p:cNvPr id="21" name="TextBox 20"/>
          <p:cNvSpPr txBox="1"/>
          <p:nvPr/>
        </p:nvSpPr>
        <p:spPr>
          <a:xfrm rot="16200000">
            <a:off x="-1351283" y="4507660"/>
            <a:ext cx="3196709" cy="369332"/>
          </a:xfrm>
          <a:prstGeom prst="rect">
            <a:avLst/>
          </a:prstGeom>
          <a:noFill/>
        </p:spPr>
        <p:txBody>
          <a:bodyPr wrap="none" rtlCol="0">
            <a:spAutoFit/>
          </a:bodyPr>
          <a:lstStyle/>
          <a:p>
            <a:r>
              <a:rPr lang="ru-RU" dirty="0" smtClean="0">
                <a:solidFill>
                  <a:srgbClr val="FF5353"/>
                </a:solidFill>
                <a:effectLst>
                  <a:outerShdw blurRad="38100" dist="38100" dir="2700000" algn="tl">
                    <a:srgbClr val="000000">
                      <a:alpha val="43137"/>
                    </a:srgbClr>
                  </a:outerShdw>
                </a:effectLst>
              </a:rPr>
              <a:t>Стандарты - </a:t>
            </a:r>
            <a:r>
              <a:rPr lang="ru-RU" b="1" dirty="0" smtClean="0">
                <a:solidFill>
                  <a:srgbClr val="FF5353"/>
                </a:solidFill>
                <a:effectLst>
                  <a:outerShdw blurRad="38100" dist="38100" dir="2700000" algn="tl">
                    <a:srgbClr val="000000">
                      <a:alpha val="43137"/>
                    </a:srgbClr>
                  </a:outerShdw>
                </a:effectLst>
              </a:rPr>
              <a:t>Образование</a:t>
            </a:r>
            <a:endParaRPr lang="ru-RU" b="1" dirty="0">
              <a:solidFill>
                <a:srgbClr val="FF5353"/>
              </a:solidFill>
              <a:effectLst>
                <a:outerShdw blurRad="38100" dist="38100" dir="2700000" algn="tl">
                  <a:srgbClr val="000000">
                    <a:alpha val="43137"/>
                  </a:srgbClr>
                </a:outerShdw>
              </a:effectLst>
            </a:endParaRPr>
          </a:p>
        </p:txBody>
      </p:sp>
      <p:sp>
        <p:nvSpPr>
          <p:cNvPr id="34" name="TextBox 33"/>
          <p:cNvSpPr txBox="1"/>
          <p:nvPr/>
        </p:nvSpPr>
        <p:spPr>
          <a:xfrm rot="16200000">
            <a:off x="4149953" y="3861647"/>
            <a:ext cx="2313454" cy="369332"/>
          </a:xfrm>
          <a:prstGeom prst="rect">
            <a:avLst/>
          </a:prstGeom>
          <a:noFill/>
        </p:spPr>
        <p:txBody>
          <a:bodyPr wrap="none" rtlCol="0">
            <a:spAutoFit/>
          </a:bodyPr>
          <a:lstStyle/>
          <a:p>
            <a:r>
              <a:rPr lang="ru-RU" dirty="0" smtClean="0">
                <a:solidFill>
                  <a:srgbClr val="FF5353"/>
                </a:solidFill>
                <a:effectLst>
                  <a:outerShdw blurRad="38100" dist="38100" dir="2700000" algn="tl">
                    <a:srgbClr val="000000">
                      <a:alpha val="43137"/>
                    </a:srgbClr>
                  </a:outerShdw>
                </a:effectLst>
              </a:rPr>
              <a:t>Стандарты - </a:t>
            </a:r>
            <a:r>
              <a:rPr lang="ru-RU" b="1" dirty="0" smtClean="0">
                <a:solidFill>
                  <a:srgbClr val="FF5353"/>
                </a:solidFill>
                <a:effectLst>
                  <a:outerShdw blurRad="38100" dist="38100" dir="2700000" algn="tl">
                    <a:srgbClr val="000000">
                      <a:alpha val="43137"/>
                    </a:srgbClr>
                  </a:outerShdw>
                </a:effectLst>
              </a:rPr>
              <a:t>Спорт</a:t>
            </a:r>
            <a:endParaRPr lang="ru-RU" b="1" dirty="0">
              <a:solidFill>
                <a:srgbClr val="FF5353"/>
              </a:solidFill>
              <a:effectLst>
                <a:outerShdw blurRad="38100" dist="38100" dir="2700000" algn="tl">
                  <a:srgbClr val="000000">
                    <a:alpha val="43137"/>
                  </a:srgbClr>
                </a:outerShdw>
              </a:effectLst>
            </a:endParaRPr>
          </a:p>
        </p:txBody>
      </p:sp>
      <p:sp>
        <p:nvSpPr>
          <p:cNvPr id="16" name="Скругленный прямоугольник 15"/>
          <p:cNvSpPr/>
          <p:nvPr/>
        </p:nvSpPr>
        <p:spPr>
          <a:xfrm>
            <a:off x="5122014" y="5664607"/>
            <a:ext cx="4468559" cy="10232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177800" algn="ctr" eaLnBrk="0" hangingPunct="0">
              <a:tabLst>
                <a:tab pos="990600" algn="l"/>
              </a:tabLst>
            </a:pPr>
            <a:r>
              <a:rPr lang="ru-RU" sz="1000" b="1" dirty="0" smtClean="0">
                <a:solidFill>
                  <a:schemeClr val="tx1"/>
                </a:solidFill>
              </a:rPr>
              <a:t>При отсутствии</a:t>
            </a:r>
            <a:r>
              <a:rPr lang="ru-RU" sz="1000" dirty="0" smtClean="0">
                <a:solidFill>
                  <a:schemeClr val="tx1"/>
                </a:solidFill>
              </a:rPr>
              <a:t>:</a:t>
            </a:r>
          </a:p>
          <a:p>
            <a:pPr marL="349250" indent="-171450" eaLnBrk="0" hangingPunct="0">
              <a:buFont typeface="Arial" panose="020B0604020202020204" pitchFamily="34" charset="0"/>
              <a:buChar char="•"/>
              <a:tabLst>
                <a:tab pos="990600" algn="l"/>
              </a:tabLst>
            </a:pPr>
            <a:r>
              <a:rPr lang="ru-RU" sz="1000" dirty="0" smtClean="0">
                <a:solidFill>
                  <a:schemeClr val="tx1"/>
                </a:solidFill>
              </a:rPr>
              <a:t>Метод наиболее эффективного учреждения</a:t>
            </a:r>
          </a:p>
          <a:p>
            <a:pPr marL="349250" indent="-171450" eaLnBrk="0" hangingPunct="0">
              <a:buFont typeface="Arial" panose="020B0604020202020204" pitchFamily="34" charset="0"/>
              <a:buChar char="•"/>
              <a:tabLst>
                <a:tab pos="990600" algn="l"/>
              </a:tabLst>
            </a:pPr>
            <a:r>
              <a:rPr lang="ru-RU" sz="1000" dirty="0" smtClean="0">
                <a:solidFill>
                  <a:schemeClr val="tx1"/>
                </a:solidFill>
              </a:rPr>
              <a:t>Медианный метод</a:t>
            </a:r>
          </a:p>
          <a:p>
            <a:pPr marL="349250" indent="-171450" eaLnBrk="0" hangingPunct="0">
              <a:buFont typeface="Arial" panose="020B0604020202020204" pitchFamily="34" charset="0"/>
              <a:buChar char="•"/>
              <a:tabLst>
                <a:tab pos="990600" algn="l"/>
              </a:tabLst>
            </a:pPr>
            <a:r>
              <a:rPr lang="ru-RU" sz="1000" dirty="0" smtClean="0">
                <a:solidFill>
                  <a:schemeClr val="tx1"/>
                </a:solidFill>
              </a:rPr>
              <a:t>Иной метод, установленный порядком, принятым в соответствии </a:t>
            </a:r>
            <a:r>
              <a:rPr lang="ru-RU" sz="1000" b="1" dirty="0" smtClean="0">
                <a:solidFill>
                  <a:srgbClr val="FF0000"/>
                </a:solidFill>
              </a:rPr>
              <a:t>с п.4 ст. 69.2 </a:t>
            </a:r>
            <a:r>
              <a:rPr lang="ru-RU" sz="1000" dirty="0" smtClean="0">
                <a:solidFill>
                  <a:schemeClr val="tx1"/>
                </a:solidFill>
              </a:rPr>
              <a:t>Бюджетного кодекса Российской Федерации</a:t>
            </a:r>
            <a:endParaRPr lang="ru-RU" sz="1000" dirty="0">
              <a:solidFill>
                <a:schemeClr val="tx1"/>
              </a:solidFill>
            </a:endParaRPr>
          </a:p>
        </p:txBody>
      </p:sp>
      <p:sp>
        <p:nvSpPr>
          <p:cNvPr id="2" name="Номер слайда 1"/>
          <p:cNvSpPr>
            <a:spLocks noGrp="1"/>
          </p:cNvSpPr>
          <p:nvPr>
            <p:ph type="sldNum" sz="quarter" idx="11"/>
          </p:nvPr>
        </p:nvSpPr>
        <p:spPr/>
        <p:txBody>
          <a:bodyPr/>
          <a:lstStyle/>
          <a:p>
            <a:pPr>
              <a:defRPr/>
            </a:pPr>
            <a:fld id="{600509AA-641A-4254-A23D-E1AAE0F50160}" type="slidenum">
              <a:rPr lang="ru-RU" smtClean="0"/>
              <a:pPr>
                <a:defRPr/>
              </a:pPr>
              <a:t>55</a:t>
            </a:fld>
            <a:endParaRPr lang="ru-RU" dirty="0"/>
          </a:p>
        </p:txBody>
      </p:sp>
    </p:spTree>
    <p:extLst>
      <p:ext uri="{BB962C8B-B14F-4D97-AF65-F5344CB8AC3E}">
        <p14:creationId xmlns:p14="http://schemas.microsoft.com/office/powerpoint/2010/main" val="15758333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Порядок </a:t>
            </a:r>
            <a:r>
              <a:rPr lang="ru-RU" sz="1600" b="1" dirty="0">
                <a:solidFill>
                  <a:srgbClr val="3E3F68"/>
                </a:solidFill>
                <a:latin typeface="Cambria" pitchFamily="18" charset="0"/>
                <a:ea typeface="+mn-ea"/>
                <a:cs typeface="Times New Roman" pitchFamily="18" charset="0"/>
              </a:rPr>
              <a:t>расчета нормативных затрат</a:t>
            </a:r>
            <a:endParaRPr lang="ru-RU" altLang="ru-RU" sz="1600" b="1" dirty="0">
              <a:solidFill>
                <a:srgbClr val="3E3F68"/>
              </a:solidFill>
              <a:latin typeface="Cambria" pitchFamily="18" charset="0"/>
              <a:ea typeface="+mn-ea"/>
              <a:cs typeface="Times New Roman" pitchFamily="18" charset="0"/>
            </a:endParaRPr>
          </a:p>
        </p:txBody>
      </p:sp>
      <p:sp>
        <p:nvSpPr>
          <p:cNvPr id="41" name="Скругленный прямоугольник 40"/>
          <p:cNvSpPr/>
          <p:nvPr/>
        </p:nvSpPr>
        <p:spPr bwMode="auto">
          <a:xfrm>
            <a:off x="390328" y="1305847"/>
            <a:ext cx="3491207" cy="1978529"/>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ru-RU" b="1" dirty="0" smtClean="0">
                <a:solidFill>
                  <a:schemeClr val="bg1"/>
                </a:solidFill>
                <a:latin typeface="Times New Roman" pitchFamily="18" charset="0"/>
              </a:rPr>
              <a:t>Затраты </a:t>
            </a:r>
            <a:r>
              <a:rPr lang="ru-RU" b="1" dirty="0">
                <a:solidFill>
                  <a:schemeClr val="bg1"/>
                </a:solidFill>
                <a:latin typeface="Times New Roman" pitchFamily="18" charset="0"/>
              </a:rPr>
              <a:t>на </a:t>
            </a:r>
          </a:p>
          <a:p>
            <a:pPr algn="ctr" eaLnBrk="0" hangingPunct="0"/>
            <a:r>
              <a:rPr lang="ru-RU" b="1" dirty="0">
                <a:solidFill>
                  <a:schemeClr val="bg1"/>
                </a:solidFill>
                <a:latin typeface="Times New Roman" pitchFamily="18" charset="0"/>
              </a:rPr>
              <a:t>уплату </a:t>
            </a:r>
            <a:r>
              <a:rPr lang="ru-RU" b="1" dirty="0" smtClean="0">
                <a:solidFill>
                  <a:schemeClr val="bg1"/>
                </a:solidFill>
                <a:latin typeface="Times New Roman" pitchFamily="18" charset="0"/>
              </a:rPr>
              <a:t>налогов</a:t>
            </a:r>
            <a:endParaRPr lang="ru-RU" b="1" dirty="0">
              <a:solidFill>
                <a:schemeClr val="bg1"/>
              </a:solidFill>
              <a:latin typeface="Times New Roman" pitchFamily="18" charset="0"/>
            </a:endParaRPr>
          </a:p>
        </p:txBody>
      </p:sp>
      <p:sp>
        <p:nvSpPr>
          <p:cNvPr id="43" name="Скругленный прямоугольник 42"/>
          <p:cNvSpPr/>
          <p:nvPr/>
        </p:nvSpPr>
        <p:spPr>
          <a:xfrm>
            <a:off x="4953000" y="1307037"/>
            <a:ext cx="4784921" cy="47953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объект </a:t>
            </a:r>
            <a:r>
              <a:rPr lang="ru-RU" sz="1400" b="1" dirty="0"/>
              <a:t>налогообложения </a:t>
            </a:r>
            <a:r>
              <a:rPr lang="ru-RU" sz="1400" dirty="0" smtClean="0"/>
              <a:t>- имущество </a:t>
            </a:r>
            <a:r>
              <a:rPr lang="ru-RU" sz="1400" dirty="0"/>
              <a:t>учреждения</a:t>
            </a:r>
            <a:endParaRPr lang="ru-RU" sz="1400" dirty="0" smtClean="0"/>
          </a:p>
        </p:txBody>
      </p:sp>
      <p:sp>
        <p:nvSpPr>
          <p:cNvPr id="11" name="Скругленный прямоугольник 10"/>
          <p:cNvSpPr/>
          <p:nvPr/>
        </p:nvSpPr>
        <p:spPr>
          <a:xfrm>
            <a:off x="4953000" y="1983531"/>
            <a:ext cx="4784921" cy="130084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a:t>если федеральное бюджетное или автономное учреждение оказывает государственные услуги (выполняет работы) для физических и юридических лиц за плату </a:t>
            </a:r>
            <a:r>
              <a:rPr lang="ru-RU" sz="1400" dirty="0" smtClean="0"/>
              <a:t>сверх </a:t>
            </a:r>
            <a:r>
              <a:rPr lang="ru-RU" sz="1400" dirty="0"/>
              <a:t>установленного государственного задания, </a:t>
            </a:r>
            <a:r>
              <a:rPr lang="ru-RU" sz="1400" dirty="0" smtClean="0"/>
              <a:t>то применяется </a:t>
            </a:r>
            <a:r>
              <a:rPr lang="ru-RU" sz="1400" b="1" dirty="0" smtClean="0"/>
              <a:t>коэффициент </a:t>
            </a:r>
            <a:r>
              <a:rPr lang="ru-RU" sz="1400" b="1" dirty="0"/>
              <a:t>платной </a:t>
            </a:r>
            <a:r>
              <a:rPr lang="ru-RU" sz="1400" b="1" dirty="0" smtClean="0"/>
              <a:t>деятельности</a:t>
            </a:r>
          </a:p>
        </p:txBody>
      </p:sp>
      <p:sp>
        <p:nvSpPr>
          <p:cNvPr id="12" name="Скругленный прямоугольник 11"/>
          <p:cNvSpPr/>
          <p:nvPr/>
        </p:nvSpPr>
        <p:spPr>
          <a:xfrm>
            <a:off x="2458486" y="4459642"/>
            <a:ext cx="7279435" cy="20344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400" b="1" dirty="0"/>
              <a:t>коэффициент платной </a:t>
            </a:r>
            <a:r>
              <a:rPr lang="ru-RU" sz="1400" b="1" dirty="0" smtClean="0"/>
              <a:t>деятельности </a:t>
            </a:r>
            <a:r>
              <a:rPr lang="ru-RU" sz="1400" dirty="0" smtClean="0"/>
              <a:t>определяется </a:t>
            </a:r>
            <a:r>
              <a:rPr lang="ru-RU" sz="1400" dirty="0"/>
              <a:t>как </a:t>
            </a:r>
            <a:r>
              <a:rPr lang="ru-RU" sz="1400" dirty="0" smtClean="0"/>
              <a:t>отношение:</a:t>
            </a:r>
          </a:p>
          <a:p>
            <a:pPr marL="285750" indent="-285750">
              <a:buFont typeface="Arial" panose="020B0604020202020204" pitchFamily="34" charset="0"/>
              <a:buChar char="•"/>
            </a:pPr>
            <a:r>
              <a:rPr lang="ru-RU" sz="1400" dirty="0" smtClean="0"/>
              <a:t>планируемого </a:t>
            </a:r>
            <a:r>
              <a:rPr lang="ru-RU" sz="1400" dirty="0"/>
              <a:t>объема финансового обеспечения выполнения государственного задания, исходя из объемов субсидии, полученной из федерального бюджета в отчетном финансовом году на указанные цели, </a:t>
            </a:r>
            <a:endParaRPr lang="ru-RU" sz="1400" dirty="0" smtClean="0"/>
          </a:p>
          <a:p>
            <a:pPr marL="285750" indent="-285750">
              <a:buFont typeface="Arial" panose="020B0604020202020204" pitchFamily="34" charset="0"/>
              <a:buChar char="•"/>
            </a:pPr>
            <a:r>
              <a:rPr lang="ru-RU" sz="1400" dirty="0" smtClean="0"/>
              <a:t>к </a:t>
            </a:r>
            <a:r>
              <a:rPr lang="ru-RU" sz="1400" dirty="0"/>
              <a:t>общей сумме, включающей планируемые поступления от субсидии на финансовое обеспечение выполнения государственного задания и доходов платной деятельности, исходя из указанных поступлений, полученных   в отчетном финансовом </a:t>
            </a:r>
            <a:r>
              <a:rPr lang="ru-RU" sz="1400" dirty="0" smtClean="0"/>
              <a:t>году</a:t>
            </a:r>
            <a:endParaRPr lang="ru-RU" sz="1400" dirty="0"/>
          </a:p>
        </p:txBody>
      </p:sp>
      <p:cxnSp>
        <p:nvCxnSpPr>
          <p:cNvPr id="6" name="Прямая со стрелкой 5"/>
          <p:cNvCxnSpPr>
            <a:stCxn id="41" idx="3"/>
            <a:endCxn id="43" idx="1"/>
          </p:cNvCxnSpPr>
          <p:nvPr/>
        </p:nvCxnSpPr>
        <p:spPr>
          <a:xfrm flipV="1">
            <a:off x="3881535" y="1546802"/>
            <a:ext cx="1071465" cy="7483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41" idx="3"/>
            <a:endCxn id="11" idx="1"/>
          </p:cNvCxnSpPr>
          <p:nvPr/>
        </p:nvCxnSpPr>
        <p:spPr>
          <a:xfrm>
            <a:off x="3881535" y="2295112"/>
            <a:ext cx="1071465" cy="3388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Скругленная соединительная линия 15"/>
          <p:cNvCxnSpPr>
            <a:stCxn id="12" idx="0"/>
            <a:endCxn id="11" idx="2"/>
          </p:cNvCxnSpPr>
          <p:nvPr/>
        </p:nvCxnSpPr>
        <p:spPr>
          <a:xfrm rot="5400000" flipH="1" flipV="1">
            <a:off x="6134199" y="3248381"/>
            <a:ext cx="1175266" cy="1247257"/>
          </a:xfrm>
          <a:prstGeom prst="curvedConnector3">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Прямоугольник 9"/>
              <p:cNvSpPr/>
              <p:nvPr/>
            </p:nvSpPr>
            <p:spPr>
              <a:xfrm>
                <a:off x="46655" y="5117645"/>
                <a:ext cx="2332651" cy="7184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ru-RU" sz="1600" i="1" smtClean="0">
                              <a:latin typeface="Cambria Math"/>
                            </a:rPr>
                          </m:ctrlPr>
                        </m:sSubPr>
                        <m:e>
                          <m:r>
                            <a:rPr lang="ru-RU" sz="1600" i="1">
                              <a:latin typeface="Cambria Math"/>
                            </a:rPr>
                            <m:t>К</m:t>
                          </m:r>
                        </m:e>
                        <m:sub>
                          <m:r>
                            <a:rPr lang="ru-RU" sz="1600" i="1">
                              <a:latin typeface="Cambria Math"/>
                            </a:rPr>
                            <m:t>п</m:t>
                          </m:r>
                          <m:r>
                            <a:rPr lang="ru-RU" sz="1600" b="0" i="1" smtClean="0">
                              <a:latin typeface="Cambria Math"/>
                            </a:rPr>
                            <m:t>д</m:t>
                          </m:r>
                        </m:sub>
                      </m:sSub>
                      <m:r>
                        <a:rPr lang="ru-RU" sz="1600" i="1">
                          <a:latin typeface="Cambria Math"/>
                        </a:rPr>
                        <m:t>=</m:t>
                      </m:r>
                      <m:f>
                        <m:fPr>
                          <m:ctrlPr>
                            <a:rPr lang="ru-RU" sz="1600" i="1">
                              <a:latin typeface="Cambria Math"/>
                            </a:rPr>
                          </m:ctrlPr>
                        </m:fPr>
                        <m:num>
                          <m:sSubSup>
                            <m:sSubSupPr>
                              <m:ctrlPr>
                                <a:rPr lang="ru-RU" sz="1600" i="1">
                                  <a:latin typeface="Cambria Math"/>
                                </a:rPr>
                              </m:ctrlPr>
                            </m:sSubSupPr>
                            <m:e>
                              <m:r>
                                <a:rPr lang="ru-RU" sz="1600" i="1">
                                  <a:latin typeface="Cambria Math"/>
                                </a:rPr>
                                <m:t>𝑅</m:t>
                              </m:r>
                            </m:e>
                            <m:sub>
                              <m:r>
                                <a:rPr lang="ru-RU" sz="1600" b="0" i="1" smtClean="0">
                                  <a:latin typeface="Cambria Math"/>
                                </a:rPr>
                                <m:t>субсидия</m:t>
                              </m:r>
                            </m:sub>
                            <m:sup>
                              <m:r>
                                <a:rPr lang="ru-RU" sz="1600" b="0" i="1" smtClean="0">
                                  <a:latin typeface="Cambria Math"/>
                                </a:rPr>
                                <m:t>отч</m:t>
                              </m:r>
                            </m:sup>
                          </m:sSubSup>
                        </m:num>
                        <m:den>
                          <m:sSubSup>
                            <m:sSubSupPr>
                              <m:ctrlPr>
                                <a:rPr lang="ru-RU" sz="1600" i="1">
                                  <a:latin typeface="Cambria Math"/>
                                </a:rPr>
                              </m:ctrlPr>
                            </m:sSubSupPr>
                            <m:e>
                              <m:r>
                                <a:rPr lang="ru-RU" sz="1600" i="1">
                                  <a:latin typeface="Cambria Math"/>
                                </a:rPr>
                                <m:t>𝑅</m:t>
                              </m:r>
                            </m:e>
                            <m:sub>
                              <m:r>
                                <a:rPr lang="ru-RU" sz="1600" i="1">
                                  <a:latin typeface="Cambria Math"/>
                                </a:rPr>
                                <m:t>субсидия</m:t>
                              </m:r>
                            </m:sub>
                            <m:sup>
                              <m:r>
                                <a:rPr lang="ru-RU" sz="1600" i="1">
                                  <a:latin typeface="Cambria Math"/>
                                </a:rPr>
                                <m:t>отч</m:t>
                              </m:r>
                            </m:sup>
                          </m:sSubSup>
                          <m:r>
                            <a:rPr lang="ru-RU" sz="1600" i="1">
                              <a:latin typeface="Cambria Math"/>
                            </a:rPr>
                            <m:t>+</m:t>
                          </m:r>
                          <m:sSubSup>
                            <m:sSubSupPr>
                              <m:ctrlPr>
                                <a:rPr lang="ru-RU" sz="1600" i="1">
                                  <a:latin typeface="Cambria Math"/>
                                </a:rPr>
                              </m:ctrlPr>
                            </m:sSubSupPr>
                            <m:e>
                              <m:r>
                                <a:rPr lang="ru-RU" sz="1600" i="1">
                                  <a:latin typeface="Cambria Math"/>
                                </a:rPr>
                                <m:t>𝑅</m:t>
                              </m:r>
                            </m:e>
                            <m:sub>
                              <m:r>
                                <a:rPr lang="ru-RU" sz="1600" b="0" i="1" smtClean="0">
                                  <a:latin typeface="Cambria Math"/>
                                </a:rPr>
                                <m:t>плат</m:t>
                              </m:r>
                            </m:sub>
                            <m:sup>
                              <m:r>
                                <a:rPr lang="ru-RU" sz="1600" i="1">
                                  <a:latin typeface="Cambria Math"/>
                                </a:rPr>
                                <m:t>отч</m:t>
                              </m:r>
                            </m:sup>
                          </m:sSubSup>
                        </m:den>
                      </m:f>
                    </m:oMath>
                  </m:oMathPara>
                </a14:m>
                <a:endParaRPr lang="ru-RU" sz="1600" dirty="0"/>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46655" y="5117645"/>
                <a:ext cx="2332651" cy="718457"/>
              </a:xfrm>
              <a:prstGeom prst="rect">
                <a:avLst/>
              </a:prstGeom>
              <a:blipFill rotWithShape="1">
                <a:blip r:embed="rId3"/>
                <a:stretch>
                  <a:fillRect/>
                </a:stretch>
              </a:blipFill>
            </p:spPr>
            <p:txBody>
              <a:bodyPr/>
              <a:lstStyle/>
              <a:p>
                <a:r>
                  <a:rPr lang="ru-RU">
                    <a:noFill/>
                  </a:rPr>
                  <a:t> </a:t>
                </a:r>
              </a:p>
            </p:txBody>
          </p:sp>
        </mc:Fallback>
      </mc:AlternateContent>
      <p:sp>
        <p:nvSpPr>
          <p:cNvPr id="2" name="Номер слайда 1"/>
          <p:cNvSpPr>
            <a:spLocks noGrp="1"/>
          </p:cNvSpPr>
          <p:nvPr>
            <p:ph type="sldNum" sz="quarter" idx="11"/>
          </p:nvPr>
        </p:nvSpPr>
        <p:spPr/>
        <p:txBody>
          <a:bodyPr/>
          <a:lstStyle/>
          <a:p>
            <a:pPr>
              <a:defRPr/>
            </a:pPr>
            <a:fld id="{600509AA-641A-4254-A23D-E1AAE0F50160}" type="slidenum">
              <a:rPr lang="ru-RU" smtClean="0"/>
              <a:pPr>
                <a:defRPr/>
              </a:pPr>
              <a:t>56</a:t>
            </a:fld>
            <a:endParaRPr lang="ru-RU" dirty="0"/>
          </a:p>
        </p:txBody>
      </p:sp>
    </p:spTree>
    <p:extLst>
      <p:ext uri="{BB962C8B-B14F-4D97-AF65-F5344CB8AC3E}">
        <p14:creationId xmlns:p14="http://schemas.microsoft.com/office/powerpoint/2010/main" val="25016350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Порядок </a:t>
            </a:r>
            <a:r>
              <a:rPr lang="ru-RU" sz="1600" b="1" dirty="0">
                <a:solidFill>
                  <a:srgbClr val="3E3F68"/>
                </a:solidFill>
                <a:latin typeface="Cambria" pitchFamily="18" charset="0"/>
                <a:ea typeface="+mn-ea"/>
                <a:cs typeface="Times New Roman" pitchFamily="18" charset="0"/>
              </a:rPr>
              <a:t>расчета нормативных затрат</a:t>
            </a:r>
            <a:endParaRPr lang="ru-RU" altLang="ru-RU" sz="1600" b="1" dirty="0">
              <a:solidFill>
                <a:srgbClr val="3E3F68"/>
              </a:solidFill>
              <a:latin typeface="Cambria" pitchFamily="18" charset="0"/>
              <a:ea typeface="+mn-ea"/>
              <a:cs typeface="Times New Roman" pitchFamily="18" charset="0"/>
            </a:endParaRPr>
          </a:p>
        </p:txBody>
      </p:sp>
      <p:sp>
        <p:nvSpPr>
          <p:cNvPr id="41" name="Скругленный прямоугольник 40"/>
          <p:cNvSpPr/>
          <p:nvPr/>
        </p:nvSpPr>
        <p:spPr bwMode="auto">
          <a:xfrm>
            <a:off x="83976" y="1156552"/>
            <a:ext cx="9750489" cy="560281"/>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ru-RU" b="1" dirty="0">
                <a:solidFill>
                  <a:schemeClr val="bg1"/>
                </a:solidFill>
                <a:latin typeface="Times New Roman" pitchFamily="18" charset="0"/>
              </a:rPr>
              <a:t>Нормативные затраты на </a:t>
            </a:r>
            <a:r>
              <a:rPr lang="ru-RU" b="1" dirty="0" smtClean="0">
                <a:solidFill>
                  <a:schemeClr val="bg1"/>
                </a:solidFill>
                <a:latin typeface="Times New Roman" pitchFamily="18" charset="0"/>
              </a:rPr>
              <a:t>содержание не используемого имущества</a:t>
            </a:r>
            <a:endParaRPr lang="ru-RU" b="1" dirty="0">
              <a:solidFill>
                <a:schemeClr val="bg1"/>
              </a:solidFill>
              <a:latin typeface="Times New Roman" pitchFamily="18" charset="0"/>
            </a:endParaRPr>
          </a:p>
        </p:txBody>
      </p:sp>
      <p:sp>
        <p:nvSpPr>
          <p:cNvPr id="10" name="Скругленный прямоугольник 9"/>
          <p:cNvSpPr/>
          <p:nvPr/>
        </p:nvSpPr>
        <p:spPr>
          <a:xfrm>
            <a:off x="580178" y="2174048"/>
            <a:ext cx="4260850" cy="8712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потребление электрической энергии в размере 10 процентов общего объема затрат федерального бюджетного или автономного учреждения в части указанного вида затрат в составе затрат на коммунальные услуги</a:t>
            </a:r>
          </a:p>
        </p:txBody>
      </p:sp>
      <p:sp>
        <p:nvSpPr>
          <p:cNvPr id="13" name="Скругленный прямоугольник 12"/>
          <p:cNvSpPr/>
          <p:nvPr/>
        </p:nvSpPr>
        <p:spPr>
          <a:xfrm>
            <a:off x="580178" y="3533626"/>
            <a:ext cx="4260850" cy="945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a:t>
            </a:r>
            <a:r>
              <a:rPr lang="ru-RU" sz="1100" dirty="0" smtClean="0"/>
              <a:t>на потребление </a:t>
            </a:r>
            <a:r>
              <a:rPr lang="ru-RU" sz="1100" dirty="0"/>
              <a:t>тепловой энергии в размере 50 процентов общего объема затрат федерального бюджетного или автономного учреждения в части указанного вида затрат в составе затрат на коммунальные услуги</a:t>
            </a:r>
          </a:p>
        </p:txBody>
      </p:sp>
      <p:cxnSp>
        <p:nvCxnSpPr>
          <p:cNvPr id="32" name="Соединительная линия уступом 31"/>
          <p:cNvCxnSpPr>
            <a:endCxn id="10" idx="1"/>
          </p:cNvCxnSpPr>
          <p:nvPr/>
        </p:nvCxnSpPr>
        <p:spPr>
          <a:xfrm rot="16200000" flipH="1">
            <a:off x="307017" y="2336519"/>
            <a:ext cx="339368" cy="20695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Соединительная линия уступом 32"/>
          <p:cNvCxnSpPr>
            <a:endCxn id="13" idx="1"/>
          </p:cNvCxnSpPr>
          <p:nvPr/>
        </p:nvCxnSpPr>
        <p:spPr>
          <a:xfrm rot="16200000" flipH="1">
            <a:off x="-667969" y="2758026"/>
            <a:ext cx="2289341" cy="20695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Скругленный прямоугольник 36"/>
          <p:cNvSpPr/>
          <p:nvPr/>
        </p:nvSpPr>
        <p:spPr>
          <a:xfrm>
            <a:off x="5299785" y="2048848"/>
            <a:ext cx="4363488" cy="130084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a:t>если федеральное бюджетное или автономное учреждение оказывает государственные услуги (выполняет работы) для физических и юридических лиц за плату </a:t>
            </a:r>
            <a:r>
              <a:rPr lang="ru-RU" sz="1400" dirty="0" smtClean="0"/>
              <a:t>сверх </a:t>
            </a:r>
            <a:r>
              <a:rPr lang="ru-RU" sz="1400" dirty="0"/>
              <a:t>установленного государственного задания, </a:t>
            </a:r>
            <a:r>
              <a:rPr lang="ru-RU" sz="1400" dirty="0" smtClean="0"/>
              <a:t>то применяется </a:t>
            </a:r>
            <a:r>
              <a:rPr lang="ru-RU" sz="1400" b="1" dirty="0" smtClean="0"/>
              <a:t>коэффициент </a:t>
            </a:r>
            <a:r>
              <a:rPr lang="ru-RU" sz="1400" b="1" dirty="0"/>
              <a:t>платной </a:t>
            </a:r>
            <a:r>
              <a:rPr lang="ru-RU" sz="1400" b="1" dirty="0" smtClean="0"/>
              <a:t>деятельности</a:t>
            </a:r>
          </a:p>
        </p:txBody>
      </p:sp>
      <p:cxnSp>
        <p:nvCxnSpPr>
          <p:cNvPr id="39" name="Скругленная соединительная линия 38"/>
          <p:cNvCxnSpPr>
            <a:stCxn id="3" idx="0"/>
            <a:endCxn id="37" idx="2"/>
          </p:cNvCxnSpPr>
          <p:nvPr/>
        </p:nvCxnSpPr>
        <p:spPr>
          <a:xfrm rot="5400000" flipH="1" flipV="1">
            <a:off x="6508240" y="4186579"/>
            <a:ext cx="1810174" cy="136403"/>
          </a:xfrm>
          <a:prstGeom prst="curvedConnector3">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endCxn id="37" idx="0"/>
          </p:cNvCxnSpPr>
          <p:nvPr/>
        </p:nvCxnSpPr>
        <p:spPr>
          <a:xfrm>
            <a:off x="7481529" y="1716833"/>
            <a:ext cx="0" cy="3320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Прямоугольник 2"/>
              <p:cNvSpPr/>
              <p:nvPr/>
            </p:nvSpPr>
            <p:spPr>
              <a:xfrm>
                <a:off x="5697493" y="5159867"/>
                <a:ext cx="3295266" cy="10356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ru-RU" i="1" smtClean="0">
                              <a:latin typeface="Cambria Math"/>
                            </a:rPr>
                          </m:ctrlPr>
                        </m:sSubPr>
                        <m:e>
                          <m:r>
                            <a:rPr lang="ru-RU" i="1">
                              <a:latin typeface="Cambria Math"/>
                            </a:rPr>
                            <m:t>К</m:t>
                          </m:r>
                        </m:e>
                        <m:sub>
                          <m:r>
                            <a:rPr lang="ru-RU" i="1">
                              <a:latin typeface="Cambria Math"/>
                            </a:rPr>
                            <m:t>п</m:t>
                          </m:r>
                          <m:r>
                            <a:rPr lang="ru-RU" b="0" i="1" smtClean="0">
                              <a:latin typeface="Cambria Math"/>
                            </a:rPr>
                            <m:t>д</m:t>
                          </m:r>
                        </m:sub>
                      </m:sSub>
                      <m:r>
                        <a:rPr lang="ru-RU" i="1">
                          <a:latin typeface="Cambria Math"/>
                        </a:rPr>
                        <m:t>=</m:t>
                      </m:r>
                      <m:f>
                        <m:fPr>
                          <m:ctrlPr>
                            <a:rPr lang="ru-RU" i="1">
                              <a:latin typeface="Cambria Math"/>
                            </a:rPr>
                          </m:ctrlPr>
                        </m:fPr>
                        <m:num>
                          <m:sSubSup>
                            <m:sSubSupPr>
                              <m:ctrlPr>
                                <a:rPr lang="ru-RU" i="1">
                                  <a:latin typeface="Cambria Math"/>
                                </a:rPr>
                              </m:ctrlPr>
                            </m:sSubSupPr>
                            <m:e>
                              <m:r>
                                <a:rPr lang="ru-RU" i="1">
                                  <a:latin typeface="Cambria Math"/>
                                </a:rPr>
                                <m:t>𝑅</m:t>
                              </m:r>
                            </m:e>
                            <m:sub>
                              <m:r>
                                <a:rPr lang="ru-RU" b="0" i="1" smtClean="0">
                                  <a:latin typeface="Cambria Math"/>
                                </a:rPr>
                                <m:t>субсидия</m:t>
                              </m:r>
                            </m:sub>
                            <m:sup>
                              <m:r>
                                <a:rPr lang="ru-RU" b="0" i="1" smtClean="0">
                                  <a:latin typeface="Cambria Math"/>
                                </a:rPr>
                                <m:t>отч</m:t>
                              </m:r>
                            </m:sup>
                          </m:sSubSup>
                        </m:num>
                        <m:den>
                          <m:sSubSup>
                            <m:sSubSupPr>
                              <m:ctrlPr>
                                <a:rPr lang="ru-RU" i="1">
                                  <a:latin typeface="Cambria Math"/>
                                </a:rPr>
                              </m:ctrlPr>
                            </m:sSubSupPr>
                            <m:e>
                              <m:r>
                                <a:rPr lang="ru-RU" i="1">
                                  <a:latin typeface="Cambria Math"/>
                                </a:rPr>
                                <m:t>𝑅</m:t>
                              </m:r>
                            </m:e>
                            <m:sub>
                              <m:r>
                                <a:rPr lang="ru-RU" i="1">
                                  <a:latin typeface="Cambria Math"/>
                                </a:rPr>
                                <m:t>субсидия</m:t>
                              </m:r>
                            </m:sub>
                            <m:sup>
                              <m:r>
                                <a:rPr lang="ru-RU" i="1">
                                  <a:latin typeface="Cambria Math"/>
                                </a:rPr>
                                <m:t>отч</m:t>
                              </m:r>
                            </m:sup>
                          </m:sSubSup>
                          <m:r>
                            <a:rPr lang="ru-RU" i="1">
                              <a:latin typeface="Cambria Math"/>
                            </a:rPr>
                            <m:t>+</m:t>
                          </m:r>
                          <m:sSubSup>
                            <m:sSubSupPr>
                              <m:ctrlPr>
                                <a:rPr lang="ru-RU" i="1">
                                  <a:latin typeface="Cambria Math"/>
                                </a:rPr>
                              </m:ctrlPr>
                            </m:sSubSupPr>
                            <m:e>
                              <m:r>
                                <a:rPr lang="ru-RU" i="1">
                                  <a:latin typeface="Cambria Math"/>
                                </a:rPr>
                                <m:t>𝑅</m:t>
                              </m:r>
                            </m:e>
                            <m:sub>
                              <m:r>
                                <a:rPr lang="ru-RU" b="0" i="1" smtClean="0">
                                  <a:latin typeface="Cambria Math"/>
                                </a:rPr>
                                <m:t>плат</m:t>
                              </m:r>
                            </m:sub>
                            <m:sup>
                              <m:r>
                                <a:rPr lang="ru-RU" i="1">
                                  <a:latin typeface="Cambria Math"/>
                                </a:rPr>
                                <m:t>отч</m:t>
                              </m:r>
                            </m:sup>
                          </m:sSubSup>
                        </m:den>
                      </m:f>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5697493" y="5159867"/>
                <a:ext cx="3295266" cy="1035672"/>
              </a:xfrm>
              <a:prstGeom prst="rect">
                <a:avLst/>
              </a:prstGeom>
              <a:blipFill rotWithShape="1">
                <a:blip r:embed="rId3"/>
                <a:stretch>
                  <a:fillRect/>
                </a:stretch>
              </a:blipFill>
            </p:spPr>
            <p:txBody>
              <a:bodyPr/>
              <a:lstStyle/>
              <a:p>
                <a:r>
                  <a:rPr lang="ru-RU">
                    <a:noFill/>
                  </a:rPr>
                  <a:t> </a:t>
                </a:r>
              </a:p>
            </p:txBody>
          </p:sp>
        </mc:Fallback>
      </mc:AlternateContent>
      <p:sp>
        <p:nvSpPr>
          <p:cNvPr id="2" name="Номер слайда 1"/>
          <p:cNvSpPr>
            <a:spLocks noGrp="1"/>
          </p:cNvSpPr>
          <p:nvPr>
            <p:ph type="sldNum" sz="quarter" idx="11"/>
          </p:nvPr>
        </p:nvSpPr>
        <p:spPr/>
        <p:txBody>
          <a:bodyPr/>
          <a:lstStyle/>
          <a:p>
            <a:pPr>
              <a:defRPr/>
            </a:pPr>
            <a:fld id="{600509AA-641A-4254-A23D-E1AAE0F50160}" type="slidenum">
              <a:rPr lang="ru-RU" smtClean="0"/>
              <a:pPr>
                <a:defRPr/>
              </a:pPr>
              <a:t>57</a:t>
            </a:fld>
            <a:endParaRPr lang="ru-RU" dirty="0"/>
          </a:p>
        </p:txBody>
      </p:sp>
      <p:sp>
        <p:nvSpPr>
          <p:cNvPr id="15" name="Скругленный прямоугольник 14"/>
          <p:cNvSpPr/>
          <p:nvPr/>
        </p:nvSpPr>
        <p:spPr>
          <a:xfrm>
            <a:off x="225052" y="4763301"/>
            <a:ext cx="4971102" cy="174373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200" dirty="0"/>
              <a:t>Затраты на содержание не используемого для выполнения государственного задания имущества федерального бюджетного или автономного учреждения рассчитываются с учетом затрат</a:t>
            </a:r>
            <a:r>
              <a:rPr lang="ru-RU" sz="1200" dirty="0" smtClean="0"/>
              <a:t>: на </a:t>
            </a:r>
            <a:r>
              <a:rPr lang="ru-RU" sz="1200" dirty="0"/>
              <a:t>потребление электрической энергии </a:t>
            </a:r>
            <a:r>
              <a:rPr lang="ru-RU" sz="1200" dirty="0" smtClean="0"/>
              <a:t>и тепловой </a:t>
            </a:r>
            <a:r>
              <a:rPr lang="ru-RU" sz="1200" dirty="0"/>
              <a:t>энергии в размере </a:t>
            </a:r>
            <a:r>
              <a:rPr lang="ru-RU" sz="1200" dirty="0" smtClean="0"/>
              <a:t>10 и 50 </a:t>
            </a:r>
            <a:r>
              <a:rPr lang="ru-RU" sz="1200" dirty="0"/>
              <a:t>процентов </a:t>
            </a:r>
            <a:r>
              <a:rPr lang="ru-RU" sz="1200" dirty="0" smtClean="0"/>
              <a:t> общего </a:t>
            </a:r>
            <a:r>
              <a:rPr lang="ru-RU" sz="1200" dirty="0"/>
              <a:t>объема затрат федерального бюджетного или автономного учреждения в части </a:t>
            </a:r>
            <a:r>
              <a:rPr lang="ru-RU" sz="1200" dirty="0" smtClean="0"/>
              <a:t>соответствующего </a:t>
            </a:r>
            <a:r>
              <a:rPr lang="ru-RU" sz="1200" dirty="0"/>
              <a:t>вида затрат в составе затрат </a:t>
            </a:r>
            <a:r>
              <a:rPr lang="ru-RU" sz="1200" dirty="0" smtClean="0"/>
              <a:t>на </a:t>
            </a:r>
            <a:r>
              <a:rPr lang="ru-RU" sz="1200" dirty="0"/>
              <a:t>коммунальные услуги</a:t>
            </a:r>
          </a:p>
        </p:txBody>
      </p:sp>
    </p:spTree>
    <p:extLst>
      <p:ext uri="{BB962C8B-B14F-4D97-AF65-F5344CB8AC3E}">
        <p14:creationId xmlns:p14="http://schemas.microsoft.com/office/powerpoint/2010/main" val="8776886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Порядок </a:t>
            </a:r>
            <a:r>
              <a:rPr lang="ru-RU" sz="1600" b="1" dirty="0">
                <a:solidFill>
                  <a:srgbClr val="3E3F68"/>
                </a:solidFill>
                <a:latin typeface="Cambria" pitchFamily="18" charset="0"/>
                <a:ea typeface="+mn-ea"/>
                <a:cs typeface="Times New Roman" pitchFamily="18" charset="0"/>
              </a:rPr>
              <a:t>расчета нормативных затрат</a:t>
            </a:r>
            <a:endParaRPr lang="ru-RU" altLang="ru-RU" sz="1600" b="1" dirty="0">
              <a:solidFill>
                <a:srgbClr val="3E3F68"/>
              </a:solidFill>
              <a:latin typeface="Cambria" pitchFamily="18" charset="0"/>
              <a:ea typeface="+mn-ea"/>
              <a:cs typeface="Times New Roman" pitchFamily="18" charset="0"/>
            </a:endParaRPr>
          </a:p>
        </p:txBody>
      </p:sp>
      <p:sp>
        <p:nvSpPr>
          <p:cNvPr id="39" name="Скругленный прямоугольник 38"/>
          <p:cNvSpPr/>
          <p:nvPr/>
        </p:nvSpPr>
        <p:spPr>
          <a:xfrm>
            <a:off x="2658511" y="4918389"/>
            <a:ext cx="4588978" cy="4795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Территориальный корректирующий коэффициент</a:t>
            </a:r>
          </a:p>
        </p:txBody>
      </p:sp>
      <p:sp>
        <p:nvSpPr>
          <p:cNvPr id="40" name="Скругленный прямоугольник 39"/>
          <p:cNvSpPr/>
          <p:nvPr/>
        </p:nvSpPr>
        <p:spPr>
          <a:xfrm>
            <a:off x="2658511" y="4013311"/>
            <a:ext cx="4588978" cy="4795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Отраслевой корректирующий </a:t>
            </a:r>
            <a:r>
              <a:rPr lang="ru-RU" sz="1400" dirty="0" smtClean="0"/>
              <a:t>коэффициент</a:t>
            </a:r>
            <a:endParaRPr lang="ru-RU" sz="1400" dirty="0"/>
          </a:p>
        </p:txBody>
      </p:sp>
      <p:sp>
        <p:nvSpPr>
          <p:cNvPr id="41" name="Скругленный прямоугольник 40"/>
          <p:cNvSpPr/>
          <p:nvPr/>
        </p:nvSpPr>
        <p:spPr bwMode="auto">
          <a:xfrm>
            <a:off x="2839614" y="1305848"/>
            <a:ext cx="4226770" cy="1157215"/>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bg1"/>
                </a:solidFill>
                <a:effectLst/>
                <a:latin typeface="Times New Roman" pitchFamily="18" charset="0"/>
              </a:rPr>
              <a:t>Нормативные затраты на </a:t>
            </a:r>
          </a:p>
          <a:p>
            <a:pPr marL="0" marR="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bg1"/>
                </a:solidFill>
                <a:effectLst/>
                <a:latin typeface="Times New Roman" pitchFamily="18" charset="0"/>
              </a:rPr>
              <a:t>оказание государственной услуги</a:t>
            </a:r>
          </a:p>
        </p:txBody>
      </p:sp>
      <p:sp>
        <p:nvSpPr>
          <p:cNvPr id="43" name="Скругленный прямоугольник 42"/>
          <p:cNvSpPr/>
          <p:nvPr/>
        </p:nvSpPr>
        <p:spPr>
          <a:xfrm>
            <a:off x="2658511" y="3074020"/>
            <a:ext cx="4588978" cy="4795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Базовый норматив затрат на оказание i-ой государственной </a:t>
            </a:r>
            <a:r>
              <a:rPr lang="ru-RU" sz="1400" dirty="0" smtClean="0"/>
              <a:t>услуги</a:t>
            </a:r>
          </a:p>
        </p:txBody>
      </p:sp>
      <p:sp>
        <p:nvSpPr>
          <p:cNvPr id="3" name="Равно 2"/>
          <p:cNvSpPr/>
          <p:nvPr/>
        </p:nvSpPr>
        <p:spPr>
          <a:xfrm>
            <a:off x="4617098" y="2498777"/>
            <a:ext cx="671803" cy="59084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Умножение 3"/>
          <p:cNvSpPr/>
          <p:nvPr/>
        </p:nvSpPr>
        <p:spPr>
          <a:xfrm>
            <a:off x="4757057" y="3591841"/>
            <a:ext cx="391886" cy="39188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Умножение 43"/>
          <p:cNvSpPr/>
          <p:nvPr/>
        </p:nvSpPr>
        <p:spPr>
          <a:xfrm>
            <a:off x="4757057" y="4515402"/>
            <a:ext cx="391886" cy="39188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1" name="Овал 10"/>
              <p:cNvSpPr/>
              <p:nvPr/>
            </p:nvSpPr>
            <p:spPr>
              <a:xfrm>
                <a:off x="208383" y="5657459"/>
                <a:ext cx="3769568" cy="97038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ru-RU" i="1">
                              <a:latin typeface="Cambria Math"/>
                            </a:rPr>
                          </m:ctrlPr>
                        </m:sSubSupPr>
                        <m:e>
                          <m:r>
                            <a:rPr lang="ru-RU" i="1">
                              <a:latin typeface="Cambria Math"/>
                            </a:rPr>
                            <m:t>𝑁</m:t>
                          </m:r>
                        </m:e>
                        <m:sub>
                          <m:r>
                            <a:rPr lang="ru-RU" i="1">
                              <a:latin typeface="Cambria Math"/>
                            </a:rPr>
                            <m:t>𝑖</m:t>
                          </m:r>
                        </m:sub>
                        <m:sup/>
                      </m:sSubSup>
                      <m:r>
                        <a:rPr lang="ru-RU" i="1">
                          <a:latin typeface="Cambria Math"/>
                        </a:rPr>
                        <m:t>=</m:t>
                      </m:r>
                      <m:sSubSup>
                        <m:sSubSupPr>
                          <m:ctrlPr>
                            <a:rPr lang="ru-RU" i="1">
                              <a:latin typeface="Cambria Math"/>
                            </a:rPr>
                          </m:ctrlPr>
                        </m:sSubSupPr>
                        <m:e>
                          <m:r>
                            <a:rPr lang="ru-RU" i="1">
                              <a:latin typeface="Cambria Math"/>
                            </a:rPr>
                            <m:t>𝑁</m:t>
                          </m:r>
                        </m:e>
                        <m:sub>
                          <m:r>
                            <a:rPr lang="en-US" i="1">
                              <a:latin typeface="Cambria Math"/>
                            </a:rPr>
                            <m:t>𝑖</m:t>
                          </m:r>
                          <m:r>
                            <a:rPr lang="ru-RU" i="1">
                              <a:latin typeface="Cambria Math"/>
                            </a:rPr>
                            <m:t>баз</m:t>
                          </m:r>
                        </m:sub>
                        <m:sup/>
                      </m:sSubSup>
                      <m:r>
                        <a:rPr lang="ru-RU" i="1">
                          <a:latin typeface="Cambria Math"/>
                        </a:rPr>
                        <m:t>×</m:t>
                      </m:r>
                      <m:sSubSup>
                        <m:sSubSupPr>
                          <m:ctrlPr>
                            <a:rPr lang="ru-RU" i="1">
                              <a:latin typeface="Cambria Math"/>
                            </a:rPr>
                          </m:ctrlPr>
                        </m:sSubSupPr>
                        <m:e>
                          <m:r>
                            <a:rPr lang="ru-RU" i="1">
                              <a:latin typeface="Cambria Math"/>
                            </a:rPr>
                            <m:t>𝐾</m:t>
                          </m:r>
                        </m:e>
                        <m:sub>
                          <m:r>
                            <a:rPr lang="ru-RU" i="1">
                              <a:latin typeface="Cambria Math"/>
                            </a:rPr>
                            <m:t>отр</m:t>
                          </m:r>
                        </m:sub>
                        <m:sup/>
                      </m:sSubSup>
                      <m:r>
                        <a:rPr lang="ru-RU" i="1">
                          <a:latin typeface="Cambria Math"/>
                        </a:rPr>
                        <m:t>×</m:t>
                      </m:r>
                      <m:sSubSup>
                        <m:sSubSupPr>
                          <m:ctrlPr>
                            <a:rPr lang="ru-RU" i="1">
                              <a:latin typeface="Cambria Math"/>
                            </a:rPr>
                          </m:ctrlPr>
                        </m:sSubSupPr>
                        <m:e>
                          <m:r>
                            <a:rPr lang="ru-RU" i="1">
                              <a:latin typeface="Cambria Math"/>
                            </a:rPr>
                            <m:t>𝐾</m:t>
                          </m:r>
                        </m:e>
                        <m:sub>
                          <m:r>
                            <a:rPr lang="ru-RU" i="1">
                              <a:latin typeface="Cambria Math"/>
                            </a:rPr>
                            <m:t>тер</m:t>
                          </m:r>
                        </m:sub>
                        <m:sup/>
                      </m:sSubSup>
                    </m:oMath>
                  </m:oMathPara>
                </a14:m>
                <a:endParaRPr lang="ru-RU" dirty="0"/>
              </a:p>
            </p:txBody>
          </p:sp>
        </mc:Choice>
        <mc:Fallback xmlns="">
          <p:sp>
            <p:nvSpPr>
              <p:cNvPr id="11" name="Овал 10"/>
              <p:cNvSpPr>
                <a:spLocks noRot="1" noChangeAspect="1" noMove="1" noResize="1" noEditPoints="1" noAdjustHandles="1" noChangeArrowheads="1" noChangeShapeType="1" noTextEdit="1"/>
              </p:cNvSpPr>
              <p:nvPr/>
            </p:nvSpPr>
            <p:spPr>
              <a:xfrm>
                <a:off x="208383" y="5657459"/>
                <a:ext cx="3769568" cy="970384"/>
              </a:xfrm>
              <a:prstGeom prst="ellipse">
                <a:avLst/>
              </a:prstGeom>
              <a:blipFill rotWithShape="1">
                <a:blip r:embed="rId3"/>
                <a:stretch>
                  <a:fillRect/>
                </a:stretch>
              </a:blipFill>
            </p:spPr>
            <p:txBody>
              <a:bodyPr/>
              <a:lstStyle/>
              <a:p>
                <a:r>
                  <a:rPr lang="ru-RU">
                    <a:noFill/>
                  </a:rPr>
                  <a:t> </a:t>
                </a:r>
              </a:p>
            </p:txBody>
          </p:sp>
        </mc:Fallback>
      </mc:AlternateContent>
      <p:sp>
        <p:nvSpPr>
          <p:cNvPr id="2" name="Номер слайда 1"/>
          <p:cNvSpPr>
            <a:spLocks noGrp="1"/>
          </p:cNvSpPr>
          <p:nvPr>
            <p:ph type="sldNum" sz="quarter" idx="11"/>
          </p:nvPr>
        </p:nvSpPr>
        <p:spPr/>
        <p:txBody>
          <a:bodyPr/>
          <a:lstStyle/>
          <a:p>
            <a:pPr>
              <a:defRPr/>
            </a:pPr>
            <a:fld id="{600509AA-641A-4254-A23D-E1AAE0F50160}" type="slidenum">
              <a:rPr lang="ru-RU" smtClean="0"/>
              <a:pPr>
                <a:defRPr/>
              </a:pPr>
              <a:t>58</a:t>
            </a:fld>
            <a:endParaRPr lang="ru-RU" dirty="0"/>
          </a:p>
        </p:txBody>
      </p:sp>
    </p:spTree>
    <p:extLst>
      <p:ext uri="{BB962C8B-B14F-4D97-AF65-F5344CB8AC3E}">
        <p14:creationId xmlns:p14="http://schemas.microsoft.com/office/powerpoint/2010/main" val="39398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r>
              <a:rPr lang="ru-RU" smtClean="0"/>
              <a:t>СЛАЙД</a:t>
            </a:r>
            <a:r>
              <a:rPr lang="ru-RU" sz="1400" smtClean="0"/>
              <a:t> </a:t>
            </a:r>
            <a:fld id="{784FCBA4-6198-472C-A216-AC90403B0983}" type="slidenum">
              <a:rPr lang="ru-RU" sz="1400" smtClean="0"/>
              <a:pPr>
                <a:defRPr/>
              </a:pPr>
              <a:t>5</a:t>
            </a:fld>
            <a:endParaRPr lang="ru-RU" sz="1400"/>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14300"/>
            <a:ext cx="9553575"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p:nvCxnSpPr>
        <p:spPr>
          <a:xfrm>
            <a:off x="4774018" y="4051006"/>
            <a:ext cx="542260" cy="7974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H="1">
            <a:off x="4752755" y="4051006"/>
            <a:ext cx="531626" cy="7974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4625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9"/>
          <p:cNvSpPr>
            <a:spLocks noGrp="1"/>
          </p:cNvSpPr>
          <p:nvPr>
            <p:ph type="title"/>
          </p:nvPr>
        </p:nvSpPr>
        <p:spPr>
          <a:xfrm>
            <a:off x="461963" y="142428"/>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Формирование единого подхода к определению нормативных затрат на оказание государственных (муниципальных) услуг (выполнение работ)</a:t>
            </a:r>
            <a:endParaRPr lang="ru-RU" altLang="ru-RU" sz="1600" b="1" dirty="0">
              <a:solidFill>
                <a:srgbClr val="3E3F68"/>
              </a:solidFill>
              <a:latin typeface="Cambria" pitchFamily="18" charset="0"/>
              <a:ea typeface="+mn-ea"/>
              <a:cs typeface="Times New Roman" pitchFamily="18" charset="0"/>
            </a:endParaRPr>
          </a:p>
        </p:txBody>
      </p:sp>
      <p:sp>
        <p:nvSpPr>
          <p:cNvPr id="58" name="Прямоугольник 57"/>
          <p:cNvSpPr/>
          <p:nvPr/>
        </p:nvSpPr>
        <p:spPr>
          <a:xfrm>
            <a:off x="3051539" y="1196752"/>
            <a:ext cx="3802923" cy="3977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050" b="1" dirty="0">
                <a:solidFill>
                  <a:srgbClr val="FF0000"/>
                </a:solidFill>
              </a:rPr>
              <a:t>Общие требования </a:t>
            </a:r>
            <a:r>
              <a:rPr lang="ru-RU" sz="1050" dirty="0"/>
              <a:t>к определению нормативных затрат на оказание государственных (муниципальных) услуг</a:t>
            </a:r>
          </a:p>
        </p:txBody>
      </p:sp>
      <p:sp>
        <p:nvSpPr>
          <p:cNvPr id="59" name="Скругленный прямоугольник 58"/>
          <p:cNvSpPr/>
          <p:nvPr/>
        </p:nvSpPr>
        <p:spPr bwMode="auto">
          <a:xfrm>
            <a:off x="7268884" y="1003299"/>
            <a:ext cx="2555600" cy="1466889"/>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tabLst>
                <a:tab pos="990600" algn="l"/>
              </a:tabLst>
            </a:pPr>
            <a:r>
              <a:rPr lang="ru-RU" sz="1000" b="1" dirty="0">
                <a:solidFill>
                  <a:schemeClr val="tx1"/>
                </a:solidFill>
              </a:rPr>
              <a:t>Нормативный метод:</a:t>
            </a:r>
          </a:p>
          <a:p>
            <a:pPr algn="ctr" eaLnBrk="0" hangingPunct="0">
              <a:tabLst>
                <a:tab pos="990600" algn="l"/>
              </a:tabLst>
            </a:pPr>
            <a:r>
              <a:rPr lang="ru-RU" sz="800" dirty="0"/>
              <a:t>При определении </a:t>
            </a:r>
            <a:r>
              <a:rPr lang="ru-RU" sz="800" dirty="0" smtClean="0"/>
              <a:t> базового норматива затрат </a:t>
            </a:r>
          </a:p>
          <a:p>
            <a:pPr algn="ctr" eaLnBrk="0" hangingPunct="0">
              <a:tabLst>
                <a:tab pos="990600" algn="l"/>
              </a:tabLst>
            </a:pPr>
            <a:r>
              <a:rPr lang="ru-RU" sz="800" dirty="0" smtClean="0"/>
              <a:t>на оказание государственной услуги применяются </a:t>
            </a:r>
          </a:p>
          <a:p>
            <a:pPr algn="ctr" eaLnBrk="0" hangingPunct="0">
              <a:tabLst>
                <a:tab pos="990600" algn="l"/>
              </a:tabLst>
            </a:pPr>
            <a:r>
              <a:rPr lang="ru-RU" sz="800" b="1" dirty="0" smtClean="0"/>
              <a:t>нормы</a:t>
            </a:r>
            <a:r>
              <a:rPr lang="ru-RU" sz="800" dirty="0" smtClean="0"/>
              <a:t>, выраженные в натуральных показателях </a:t>
            </a:r>
          </a:p>
          <a:p>
            <a:pPr algn="ctr" eaLnBrk="0" hangingPunct="0">
              <a:tabLst>
                <a:tab pos="990600" algn="l"/>
              </a:tabLst>
            </a:pPr>
            <a:r>
              <a:rPr lang="ru-RU" sz="800" dirty="0" smtClean="0"/>
              <a:t>(рабочее время работников, материальные запасы, </a:t>
            </a:r>
          </a:p>
          <a:p>
            <a:pPr algn="ctr" eaLnBrk="0" hangingPunct="0">
              <a:tabLst>
                <a:tab pos="990600" algn="l"/>
              </a:tabLst>
            </a:pPr>
            <a:r>
              <a:rPr lang="ru-RU" sz="800" dirty="0" smtClean="0"/>
              <a:t>ОЦДИ, топливо, электроэнергия и др. ресурсы),  </a:t>
            </a:r>
          </a:p>
          <a:p>
            <a:pPr algn="ctr" eaLnBrk="0" hangingPunct="0">
              <a:tabLst>
                <a:tab pos="990600" algn="l"/>
              </a:tabLst>
            </a:pPr>
            <a:r>
              <a:rPr lang="ru-RU" sz="800" dirty="0" smtClean="0"/>
              <a:t>установленные </a:t>
            </a:r>
            <a:r>
              <a:rPr lang="ru-RU" sz="800" dirty="0"/>
              <a:t>федеральными законами, </a:t>
            </a:r>
            <a:endParaRPr lang="ru-RU" sz="800" dirty="0" smtClean="0"/>
          </a:p>
          <a:p>
            <a:pPr algn="ctr" eaLnBrk="0" hangingPunct="0">
              <a:tabLst>
                <a:tab pos="990600" algn="l"/>
              </a:tabLst>
            </a:pPr>
            <a:r>
              <a:rPr lang="ru-RU" sz="800" dirty="0" smtClean="0"/>
              <a:t>иными нормативными </a:t>
            </a:r>
            <a:r>
              <a:rPr lang="ru-RU" sz="800" dirty="0"/>
              <a:t>правовыми актами, </a:t>
            </a:r>
            <a:endParaRPr lang="ru-RU" sz="800" dirty="0" smtClean="0"/>
          </a:p>
          <a:p>
            <a:pPr algn="ctr" eaLnBrk="0" hangingPunct="0">
              <a:tabLst>
                <a:tab pos="990600" algn="l"/>
              </a:tabLst>
            </a:pPr>
            <a:r>
              <a:rPr lang="ru-RU" sz="800" dirty="0"/>
              <a:t>а</a:t>
            </a:r>
            <a:r>
              <a:rPr lang="ru-RU" sz="800" dirty="0" smtClean="0"/>
              <a:t> также ГОСТами, СНиПами, СанПиНами, </a:t>
            </a:r>
          </a:p>
          <a:p>
            <a:pPr algn="ctr" eaLnBrk="0" hangingPunct="0">
              <a:tabLst>
                <a:tab pos="990600" algn="l"/>
              </a:tabLst>
            </a:pPr>
            <a:r>
              <a:rPr lang="ru-RU" sz="800" dirty="0" smtClean="0"/>
              <a:t>федеральными </a:t>
            </a:r>
            <a:r>
              <a:rPr lang="ru-RU" sz="800" dirty="0"/>
              <a:t>стандартами и регламентами </a:t>
            </a:r>
          </a:p>
          <a:p>
            <a:pPr algn="ctr" eaLnBrk="0" hangingPunct="0">
              <a:tabLst>
                <a:tab pos="990600" algn="l"/>
              </a:tabLst>
            </a:pPr>
            <a:r>
              <a:rPr lang="ru-RU" sz="800" dirty="0"/>
              <a:t>оказания государственных услуг</a:t>
            </a:r>
            <a:endParaRPr lang="ru-RU" sz="800" dirty="0">
              <a:solidFill>
                <a:schemeClr val="tx1"/>
              </a:solidFill>
            </a:endParaRPr>
          </a:p>
        </p:txBody>
      </p:sp>
      <p:cxnSp>
        <p:nvCxnSpPr>
          <p:cNvPr id="60" name="Прямая со стрелкой 59"/>
          <p:cNvCxnSpPr>
            <a:stCxn id="59" idx="1"/>
            <a:endCxn id="58" idx="3"/>
          </p:cNvCxnSpPr>
          <p:nvPr/>
        </p:nvCxnSpPr>
        <p:spPr bwMode="auto">
          <a:xfrm flipH="1" flipV="1">
            <a:off x="6854462" y="1395636"/>
            <a:ext cx="414422" cy="341108"/>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61" name="Скругленный прямоугольник 60"/>
          <p:cNvSpPr/>
          <p:nvPr/>
        </p:nvSpPr>
        <p:spPr bwMode="auto">
          <a:xfrm>
            <a:off x="272480" y="1196753"/>
            <a:ext cx="2418269" cy="389613"/>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ru-RU" sz="1200" dirty="0"/>
              <a:t>Статья </a:t>
            </a:r>
            <a:r>
              <a:rPr lang="ru-RU" sz="1200" b="1" dirty="0">
                <a:solidFill>
                  <a:srgbClr val="FF0000"/>
                </a:solidFill>
              </a:rPr>
              <a:t>69.2</a:t>
            </a:r>
            <a:r>
              <a:rPr lang="ru-RU" sz="1200" dirty="0"/>
              <a:t> Бюджетного кодекса </a:t>
            </a:r>
            <a:endParaRPr lang="ru-RU" sz="1200" dirty="0" smtClean="0"/>
          </a:p>
          <a:p>
            <a:pPr algn="ctr" eaLnBrk="0" hangingPunct="0"/>
            <a:r>
              <a:rPr lang="ru-RU" sz="1200" dirty="0" smtClean="0"/>
              <a:t>Российской </a:t>
            </a:r>
            <a:r>
              <a:rPr lang="ru-RU" sz="1200" dirty="0"/>
              <a:t>Федерации</a:t>
            </a:r>
            <a:endParaRPr kumimoji="0" lang="ru-RU" sz="1200" b="0" i="0" u="none" strike="noStrike" cap="none" normalizeH="0" baseline="0" dirty="0" smtClean="0">
              <a:ln>
                <a:noFill/>
              </a:ln>
              <a:solidFill>
                <a:schemeClr val="tx1"/>
              </a:solidFill>
              <a:effectLst/>
              <a:latin typeface="Times New Roman" pitchFamily="18" charset="0"/>
            </a:endParaRPr>
          </a:p>
        </p:txBody>
      </p:sp>
      <p:cxnSp>
        <p:nvCxnSpPr>
          <p:cNvPr id="62" name="Прямая со стрелкой 61"/>
          <p:cNvCxnSpPr>
            <a:stCxn id="61" idx="3"/>
          </p:cNvCxnSpPr>
          <p:nvPr/>
        </p:nvCxnSpPr>
        <p:spPr bwMode="auto">
          <a:xfrm flipV="1">
            <a:off x="2690749" y="1391559"/>
            <a:ext cx="360790" cy="1"/>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73" name="Левая фигурная скобка 72"/>
          <p:cNvSpPr/>
          <p:nvPr/>
        </p:nvSpPr>
        <p:spPr bwMode="auto">
          <a:xfrm>
            <a:off x="905306" y="2719841"/>
            <a:ext cx="283663" cy="4078681"/>
          </a:xfrm>
          <a:prstGeom prst="leftBrac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74" name="TextBox 73"/>
          <p:cNvSpPr txBox="1"/>
          <p:nvPr/>
        </p:nvSpPr>
        <p:spPr>
          <a:xfrm>
            <a:off x="194471" y="2286212"/>
            <a:ext cx="615553" cy="4371531"/>
          </a:xfrm>
          <a:prstGeom prst="rect">
            <a:avLst/>
          </a:prstGeom>
          <a:noFill/>
        </p:spPr>
        <p:txBody>
          <a:bodyPr vert="vert270" wrap="square" rtlCol="0">
            <a:spAutoFit/>
          </a:bodyPr>
          <a:lstStyle/>
          <a:p>
            <a:pPr algn="ctr"/>
            <a:r>
              <a:rPr lang="ru-RU" sz="1400" dirty="0" smtClean="0">
                <a:solidFill>
                  <a:srgbClr val="FF0000"/>
                </a:solidFill>
              </a:rPr>
              <a:t>Уровень </a:t>
            </a:r>
          </a:p>
          <a:p>
            <a:pPr algn="ctr"/>
            <a:r>
              <a:rPr lang="ru-RU" sz="1400" dirty="0" smtClean="0">
                <a:solidFill>
                  <a:srgbClr val="FF0000"/>
                </a:solidFill>
              </a:rPr>
              <a:t>Российской Федерации</a:t>
            </a:r>
            <a:endParaRPr lang="ru-RU" sz="1400" dirty="0">
              <a:solidFill>
                <a:srgbClr val="FF0000"/>
              </a:solidFill>
            </a:endParaRPr>
          </a:p>
        </p:txBody>
      </p:sp>
      <mc:AlternateContent xmlns:mc="http://schemas.openxmlformats.org/markup-compatibility/2006" xmlns:a14="http://schemas.microsoft.com/office/drawing/2010/main">
        <mc:Choice Requires="a14">
          <p:sp>
            <p:nvSpPr>
              <p:cNvPr id="78" name="Скругленный прямоугольник 77"/>
              <p:cNvSpPr/>
              <p:nvPr/>
            </p:nvSpPr>
            <p:spPr bwMode="auto">
              <a:xfrm>
                <a:off x="1188970" y="2506355"/>
                <a:ext cx="7035229" cy="426973"/>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ru-RU" sz="1100" b="1" dirty="0"/>
                  <a:t>	</a:t>
                </a:r>
                <a:r>
                  <a:rPr lang="ru-RU" sz="1100" b="1" dirty="0" smtClean="0"/>
                  <a:t>Базовый норматив затрат на </a:t>
                </a:r>
                <a:r>
                  <a:rPr lang="ru-RU" sz="1100" b="1" dirty="0"/>
                  <a:t>оказание i-ой государственной (муниципальной) </a:t>
                </a:r>
                <a:endParaRPr lang="ru-RU" sz="1100" b="1" dirty="0" smtClean="0"/>
              </a:p>
              <a:p>
                <a:pPr algn="ctr"/>
                <a:r>
                  <a:rPr lang="ru-RU" sz="1100" b="1" dirty="0" smtClean="0"/>
                  <a:t>услуги </a:t>
                </a:r>
                <a:r>
                  <a:rPr lang="ru-RU" sz="1100" b="1" dirty="0"/>
                  <a:t>(</a:t>
                </a:r>
                <a14:m>
                  <m:oMath xmlns:m="http://schemas.openxmlformats.org/officeDocument/2006/math">
                    <m:sSubSup>
                      <m:sSubSupPr>
                        <m:ctrlPr>
                          <a:rPr lang="ru-RU" sz="1100" i="1">
                            <a:latin typeface="Cambria Math"/>
                          </a:rPr>
                        </m:ctrlPr>
                      </m:sSubSupPr>
                      <m:e>
                        <m:r>
                          <a:rPr lang="ru-RU" sz="1100" i="1">
                            <a:latin typeface="Cambria Math"/>
                          </a:rPr>
                          <m:t>𝑁</m:t>
                        </m:r>
                      </m:e>
                      <m:sub>
                        <m:r>
                          <a:rPr lang="ru-RU" sz="1100" i="1">
                            <a:latin typeface="Cambria Math"/>
                          </a:rPr>
                          <m:t>𝑖</m:t>
                        </m:r>
                        <m:r>
                          <a:rPr lang="ru-RU" sz="1100" i="1">
                            <a:latin typeface="Cambria Math"/>
                          </a:rPr>
                          <m:t>баз</m:t>
                        </m:r>
                      </m:sub>
                      <m:sup/>
                    </m:sSubSup>
                  </m:oMath>
                </a14:m>
                <a:r>
                  <a:rPr lang="ru-RU" sz="1100" b="1" dirty="0"/>
                  <a:t>) </a:t>
                </a:r>
                <a:r>
                  <a:rPr lang="ru-RU" sz="1100" b="1" dirty="0" smtClean="0"/>
                  <a:t>определяется </a:t>
                </a:r>
                <a:r>
                  <a:rPr lang="ru-RU" sz="1100" b="1" dirty="0"/>
                  <a:t>по формуле:</a:t>
                </a:r>
                <a:r>
                  <a:rPr lang="ru-RU" sz="1100" dirty="0" smtClean="0"/>
                  <a:t>:</a:t>
                </a:r>
                <a:endParaRPr lang="ru-RU" sz="1100" dirty="0"/>
              </a:p>
            </p:txBody>
          </p:sp>
        </mc:Choice>
        <mc:Fallback xmlns="">
          <p:sp>
            <p:nvSpPr>
              <p:cNvPr id="78" name="Скругленный прямоугольник 77"/>
              <p:cNvSpPr>
                <a:spLocks noRot="1" noChangeAspect="1" noMove="1" noResize="1" noEditPoints="1" noAdjustHandles="1" noChangeArrowheads="1" noChangeShapeType="1" noTextEdit="1"/>
              </p:cNvSpPr>
              <p:nvPr/>
            </p:nvSpPr>
            <p:spPr bwMode="auto">
              <a:xfrm>
                <a:off x="1188970" y="2506355"/>
                <a:ext cx="7035229" cy="426973"/>
              </a:xfrm>
              <a:prstGeom prst="roundRect">
                <a:avLst/>
              </a:prstGeom>
              <a:blipFill rotWithShape="1">
                <a:blip r:embed="rId3"/>
                <a:stretch>
                  <a:fillRect b="-5479"/>
                </a:stretch>
              </a:blipFill>
              <a:ln>
                <a:headEnd type="none" w="med" len="med"/>
                <a:tailEnd type="triangle" w="med" len="med"/>
              </a:ln>
            </p:spPr>
            <p:txBody>
              <a:bodyPr/>
              <a:lstStyle/>
              <a:p>
                <a:r>
                  <a:rPr lang="ru-RU">
                    <a:noFill/>
                  </a:rPr>
                  <a:t> </a:t>
                </a:r>
              </a:p>
            </p:txBody>
          </p:sp>
        </mc:Fallback>
      </mc:AlternateContent>
      <p:sp>
        <p:nvSpPr>
          <p:cNvPr id="88" name="Стрелка вниз 87"/>
          <p:cNvSpPr/>
          <p:nvPr/>
        </p:nvSpPr>
        <p:spPr bwMode="auto">
          <a:xfrm>
            <a:off x="4616131" y="1594519"/>
            <a:ext cx="234026" cy="911835"/>
          </a:xfrm>
          <a:prstGeom prst="downArrow">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2" name="Прямоугольник 1"/>
              <p:cNvSpPr/>
              <p:nvPr/>
            </p:nvSpPr>
            <p:spPr>
              <a:xfrm>
                <a:off x="2953613" y="3096877"/>
                <a:ext cx="3355277" cy="464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sz="2000" i="1">
                              <a:latin typeface="Cambria Math"/>
                            </a:rPr>
                          </m:ctrlPr>
                        </m:sSubSupPr>
                        <m:e>
                          <m:r>
                            <a:rPr lang="ru-RU" sz="2000" i="1">
                              <a:latin typeface="Cambria Math"/>
                            </a:rPr>
                            <m:t>𝑁</m:t>
                          </m:r>
                        </m:e>
                        <m:sub>
                          <m:r>
                            <a:rPr lang="ru-RU" sz="2000" i="1">
                              <a:latin typeface="Cambria Math"/>
                            </a:rPr>
                            <m:t>𝑖</m:t>
                          </m:r>
                          <m:r>
                            <a:rPr lang="ru-RU" sz="2000" i="1">
                              <a:latin typeface="Cambria Math"/>
                            </a:rPr>
                            <m:t>баз</m:t>
                          </m:r>
                        </m:sub>
                        <m:sup/>
                      </m:sSubSup>
                      <m:r>
                        <a:rPr lang="ru-RU" sz="2000" i="1">
                          <a:latin typeface="Cambria Math"/>
                        </a:rPr>
                        <m:t>=</m:t>
                      </m:r>
                      <m:sSubSup>
                        <m:sSubSupPr>
                          <m:ctrlPr>
                            <a:rPr lang="ru-RU" sz="2000" i="1">
                              <a:latin typeface="Cambria Math"/>
                            </a:rPr>
                          </m:ctrlPr>
                        </m:sSubSupPr>
                        <m:e>
                          <m:r>
                            <a:rPr lang="ru-RU" sz="2000" i="1">
                              <a:latin typeface="Cambria Math"/>
                            </a:rPr>
                            <m:t>𝑁</m:t>
                          </m:r>
                        </m:e>
                        <m:sub>
                          <m:r>
                            <a:rPr lang="ru-RU" sz="2000" i="1">
                              <a:latin typeface="Cambria Math"/>
                            </a:rPr>
                            <m:t>𝑖</m:t>
                          </m:r>
                          <m:r>
                            <a:rPr lang="ru-RU" sz="2000" i="1">
                              <a:latin typeface="Cambria Math"/>
                            </a:rPr>
                            <m:t>баз</m:t>
                          </m:r>
                        </m:sub>
                        <m:sup>
                          <m:r>
                            <a:rPr lang="ru-RU" sz="2000" i="1">
                              <a:latin typeface="Cambria Math"/>
                            </a:rPr>
                            <m:t>непоср</m:t>
                          </m:r>
                        </m:sup>
                      </m:sSubSup>
                      <m:r>
                        <a:rPr lang="ru-RU" sz="2000" i="1">
                          <a:latin typeface="Cambria Math"/>
                        </a:rPr>
                        <m:t>+</m:t>
                      </m:r>
                      <m:sSubSup>
                        <m:sSubSupPr>
                          <m:ctrlPr>
                            <a:rPr lang="ru-RU" sz="2000" i="1">
                              <a:latin typeface="Cambria Math"/>
                            </a:rPr>
                          </m:ctrlPr>
                        </m:sSubSupPr>
                        <m:e>
                          <m:r>
                            <a:rPr lang="ru-RU" sz="2000" i="1">
                              <a:latin typeface="Cambria Math"/>
                            </a:rPr>
                            <m:t>𝑁</m:t>
                          </m:r>
                        </m:e>
                        <m:sub>
                          <m:r>
                            <a:rPr lang="en-US" sz="2000" i="1">
                              <a:latin typeface="Cambria Math"/>
                            </a:rPr>
                            <m:t>𝑖</m:t>
                          </m:r>
                          <m:r>
                            <a:rPr lang="ru-RU" sz="2000" i="1">
                              <a:latin typeface="Cambria Math"/>
                            </a:rPr>
                            <m:t>баз</m:t>
                          </m:r>
                        </m:sub>
                        <m:sup>
                          <m:r>
                            <a:rPr lang="ru-RU" sz="2000" i="1">
                              <a:latin typeface="Cambria Math"/>
                            </a:rPr>
                            <m:t>общ</m:t>
                          </m:r>
                        </m:sup>
                      </m:sSubSup>
                      <m:r>
                        <m:rPr>
                          <m:nor/>
                        </m:rPr>
                        <a:rPr lang="ru-RU" sz="2000"/>
                        <m:t>, где:</m:t>
                      </m:r>
                    </m:oMath>
                  </m:oMathPara>
                </a14:m>
                <a:endParaRPr lang="ru-RU" sz="20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2953613" y="3096877"/>
                <a:ext cx="3355277" cy="464999"/>
              </a:xfrm>
              <a:prstGeom prst="rect">
                <a:avLst/>
              </a:prstGeom>
              <a:blipFill rotWithShape="1">
                <a:blip r:embed="rId4"/>
                <a:stretch>
                  <a:fillRect b="-394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1290683" y="4291616"/>
                <a:ext cx="7980907" cy="1280159"/>
              </a:xfrm>
              <a:prstGeom prst="rect">
                <a:avLst/>
              </a:prstGeom>
            </p:spPr>
            <p:txBody>
              <a:bodyPr wrap="square">
                <a:spAutoFit/>
              </a:bodyPr>
              <a:lstStyle/>
              <a:p>
                <a14:m>
                  <m:oMath xmlns:m="http://schemas.openxmlformats.org/officeDocument/2006/math">
                    <m:sSubSup>
                      <m:sSubSupPr>
                        <m:ctrlPr>
                          <a:rPr lang="ru-RU" i="1">
                            <a:latin typeface="Cambria Math"/>
                          </a:rPr>
                        </m:ctrlPr>
                      </m:sSubSupPr>
                      <m:e>
                        <m:r>
                          <a:rPr lang="ru-RU" i="1">
                            <a:latin typeface="Cambria Math"/>
                          </a:rPr>
                          <m:t>𝑁</m:t>
                        </m:r>
                      </m:e>
                      <m:sub>
                        <m:r>
                          <a:rPr lang="ru-RU" i="1">
                            <a:latin typeface="Cambria Math"/>
                          </a:rPr>
                          <m:t>𝑖</m:t>
                        </m:r>
                        <m:r>
                          <a:rPr lang="ru-RU" i="1">
                            <a:latin typeface="Cambria Math"/>
                          </a:rPr>
                          <m:t>баз</m:t>
                        </m:r>
                      </m:sub>
                      <m:sup>
                        <m:r>
                          <a:rPr lang="ru-RU">
                            <a:latin typeface="Cambria Math"/>
                          </a:rPr>
                          <m:t>непоср</m:t>
                        </m:r>
                      </m:sup>
                    </m:sSubSup>
                  </m:oMath>
                </a14:m>
                <a:r>
                  <a:rPr lang="ru-RU" dirty="0"/>
                  <a:t> – базовый норматив затрат, непосредственно связанных с оказанием i-ой государственной услуги;</a:t>
                </a:r>
              </a:p>
              <a:p>
                <a14:m>
                  <m:oMath xmlns:m="http://schemas.openxmlformats.org/officeDocument/2006/math">
                    <m:sSubSup>
                      <m:sSubSupPr>
                        <m:ctrlPr>
                          <a:rPr lang="ru-RU" i="1">
                            <a:latin typeface="Cambria Math"/>
                          </a:rPr>
                        </m:ctrlPr>
                      </m:sSubSupPr>
                      <m:e>
                        <m:r>
                          <a:rPr lang="ru-RU" i="1">
                            <a:latin typeface="Cambria Math"/>
                          </a:rPr>
                          <m:t>𝑁</m:t>
                        </m:r>
                      </m:e>
                      <m:sub>
                        <m:r>
                          <a:rPr lang="ru-RU" i="1">
                            <a:latin typeface="Cambria Math"/>
                          </a:rPr>
                          <m:t>𝑖</m:t>
                        </m:r>
                        <m:r>
                          <a:rPr lang="ru-RU" i="1">
                            <a:latin typeface="Cambria Math"/>
                          </a:rPr>
                          <m:t>баз</m:t>
                        </m:r>
                      </m:sub>
                      <m:sup>
                        <m:r>
                          <a:rPr lang="ru-RU">
                            <a:latin typeface="Cambria Math"/>
                          </a:rPr>
                          <m:t>общ</m:t>
                        </m:r>
                      </m:sup>
                    </m:sSubSup>
                  </m:oMath>
                </a14:m>
                <a:r>
                  <a:rPr lang="ru-RU" dirty="0"/>
                  <a:t> – базовый норматив затрат на общехозяйственные нужды на оказание </a:t>
                </a:r>
                <a:r>
                  <a:rPr lang="ru-RU" dirty="0" err="1"/>
                  <a:t>i­ой</a:t>
                </a:r>
                <a:r>
                  <a:rPr lang="ru-RU" dirty="0"/>
                  <a:t> государственной услуги.</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290683" y="4291616"/>
                <a:ext cx="7980907" cy="1280159"/>
              </a:xfrm>
              <a:prstGeom prst="rect">
                <a:avLst/>
              </a:prstGeom>
              <a:blipFill rotWithShape="1">
                <a:blip r:embed="rId5"/>
                <a:stretch>
                  <a:fillRect l="-688" t="-1429" b="-6667"/>
                </a:stretch>
              </a:blipFill>
            </p:spPr>
            <p:txBody>
              <a:bodyPr/>
              <a:lstStyle/>
              <a:p>
                <a:r>
                  <a:rPr lang="ru-RU">
                    <a:noFill/>
                  </a:rPr>
                  <a:t> </a:t>
                </a:r>
              </a:p>
            </p:txBody>
          </p:sp>
        </mc:Fallback>
      </mc:AlternateContent>
      <p:sp>
        <p:nvSpPr>
          <p:cNvPr id="15" name="Номер слайда 2"/>
          <p:cNvSpPr>
            <a:spLocks noGrp="1"/>
          </p:cNvSpPr>
          <p:nvPr>
            <p:ph type="sldNum" sz="quarter" idx="11"/>
          </p:nvPr>
        </p:nvSpPr>
        <p:spPr>
          <a:xfrm>
            <a:off x="8855075" y="1588"/>
            <a:ext cx="825500" cy="366712"/>
          </a:xfrm>
        </p:spPr>
        <p:txBody>
          <a:bodyPr/>
          <a:lstStyle/>
          <a:p>
            <a:pPr>
              <a:defRPr/>
            </a:pPr>
            <a:fld id="{600509AA-641A-4254-A23D-E1AAE0F50160}" type="slidenum">
              <a:rPr lang="ru-RU" smtClean="0"/>
              <a:pPr>
                <a:defRPr/>
              </a:pPr>
              <a:t>59</a:t>
            </a:fld>
            <a:endParaRPr lang="ru-RU" dirty="0"/>
          </a:p>
        </p:txBody>
      </p:sp>
    </p:spTree>
    <p:extLst>
      <p:ext uri="{BB962C8B-B14F-4D97-AF65-F5344CB8AC3E}">
        <p14:creationId xmlns:p14="http://schemas.microsoft.com/office/powerpoint/2010/main" val="30109759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Базовые </a:t>
            </a:r>
            <a:r>
              <a:rPr lang="ru-RU" sz="1600" b="1" dirty="0">
                <a:solidFill>
                  <a:srgbClr val="3E3F68"/>
                </a:solidFill>
                <a:latin typeface="Cambria" pitchFamily="18" charset="0"/>
                <a:ea typeface="+mn-ea"/>
                <a:cs typeface="Times New Roman" pitchFamily="18" charset="0"/>
              </a:rPr>
              <a:t>нормативы затрат и корректирующие коэффициенты к </a:t>
            </a:r>
            <a:r>
              <a:rPr lang="ru-RU" sz="1600" b="1" dirty="0" smtClean="0">
                <a:solidFill>
                  <a:srgbClr val="3E3F68"/>
                </a:solidFill>
                <a:latin typeface="Cambria" pitchFamily="18" charset="0"/>
                <a:ea typeface="+mn-ea"/>
                <a:cs typeface="Times New Roman" pitchFamily="18" charset="0"/>
              </a:rPr>
              <a:t>ним</a:t>
            </a:r>
            <a:endParaRPr lang="ru-RU" altLang="ru-RU" sz="1600" b="1" dirty="0">
              <a:solidFill>
                <a:srgbClr val="3E3F68"/>
              </a:solidFill>
              <a:latin typeface="Cambria" pitchFamily="18" charset="0"/>
              <a:ea typeface="+mn-ea"/>
              <a:cs typeface="Times New Roman" pitchFamily="18" charset="0"/>
            </a:endParaRPr>
          </a:p>
        </p:txBody>
      </p:sp>
      <p:sp>
        <p:nvSpPr>
          <p:cNvPr id="10" name="Скругленный прямоугольник 9"/>
          <p:cNvSpPr/>
          <p:nvPr/>
        </p:nvSpPr>
        <p:spPr>
          <a:xfrm>
            <a:off x="251927" y="991037"/>
            <a:ext cx="9454763" cy="4795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t>Базовый норматив затрат на оказание </a:t>
            </a:r>
            <a:r>
              <a:rPr lang="en-US" dirty="0" err="1" smtClean="0"/>
              <a:t>i</a:t>
            </a:r>
            <a:r>
              <a:rPr lang="en-US" dirty="0" smtClean="0"/>
              <a:t>-</a:t>
            </a:r>
            <a:r>
              <a:rPr lang="ru-RU" dirty="0" smtClean="0"/>
              <a:t>ой государственной услуги</a:t>
            </a:r>
          </a:p>
        </p:txBody>
      </p:sp>
      <p:sp>
        <p:nvSpPr>
          <p:cNvPr id="39" name="Скругленный прямоугольник 38"/>
          <p:cNvSpPr/>
          <p:nvPr/>
        </p:nvSpPr>
        <p:spPr>
          <a:xfrm>
            <a:off x="225619" y="1731266"/>
            <a:ext cx="4588978" cy="4795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smtClean="0"/>
              <a:t>Базовый норматив затрат, </a:t>
            </a:r>
            <a:r>
              <a:rPr lang="ru-RU" sz="1400" dirty="0"/>
              <a:t>непосредственно связанных с оказанием i-ой государственной услуги</a:t>
            </a:r>
            <a:endParaRPr lang="ru-RU" sz="1400" dirty="0" smtClean="0"/>
          </a:p>
        </p:txBody>
      </p:sp>
      <p:sp>
        <p:nvSpPr>
          <p:cNvPr id="40" name="Скругленный прямоугольник 39"/>
          <p:cNvSpPr/>
          <p:nvPr/>
        </p:nvSpPr>
        <p:spPr>
          <a:xfrm>
            <a:off x="5117712" y="1731266"/>
            <a:ext cx="4588978" cy="4795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smtClean="0"/>
              <a:t>Базовый норматив затрат </a:t>
            </a:r>
            <a:r>
              <a:rPr lang="ru-RU" sz="1400" dirty="0"/>
              <a:t>на общехозяйственные нужды на оказание i-ой государственной услуги</a:t>
            </a:r>
            <a:endParaRPr lang="ru-RU" sz="1400" dirty="0" smtClean="0"/>
          </a:p>
        </p:txBody>
      </p:sp>
      <p:sp>
        <p:nvSpPr>
          <p:cNvPr id="7" name="Скругленный прямоугольник 6"/>
          <p:cNvSpPr/>
          <p:nvPr/>
        </p:nvSpPr>
        <p:spPr>
          <a:xfrm>
            <a:off x="570847" y="2490154"/>
            <a:ext cx="4260850" cy="4956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оплату труда с начислениями на выплаты по оплате труда работников, непосредственно связанных с оказанием </a:t>
            </a:r>
            <a:r>
              <a:rPr lang="ru-RU" sz="1100" dirty="0" smtClean="0"/>
              <a:t>государственной услуги</a:t>
            </a:r>
            <a:endParaRPr lang="ru-RU" sz="1100" dirty="0"/>
          </a:p>
        </p:txBody>
      </p:sp>
      <p:sp>
        <p:nvSpPr>
          <p:cNvPr id="8" name="Скругленный прямоугольник 7"/>
          <p:cNvSpPr/>
          <p:nvPr/>
        </p:nvSpPr>
        <p:spPr>
          <a:xfrm>
            <a:off x="570847" y="3138192"/>
            <a:ext cx="4260850" cy="85530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приобретение материальных запасов и особо ценного движимого имущества, потребляемого (используемого) в процессе оказания </a:t>
            </a:r>
            <a:r>
              <a:rPr lang="ru-RU" sz="1100" dirty="0" smtClean="0"/>
              <a:t>государственной </a:t>
            </a:r>
            <a:r>
              <a:rPr lang="ru-RU" sz="1100" dirty="0"/>
              <a:t>услуги </a:t>
            </a:r>
            <a:r>
              <a:rPr lang="ru-RU" sz="1100" dirty="0" smtClean="0"/>
              <a:t>(</a:t>
            </a:r>
            <a:r>
              <a:rPr lang="ru-RU" sz="1100" dirty="0"/>
              <a:t>в том числе затраты на арендные платежи</a:t>
            </a:r>
            <a:r>
              <a:rPr lang="ru-RU" sz="1100" dirty="0" smtClean="0"/>
              <a:t>)</a:t>
            </a:r>
            <a:endParaRPr lang="ru-RU" sz="1100" dirty="0"/>
          </a:p>
        </p:txBody>
      </p:sp>
      <p:sp>
        <p:nvSpPr>
          <p:cNvPr id="9" name="Скругленный прямоугольник 8"/>
          <p:cNvSpPr/>
          <p:nvPr/>
        </p:nvSpPr>
        <p:spPr>
          <a:xfrm>
            <a:off x="570847" y="4142788"/>
            <a:ext cx="4260850" cy="3265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иные затраты, непосредственно связанные с оказанием </a:t>
            </a:r>
            <a:r>
              <a:rPr lang="ru-RU" sz="1100" dirty="0" smtClean="0"/>
              <a:t>государственной </a:t>
            </a:r>
            <a:r>
              <a:rPr lang="ru-RU" sz="1100" dirty="0"/>
              <a:t>услуги </a:t>
            </a:r>
          </a:p>
        </p:txBody>
      </p:sp>
      <p:sp>
        <p:nvSpPr>
          <p:cNvPr id="11" name="Скругленный прямоугольник 10"/>
          <p:cNvSpPr/>
          <p:nvPr/>
        </p:nvSpPr>
        <p:spPr>
          <a:xfrm>
            <a:off x="5445840" y="2490154"/>
            <a:ext cx="4260850" cy="2478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коммунальные услуги</a:t>
            </a:r>
          </a:p>
        </p:txBody>
      </p:sp>
      <p:sp>
        <p:nvSpPr>
          <p:cNvPr id="12" name="Скругленный прямоугольник 11"/>
          <p:cNvSpPr/>
          <p:nvPr/>
        </p:nvSpPr>
        <p:spPr>
          <a:xfrm>
            <a:off x="5445840" y="2858262"/>
            <a:ext cx="4260850" cy="42765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содержание объектов недвижимого имущества (в том числе затраты на арендные платежи)</a:t>
            </a:r>
          </a:p>
        </p:txBody>
      </p:sp>
      <p:sp>
        <p:nvSpPr>
          <p:cNvPr id="13" name="Скругленный прямоугольник 12"/>
          <p:cNvSpPr/>
          <p:nvPr/>
        </p:nvSpPr>
        <p:spPr>
          <a:xfrm>
            <a:off x="5445840" y="3424300"/>
            <a:ext cx="4260850" cy="3265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содержание объектов особо ценного движимого имущества </a:t>
            </a:r>
            <a:r>
              <a:rPr lang="ru-RU" sz="1100" dirty="0" smtClean="0"/>
              <a:t>(</a:t>
            </a:r>
            <a:r>
              <a:rPr lang="ru-RU" sz="1100" dirty="0"/>
              <a:t>в том числе затраты на арендные платежи</a:t>
            </a:r>
            <a:r>
              <a:rPr lang="ru-RU" sz="1100" dirty="0" smtClean="0"/>
              <a:t>)</a:t>
            </a:r>
            <a:endParaRPr lang="ru-RU" sz="1100" dirty="0"/>
          </a:p>
        </p:txBody>
      </p:sp>
      <p:sp>
        <p:nvSpPr>
          <p:cNvPr id="15" name="Скругленный прямоугольник 14"/>
          <p:cNvSpPr/>
          <p:nvPr/>
        </p:nvSpPr>
        <p:spPr>
          <a:xfrm>
            <a:off x="5445840" y="3886603"/>
            <a:ext cx="4260850" cy="2478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приобретение услуг связи</a:t>
            </a:r>
          </a:p>
        </p:txBody>
      </p:sp>
      <p:sp>
        <p:nvSpPr>
          <p:cNvPr id="16" name="Скругленный прямоугольник 15"/>
          <p:cNvSpPr/>
          <p:nvPr/>
        </p:nvSpPr>
        <p:spPr>
          <a:xfrm>
            <a:off x="5445840" y="4254711"/>
            <a:ext cx="4260850" cy="2146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приобретение транспортных услуг</a:t>
            </a:r>
          </a:p>
        </p:txBody>
      </p:sp>
      <p:sp>
        <p:nvSpPr>
          <p:cNvPr id="17" name="Скругленный прямоугольник 16"/>
          <p:cNvSpPr/>
          <p:nvPr/>
        </p:nvSpPr>
        <p:spPr>
          <a:xfrm>
            <a:off x="5445840" y="4596805"/>
            <a:ext cx="4260850" cy="6563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оплату труда с начислениями на выплаты по оплате труда работников, которые не принимают непосредственного участия в оказании государственной </a:t>
            </a:r>
            <a:r>
              <a:rPr lang="ru-RU" sz="1100" dirty="0" smtClean="0"/>
              <a:t>услуги </a:t>
            </a:r>
            <a:endParaRPr lang="ru-RU" sz="1100" dirty="0"/>
          </a:p>
        </p:txBody>
      </p:sp>
      <p:sp>
        <p:nvSpPr>
          <p:cNvPr id="18" name="Скругленный прямоугольник 17"/>
          <p:cNvSpPr/>
          <p:nvPr/>
        </p:nvSpPr>
        <p:spPr>
          <a:xfrm>
            <a:off x="5445840" y="5387892"/>
            <a:ext cx="4260850" cy="2146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прочие общехозяйственные нужды</a:t>
            </a:r>
          </a:p>
        </p:txBody>
      </p:sp>
      <p:cxnSp>
        <p:nvCxnSpPr>
          <p:cNvPr id="3" name="Соединительная линия уступом 2"/>
          <p:cNvCxnSpPr>
            <a:endCxn id="18" idx="1"/>
          </p:cNvCxnSpPr>
          <p:nvPr/>
        </p:nvCxnSpPr>
        <p:spPr>
          <a:xfrm rot="16200000" flipH="1">
            <a:off x="3721272" y="3770650"/>
            <a:ext cx="3284422" cy="16471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Соединительная линия уступом 18"/>
          <p:cNvCxnSpPr>
            <a:endCxn id="17" idx="1"/>
          </p:cNvCxnSpPr>
          <p:nvPr/>
        </p:nvCxnSpPr>
        <p:spPr>
          <a:xfrm rot="16200000" flipH="1">
            <a:off x="4006400" y="3485524"/>
            <a:ext cx="2714167" cy="16471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Соединительная линия уступом 21"/>
          <p:cNvCxnSpPr>
            <a:endCxn id="16" idx="1"/>
          </p:cNvCxnSpPr>
          <p:nvPr/>
        </p:nvCxnSpPr>
        <p:spPr>
          <a:xfrm rot="16200000" flipH="1">
            <a:off x="4325465" y="3241661"/>
            <a:ext cx="2076037" cy="16471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Соединительная линия уступом 24"/>
          <p:cNvCxnSpPr>
            <a:endCxn id="15" idx="1"/>
          </p:cNvCxnSpPr>
          <p:nvPr/>
        </p:nvCxnSpPr>
        <p:spPr>
          <a:xfrm rot="16200000" flipH="1">
            <a:off x="4501229" y="3065901"/>
            <a:ext cx="1724513" cy="16471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Соединительная линия уступом 27"/>
          <p:cNvCxnSpPr>
            <a:endCxn id="13" idx="1"/>
          </p:cNvCxnSpPr>
          <p:nvPr/>
        </p:nvCxnSpPr>
        <p:spPr>
          <a:xfrm rot="16200000" flipH="1">
            <a:off x="4675088" y="2816835"/>
            <a:ext cx="1376793" cy="16471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Соединительная линия уступом 31"/>
          <p:cNvCxnSpPr>
            <a:endCxn id="12" idx="1"/>
          </p:cNvCxnSpPr>
          <p:nvPr/>
        </p:nvCxnSpPr>
        <p:spPr>
          <a:xfrm rot="16200000" flipH="1">
            <a:off x="4932838" y="2559087"/>
            <a:ext cx="861292" cy="16471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Соединительная линия уступом 34"/>
          <p:cNvCxnSpPr>
            <a:endCxn id="11" idx="1"/>
          </p:cNvCxnSpPr>
          <p:nvPr/>
        </p:nvCxnSpPr>
        <p:spPr>
          <a:xfrm rot="16200000" flipH="1">
            <a:off x="5199453" y="2367676"/>
            <a:ext cx="328065" cy="16471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Соединительная линия уступом 37"/>
          <p:cNvCxnSpPr>
            <a:endCxn id="7" idx="1"/>
          </p:cNvCxnSpPr>
          <p:nvPr/>
        </p:nvCxnSpPr>
        <p:spPr>
          <a:xfrm rot="16200000" flipH="1">
            <a:off x="203782" y="2370908"/>
            <a:ext cx="527177" cy="20695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Соединительная линия уступом 40"/>
          <p:cNvCxnSpPr>
            <a:endCxn id="8" idx="1"/>
          </p:cNvCxnSpPr>
          <p:nvPr/>
        </p:nvCxnSpPr>
        <p:spPr>
          <a:xfrm rot="16200000" flipH="1">
            <a:off x="-210155" y="2784845"/>
            <a:ext cx="1355050" cy="20695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Соединительная линия уступом 43"/>
          <p:cNvCxnSpPr>
            <a:endCxn id="9" idx="1"/>
          </p:cNvCxnSpPr>
          <p:nvPr/>
        </p:nvCxnSpPr>
        <p:spPr>
          <a:xfrm rot="16200000" flipH="1">
            <a:off x="-542669" y="3192559"/>
            <a:ext cx="2020079" cy="20695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1"/>
          </p:nvPr>
        </p:nvSpPr>
        <p:spPr/>
        <p:txBody>
          <a:bodyPr/>
          <a:lstStyle/>
          <a:p>
            <a:pPr>
              <a:defRPr/>
            </a:pPr>
            <a:fld id="{600509AA-641A-4254-A23D-E1AAE0F50160}" type="slidenum">
              <a:rPr lang="ru-RU" smtClean="0"/>
              <a:pPr>
                <a:defRPr/>
              </a:pPr>
              <a:t>60</a:t>
            </a:fld>
            <a:endParaRPr lang="ru-RU" dirty="0"/>
          </a:p>
        </p:txBody>
      </p:sp>
      <p:sp>
        <p:nvSpPr>
          <p:cNvPr id="27" name="Скругленный прямоугольник 26"/>
          <p:cNvSpPr/>
          <p:nvPr/>
        </p:nvSpPr>
        <p:spPr>
          <a:xfrm>
            <a:off x="251927" y="4720069"/>
            <a:ext cx="4675421" cy="186148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000" b="1" dirty="0" smtClean="0"/>
              <a:t>Значение </a:t>
            </a:r>
            <a:r>
              <a:rPr lang="ru-RU" sz="1000" b="1" dirty="0"/>
              <a:t>базового норматива затрат </a:t>
            </a:r>
            <a:r>
              <a:rPr lang="ru-RU" sz="1000" dirty="0"/>
              <a:t>на оказание государственной (муниципальной) услуги в </a:t>
            </a:r>
            <a:r>
              <a:rPr lang="ru-RU" sz="1000" dirty="0" smtClean="0"/>
              <a:t>соответствующей сфере с </a:t>
            </a:r>
            <a:r>
              <a:rPr lang="ru-RU" sz="1000" dirty="0"/>
              <a:t>указанием ее наименования и уникального номера реестровой записи из базового (отраслевого) перечня, утверждается общей суммой, </a:t>
            </a:r>
            <a:r>
              <a:rPr lang="ru-RU" sz="1000" dirty="0" smtClean="0"/>
              <a:t/>
            </a:r>
            <a:br>
              <a:rPr lang="ru-RU" sz="1000" dirty="0" smtClean="0"/>
            </a:br>
            <a:r>
              <a:rPr lang="ru-RU" sz="1000" b="1" dirty="0" smtClean="0"/>
              <a:t>в </a:t>
            </a:r>
            <a:r>
              <a:rPr lang="ru-RU" sz="1000" b="1" dirty="0"/>
              <a:t>том </a:t>
            </a:r>
            <a:r>
              <a:rPr lang="ru-RU" sz="1000" b="1" dirty="0" smtClean="0"/>
              <a:t>числе в разрезе:</a:t>
            </a:r>
            <a:endParaRPr lang="ru-RU" sz="1000" b="1" dirty="0"/>
          </a:p>
          <a:p>
            <a:r>
              <a:rPr lang="ru-RU" sz="1000" dirty="0" smtClean="0"/>
              <a:t>- суммы </a:t>
            </a:r>
            <a:r>
              <a:rPr lang="ru-RU" sz="1000" dirty="0"/>
              <a:t>затрат на оплату труда с начислениями на выплаты по оплате труда работников, непосредственно связанных с оказанием государственной (муниципальной) услуги в </a:t>
            </a:r>
            <a:r>
              <a:rPr lang="ru-RU" sz="1000" dirty="0" smtClean="0"/>
              <a:t>данной сфере;</a:t>
            </a:r>
            <a:endParaRPr lang="ru-RU" sz="1000" dirty="0"/>
          </a:p>
          <a:p>
            <a:r>
              <a:rPr lang="ru-RU" sz="1000" dirty="0" smtClean="0"/>
              <a:t>- суммы </a:t>
            </a:r>
            <a:r>
              <a:rPr lang="ru-RU" sz="1000" dirty="0"/>
              <a:t>затрат на коммунальные услуги и содержание объектов недвижимого имущества, необходимого для выполнения государственного (муниципального) задания </a:t>
            </a:r>
          </a:p>
        </p:txBody>
      </p:sp>
    </p:spTree>
    <p:extLst>
      <p:ext uri="{BB962C8B-B14F-4D97-AF65-F5344CB8AC3E}">
        <p14:creationId xmlns:p14="http://schemas.microsoft.com/office/powerpoint/2010/main" val="39995116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Скругленный прямоугольник 15"/>
          <p:cNvSpPr/>
          <p:nvPr/>
        </p:nvSpPr>
        <p:spPr>
          <a:xfrm>
            <a:off x="325953" y="4688755"/>
            <a:ext cx="7077403" cy="13080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000" dirty="0" smtClean="0"/>
              <a:t>Определение значения идентичности и однородности, получение информации о рыночных ценах (тарифах) на идентичные, а при их отсутствии на однородные материальные запасы и ОЦДИ осуществляется в порядке, установленном законодательством о контрактной системе Российской Федерации в сфере закупок товаров, работ, услуг для обеспечения государственных и муниципальных нужд </a:t>
            </a:r>
          </a:p>
          <a:p>
            <a:pPr algn="ctr"/>
            <a:r>
              <a:rPr lang="ru-RU" sz="1000" dirty="0" smtClean="0"/>
              <a:t>(</a:t>
            </a:r>
            <a:r>
              <a:rPr lang="ru-RU" sz="1000" b="1" dirty="0" smtClean="0">
                <a:solidFill>
                  <a:srgbClr val="FF0000"/>
                </a:solidFill>
              </a:rPr>
              <a:t>ст.22 Федерального закона № 44-ФЗ, </a:t>
            </a:r>
            <a:r>
              <a:rPr lang="ru-RU" sz="1000" dirty="0" smtClean="0"/>
              <a:t>приказ </a:t>
            </a:r>
            <a:r>
              <a:rPr lang="ru-RU" sz="1000" dirty="0"/>
              <a:t>Минэкономразвития России </a:t>
            </a:r>
            <a:r>
              <a:rPr lang="ru-RU" sz="1000" b="1" dirty="0">
                <a:solidFill>
                  <a:srgbClr val="FF0000"/>
                </a:solidFill>
              </a:rPr>
              <a:t>от 02.10.2013 </a:t>
            </a:r>
            <a:r>
              <a:rPr lang="ru-RU" sz="1000" b="1" dirty="0" smtClean="0">
                <a:solidFill>
                  <a:srgbClr val="FF0000"/>
                </a:solidFill>
              </a:rPr>
              <a:t>№ 567 </a:t>
            </a:r>
            <a:r>
              <a:rPr lang="ru-RU" sz="1000" dirty="0" smtClean="0"/>
              <a:t>«Об </a:t>
            </a:r>
            <a:r>
              <a:rPr lang="ru-RU" sz="1000" dirty="0"/>
              <a:t>утверждении Методических рекомендаций по применению методов определения начальной (максимальной) цены контракта, цены контракта, заключаемого с единственным поставщиком (подрядчиком, исполнителем</a:t>
            </a:r>
            <a:r>
              <a:rPr lang="ru-RU" sz="1000" dirty="0" smtClean="0"/>
              <a:t>)»)</a:t>
            </a:r>
          </a:p>
        </p:txBody>
      </p:sp>
      <p:sp>
        <p:nvSpPr>
          <p:cNvPr id="14" name="Заголовок 9"/>
          <p:cNvSpPr>
            <a:spLocks noGrp="1"/>
          </p:cNvSpPr>
          <p:nvPr>
            <p:ph type="title"/>
          </p:nvPr>
        </p:nvSpPr>
        <p:spPr>
          <a:xfrm>
            <a:off x="461963" y="142430"/>
            <a:ext cx="9080500" cy="1069975"/>
          </a:xfrm>
        </p:spPr>
        <p:txBody>
          <a:bodyPr/>
          <a:lstStyle/>
          <a:p>
            <a:pPr algn="ctr">
              <a:defRPr/>
            </a:pPr>
            <a:r>
              <a:rPr lang="ru-RU" sz="1600" b="1" dirty="0">
                <a:solidFill>
                  <a:srgbClr val="3E3F68"/>
                </a:solidFill>
                <a:latin typeface="Cambria" pitchFamily="18" charset="0"/>
                <a:cs typeface="Times New Roman" pitchFamily="18" charset="0"/>
              </a:rPr>
              <a:t>Базовые нормативы затрат и корректирующие коэффициенты к ним</a:t>
            </a:r>
            <a:endParaRPr lang="ru-RU" altLang="ru-RU" sz="1600" b="1" dirty="0">
              <a:solidFill>
                <a:srgbClr val="3E3F68"/>
              </a:solidFill>
              <a:latin typeface="Cambria" pitchFamily="18" charset="0"/>
              <a:ea typeface="+mn-ea"/>
              <a:cs typeface="Times New Roman" pitchFamily="18" charset="0"/>
            </a:endParaRPr>
          </a:p>
        </p:txBody>
      </p:sp>
      <p:sp>
        <p:nvSpPr>
          <p:cNvPr id="40" name="Скругленный прямоугольник 39"/>
          <p:cNvSpPr/>
          <p:nvPr/>
        </p:nvSpPr>
        <p:spPr>
          <a:xfrm>
            <a:off x="2658511" y="3593416"/>
            <a:ext cx="4588978" cy="4795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Стоимость (цена, тариф</a:t>
            </a:r>
            <a:r>
              <a:rPr lang="ru-RU" sz="1400" dirty="0" smtClean="0"/>
              <a:t>)</a:t>
            </a:r>
          </a:p>
        </p:txBody>
      </p:sp>
      <p:sp>
        <p:nvSpPr>
          <p:cNvPr id="41" name="Скругленный прямоугольник 40"/>
          <p:cNvSpPr/>
          <p:nvPr/>
        </p:nvSpPr>
        <p:spPr bwMode="auto">
          <a:xfrm>
            <a:off x="2015410" y="1156115"/>
            <a:ext cx="5875178" cy="914838"/>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eaLnBrk="0" hangingPunct="0"/>
            <a:r>
              <a:rPr kumimoji="0" lang="ru-RU" b="1" i="0" u="none" strike="noStrike" cap="none" normalizeH="0" baseline="0" dirty="0" smtClean="0">
                <a:ln>
                  <a:noFill/>
                </a:ln>
                <a:solidFill>
                  <a:schemeClr val="bg1"/>
                </a:solidFill>
                <a:effectLst/>
                <a:latin typeface="Times New Roman" pitchFamily="18" charset="0"/>
              </a:rPr>
              <a:t>Затраты, </a:t>
            </a:r>
            <a:r>
              <a:rPr lang="ru-RU" b="1" dirty="0">
                <a:solidFill>
                  <a:schemeClr val="bg1"/>
                </a:solidFill>
                <a:latin typeface="Times New Roman" pitchFamily="18" charset="0"/>
              </a:rPr>
              <a:t>рассчитываемые  </a:t>
            </a:r>
            <a:r>
              <a:rPr lang="ru-RU" b="1" dirty="0" smtClean="0">
                <a:solidFill>
                  <a:schemeClr val="bg1"/>
                </a:solidFill>
                <a:latin typeface="Times New Roman" pitchFamily="18" charset="0"/>
              </a:rPr>
              <a:t>для определения </a:t>
            </a:r>
          </a:p>
          <a:p>
            <a:pPr algn="ctr" eaLnBrk="0" hangingPunct="0"/>
            <a:r>
              <a:rPr lang="ru-RU" b="1" dirty="0" smtClean="0">
                <a:solidFill>
                  <a:schemeClr val="bg1"/>
                </a:solidFill>
                <a:latin typeface="Times New Roman" pitchFamily="18" charset="0"/>
              </a:rPr>
              <a:t>базового норматива затрат </a:t>
            </a:r>
          </a:p>
          <a:p>
            <a:pPr algn="ctr" eaLnBrk="0" hangingPunct="0"/>
            <a:r>
              <a:rPr lang="ru-RU" b="1" dirty="0" smtClean="0">
                <a:solidFill>
                  <a:schemeClr val="bg1"/>
                </a:solidFill>
                <a:latin typeface="Times New Roman" pitchFamily="18" charset="0"/>
              </a:rPr>
              <a:t>на </a:t>
            </a:r>
            <a:r>
              <a:rPr lang="ru-RU" b="1" dirty="0">
                <a:solidFill>
                  <a:schemeClr val="bg1"/>
                </a:solidFill>
                <a:latin typeface="Times New Roman" pitchFamily="18" charset="0"/>
              </a:rPr>
              <a:t>оказание </a:t>
            </a:r>
            <a:r>
              <a:rPr lang="en-US" b="1" dirty="0" err="1" smtClean="0">
                <a:solidFill>
                  <a:schemeClr val="bg1"/>
                </a:solidFill>
                <a:latin typeface="Times New Roman" pitchFamily="18" charset="0"/>
              </a:rPr>
              <a:t>i</a:t>
            </a:r>
            <a:r>
              <a:rPr lang="ru-RU" b="1" dirty="0">
                <a:solidFill>
                  <a:schemeClr val="bg1"/>
                </a:solidFill>
                <a:latin typeface="Times New Roman" pitchFamily="18" charset="0"/>
              </a:rPr>
              <a:t>-ой государственной </a:t>
            </a:r>
            <a:r>
              <a:rPr lang="ru-RU" b="1" dirty="0" smtClean="0">
                <a:solidFill>
                  <a:schemeClr val="bg1"/>
                </a:solidFill>
                <a:latin typeface="Times New Roman" pitchFamily="18" charset="0"/>
              </a:rPr>
              <a:t>услуги</a:t>
            </a:r>
            <a:endParaRPr lang="ru-RU" b="1" dirty="0">
              <a:solidFill>
                <a:schemeClr val="bg1"/>
              </a:solidFill>
              <a:latin typeface="Times New Roman" pitchFamily="18" charset="0"/>
            </a:endParaRPr>
          </a:p>
        </p:txBody>
      </p:sp>
      <p:sp>
        <p:nvSpPr>
          <p:cNvPr id="43" name="Скругленный прямоугольник 42"/>
          <p:cNvSpPr/>
          <p:nvPr/>
        </p:nvSpPr>
        <p:spPr>
          <a:xfrm>
            <a:off x="2658511" y="2654125"/>
            <a:ext cx="4588978" cy="4795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smtClean="0"/>
              <a:t>Значение </a:t>
            </a:r>
            <a:r>
              <a:rPr lang="ru-RU" sz="1400" dirty="0"/>
              <a:t>натуральной нормы </a:t>
            </a:r>
            <a:endParaRPr lang="ru-RU" sz="1400" dirty="0" smtClean="0"/>
          </a:p>
        </p:txBody>
      </p:sp>
      <p:sp>
        <p:nvSpPr>
          <p:cNvPr id="3" name="Равно 2"/>
          <p:cNvSpPr/>
          <p:nvPr/>
        </p:nvSpPr>
        <p:spPr>
          <a:xfrm>
            <a:off x="4617098" y="2078882"/>
            <a:ext cx="671803" cy="59084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Умножение 3"/>
          <p:cNvSpPr/>
          <p:nvPr/>
        </p:nvSpPr>
        <p:spPr>
          <a:xfrm>
            <a:off x="4757057" y="3171946"/>
            <a:ext cx="391886" cy="39188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76064" y="2682228"/>
            <a:ext cx="2303239" cy="183591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177800" algn="ctr" eaLnBrk="0" hangingPunct="0">
              <a:tabLst>
                <a:tab pos="990600" algn="l"/>
              </a:tabLst>
            </a:pPr>
            <a:r>
              <a:rPr lang="ru-RU" sz="1000" b="1" dirty="0">
                <a:solidFill>
                  <a:schemeClr val="tx1"/>
                </a:solidFill>
              </a:rPr>
              <a:t>Нормативный метод:</a:t>
            </a:r>
          </a:p>
          <a:p>
            <a:pPr marL="177800" algn="ctr" eaLnBrk="0" hangingPunct="0">
              <a:tabLst>
                <a:tab pos="990600" algn="l"/>
              </a:tabLst>
            </a:pPr>
            <a:r>
              <a:rPr lang="ru-RU" sz="800" dirty="0">
                <a:solidFill>
                  <a:schemeClr val="tx1"/>
                </a:solidFill>
              </a:rPr>
              <a:t>При определении нормативных затрат </a:t>
            </a:r>
            <a:r>
              <a:rPr lang="ru-RU" sz="800" dirty="0" smtClean="0">
                <a:solidFill>
                  <a:schemeClr val="tx1"/>
                </a:solidFill>
              </a:rPr>
              <a:t>необходимо </a:t>
            </a:r>
            <a:r>
              <a:rPr lang="ru-RU" sz="800" dirty="0">
                <a:solidFill>
                  <a:schemeClr val="tx1"/>
                </a:solidFill>
              </a:rPr>
              <a:t>использовать </a:t>
            </a:r>
            <a:r>
              <a:rPr lang="ru-RU" sz="800" b="1" dirty="0">
                <a:solidFill>
                  <a:schemeClr val="tx1"/>
                </a:solidFill>
              </a:rPr>
              <a:t>нормы</a:t>
            </a:r>
            <a:r>
              <a:rPr lang="ru-RU" sz="800" dirty="0">
                <a:solidFill>
                  <a:schemeClr val="tx1"/>
                </a:solidFill>
              </a:rPr>
              <a:t>, выраженные в натуральных </a:t>
            </a:r>
            <a:r>
              <a:rPr lang="ru-RU" sz="800" dirty="0" smtClean="0">
                <a:solidFill>
                  <a:schemeClr val="tx1"/>
                </a:solidFill>
              </a:rPr>
              <a:t>показателях</a:t>
            </a:r>
            <a:r>
              <a:rPr lang="ru-RU" sz="800" dirty="0">
                <a:solidFill>
                  <a:schemeClr val="tx1"/>
                </a:solidFill>
              </a:rPr>
              <a:t>, </a:t>
            </a:r>
            <a:r>
              <a:rPr lang="ru-RU" sz="800" dirty="0" smtClean="0">
                <a:solidFill>
                  <a:schemeClr val="tx1"/>
                </a:solidFill>
              </a:rPr>
              <a:t>установленные </a:t>
            </a:r>
            <a:r>
              <a:rPr lang="ru-RU" sz="800" dirty="0">
                <a:solidFill>
                  <a:schemeClr val="tx1"/>
                </a:solidFill>
              </a:rPr>
              <a:t>федеральными законами, иными </a:t>
            </a:r>
            <a:r>
              <a:rPr lang="ru-RU" sz="800" dirty="0" smtClean="0">
                <a:solidFill>
                  <a:schemeClr val="tx1"/>
                </a:solidFill>
              </a:rPr>
              <a:t>нормативными </a:t>
            </a:r>
            <a:r>
              <a:rPr lang="ru-RU" sz="800" dirty="0">
                <a:solidFill>
                  <a:schemeClr val="tx1"/>
                </a:solidFill>
              </a:rPr>
              <a:t>правовыми актами, </a:t>
            </a:r>
            <a:r>
              <a:rPr lang="ru-RU" sz="800" dirty="0" smtClean="0">
                <a:solidFill>
                  <a:schemeClr val="tx1"/>
                </a:solidFill>
              </a:rPr>
              <a:t>а также федеральных </a:t>
            </a:r>
            <a:r>
              <a:rPr lang="ru-RU" sz="800" dirty="0">
                <a:solidFill>
                  <a:schemeClr val="tx1"/>
                </a:solidFill>
              </a:rPr>
              <a:t>органов исполнительной власти, </a:t>
            </a:r>
            <a:r>
              <a:rPr lang="ru-RU" sz="800" dirty="0" smtClean="0">
                <a:solidFill>
                  <a:schemeClr val="tx1"/>
                </a:solidFill>
              </a:rPr>
              <a:t>ГОСТами</a:t>
            </a:r>
            <a:r>
              <a:rPr lang="ru-RU" sz="800" dirty="0">
                <a:solidFill>
                  <a:schemeClr val="tx1"/>
                </a:solidFill>
              </a:rPr>
              <a:t>, СНиПами, СанПиНами, </a:t>
            </a:r>
            <a:r>
              <a:rPr lang="ru-RU" sz="800" dirty="0" smtClean="0">
                <a:solidFill>
                  <a:schemeClr val="tx1"/>
                </a:solidFill>
              </a:rPr>
              <a:t>федеральными стандартами и регламентами  (</a:t>
            </a:r>
            <a:r>
              <a:rPr lang="ru-RU" sz="800" dirty="0">
                <a:solidFill>
                  <a:schemeClr val="tx1"/>
                </a:solidFill>
              </a:rPr>
              <a:t>паспортами) оказания государственных услуг</a:t>
            </a:r>
          </a:p>
        </p:txBody>
      </p:sp>
      <p:sp>
        <p:nvSpPr>
          <p:cNvPr id="15" name="Скругленный прямоугольник 14"/>
          <p:cNvSpPr/>
          <p:nvPr/>
        </p:nvSpPr>
        <p:spPr>
          <a:xfrm>
            <a:off x="7559223" y="3600187"/>
            <a:ext cx="2256582" cy="21771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000" dirty="0" smtClean="0"/>
              <a:t>Определяется </a:t>
            </a:r>
            <a:r>
              <a:rPr lang="ru-RU" sz="1000" dirty="0"/>
              <a:t>на основании информации о рыночных ценах (тарифах) на идентичные планируемым к приобретению материальные запасы, объекты особо ценного движимого имущества, работы и услуги, а при их отсутствии – на однородные материальные запасы, объекты особо ценного движимого имущества, работы и </a:t>
            </a:r>
            <a:r>
              <a:rPr lang="ru-RU" sz="1000" dirty="0" smtClean="0"/>
              <a:t>услуги</a:t>
            </a:r>
          </a:p>
        </p:txBody>
      </p:sp>
      <p:cxnSp>
        <p:nvCxnSpPr>
          <p:cNvPr id="6" name="Прямая со стрелкой 5"/>
          <p:cNvCxnSpPr>
            <a:stCxn id="43" idx="1"/>
          </p:cNvCxnSpPr>
          <p:nvPr/>
        </p:nvCxnSpPr>
        <p:spPr>
          <a:xfrm flipH="1">
            <a:off x="2379303" y="2893890"/>
            <a:ext cx="27920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40" idx="3"/>
          </p:cNvCxnSpPr>
          <p:nvPr/>
        </p:nvCxnSpPr>
        <p:spPr>
          <a:xfrm>
            <a:off x="7247489" y="3833181"/>
            <a:ext cx="31173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1"/>
          </p:nvPr>
        </p:nvSpPr>
        <p:spPr/>
        <p:txBody>
          <a:bodyPr/>
          <a:lstStyle/>
          <a:p>
            <a:pPr>
              <a:defRPr/>
            </a:pPr>
            <a:fld id="{600509AA-641A-4254-A23D-E1AAE0F50160}" type="slidenum">
              <a:rPr lang="ru-RU" smtClean="0"/>
              <a:pPr>
                <a:defRPr/>
              </a:pPr>
              <a:t>61</a:t>
            </a:fld>
            <a:endParaRPr lang="ru-RU" dirty="0"/>
          </a:p>
        </p:txBody>
      </p:sp>
    </p:spTree>
    <p:extLst>
      <p:ext uri="{BB962C8B-B14F-4D97-AF65-F5344CB8AC3E}">
        <p14:creationId xmlns:p14="http://schemas.microsoft.com/office/powerpoint/2010/main" val="9213144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трелка вправо 32"/>
          <p:cNvSpPr/>
          <p:nvPr/>
        </p:nvSpPr>
        <p:spPr>
          <a:xfrm>
            <a:off x="2789779" y="1988187"/>
            <a:ext cx="1888290" cy="2313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4" name="Заголовок 9"/>
          <p:cNvSpPr>
            <a:spLocks noGrp="1"/>
          </p:cNvSpPr>
          <p:nvPr>
            <p:ph type="title"/>
          </p:nvPr>
        </p:nvSpPr>
        <p:spPr>
          <a:xfrm>
            <a:off x="549275" y="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Базовые </a:t>
            </a:r>
            <a:r>
              <a:rPr lang="ru-RU" sz="1600" b="1" dirty="0">
                <a:solidFill>
                  <a:srgbClr val="3E3F68"/>
                </a:solidFill>
                <a:latin typeface="Cambria" pitchFamily="18" charset="0"/>
                <a:ea typeface="+mn-ea"/>
                <a:cs typeface="Times New Roman" pitchFamily="18" charset="0"/>
              </a:rPr>
              <a:t>нормативы затрат и корректирующие коэффициенты к </a:t>
            </a:r>
            <a:r>
              <a:rPr lang="ru-RU" sz="1600" b="1" dirty="0" smtClean="0">
                <a:solidFill>
                  <a:srgbClr val="3E3F68"/>
                </a:solidFill>
                <a:latin typeface="Cambria" pitchFamily="18" charset="0"/>
                <a:ea typeface="+mn-ea"/>
                <a:cs typeface="Times New Roman" pitchFamily="18" charset="0"/>
              </a:rPr>
              <a:t>ним</a:t>
            </a:r>
            <a:endParaRPr lang="ru-RU" altLang="ru-RU" sz="1600" b="1" dirty="0">
              <a:solidFill>
                <a:srgbClr val="3E3F68"/>
              </a:solidFill>
              <a:latin typeface="Cambria" pitchFamily="18" charset="0"/>
              <a:ea typeface="+mn-ea"/>
              <a:cs typeface="Times New Roman" pitchFamily="18" charset="0"/>
            </a:endParaRPr>
          </a:p>
        </p:txBody>
      </p:sp>
      <p:sp>
        <p:nvSpPr>
          <p:cNvPr id="49" name="Скругленный прямоугольник 48"/>
          <p:cNvSpPr/>
          <p:nvPr/>
        </p:nvSpPr>
        <p:spPr>
          <a:xfrm>
            <a:off x="248944" y="1653254"/>
            <a:ext cx="3254961" cy="10232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177800" algn="ctr" eaLnBrk="0" hangingPunct="0">
              <a:tabLst>
                <a:tab pos="990600" algn="l"/>
              </a:tabLst>
            </a:pPr>
            <a:r>
              <a:rPr lang="ru-RU" sz="1000" dirty="0" smtClean="0">
                <a:solidFill>
                  <a:schemeClr val="tx1"/>
                </a:solidFill>
              </a:rPr>
              <a:t>Установлены </a:t>
            </a:r>
            <a:r>
              <a:rPr lang="ru-RU" sz="1000" dirty="0">
                <a:solidFill>
                  <a:schemeClr val="tx1"/>
                </a:solidFill>
              </a:rPr>
              <a:t>федеральными законами, иными </a:t>
            </a:r>
            <a:r>
              <a:rPr lang="ru-RU" sz="1000" dirty="0" smtClean="0">
                <a:solidFill>
                  <a:schemeClr val="tx1"/>
                </a:solidFill>
              </a:rPr>
              <a:t>нормативными </a:t>
            </a:r>
            <a:r>
              <a:rPr lang="ru-RU" sz="1000" dirty="0">
                <a:solidFill>
                  <a:schemeClr val="tx1"/>
                </a:solidFill>
              </a:rPr>
              <a:t>правовыми актами, в том числе </a:t>
            </a:r>
            <a:r>
              <a:rPr lang="ru-RU" sz="1000" dirty="0" smtClean="0">
                <a:solidFill>
                  <a:schemeClr val="tx1"/>
                </a:solidFill>
              </a:rPr>
              <a:t>федеральных </a:t>
            </a:r>
            <a:r>
              <a:rPr lang="ru-RU" sz="1000" dirty="0">
                <a:solidFill>
                  <a:schemeClr val="tx1"/>
                </a:solidFill>
              </a:rPr>
              <a:t>органов исполнительной власти, </a:t>
            </a:r>
            <a:r>
              <a:rPr lang="ru-RU" sz="1000" dirty="0" smtClean="0">
                <a:solidFill>
                  <a:schemeClr val="tx1"/>
                </a:solidFill>
              </a:rPr>
              <a:t>ГОСТами</a:t>
            </a:r>
            <a:r>
              <a:rPr lang="ru-RU" sz="1000" dirty="0">
                <a:solidFill>
                  <a:schemeClr val="tx1"/>
                </a:solidFill>
              </a:rPr>
              <a:t>, СНиПами, СанПиНами, </a:t>
            </a:r>
            <a:r>
              <a:rPr lang="ru-RU" sz="1000" dirty="0" smtClean="0">
                <a:solidFill>
                  <a:schemeClr val="tx1"/>
                </a:solidFill>
              </a:rPr>
              <a:t>федеральными стандартами и регламентами  (</a:t>
            </a:r>
            <a:r>
              <a:rPr lang="ru-RU" sz="1000" dirty="0">
                <a:solidFill>
                  <a:schemeClr val="tx1"/>
                </a:solidFill>
              </a:rPr>
              <a:t>паспортами) оказания государственных услуг</a:t>
            </a:r>
          </a:p>
        </p:txBody>
      </p:sp>
      <p:sp>
        <p:nvSpPr>
          <p:cNvPr id="46" name="Стрелка вправо 45"/>
          <p:cNvSpPr/>
          <p:nvPr/>
        </p:nvSpPr>
        <p:spPr>
          <a:xfrm rot="19366682" flipH="1">
            <a:off x="3345622" y="1164031"/>
            <a:ext cx="1512783" cy="24855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2458345029"/>
              </p:ext>
            </p:extLst>
          </p:nvPr>
        </p:nvGraphicFramePr>
        <p:xfrm>
          <a:off x="222264" y="3304735"/>
          <a:ext cx="9531337" cy="3541736"/>
        </p:xfrm>
        <a:graphic>
          <a:graphicData uri="http://schemas.openxmlformats.org/drawingml/2006/table">
            <a:tbl>
              <a:tblPr firstRow="1" firstCol="1" bandRow="1">
                <a:tableStyleId>{5C22544A-7EE6-4342-B048-85BDC9FD1C3A}</a:tableStyleId>
              </a:tblPr>
              <a:tblGrid>
                <a:gridCol w="1501761"/>
                <a:gridCol w="1247775"/>
                <a:gridCol w="3295650"/>
                <a:gridCol w="337725"/>
                <a:gridCol w="957675"/>
                <a:gridCol w="616538"/>
                <a:gridCol w="1574213"/>
              </a:tblGrid>
              <a:tr h="324290">
                <a:tc>
                  <a:txBody>
                    <a:bodyPr/>
                    <a:lstStyle/>
                    <a:p>
                      <a:pPr algn="ctr">
                        <a:spcAft>
                          <a:spcPts val="0"/>
                        </a:spcAft>
                      </a:pPr>
                      <a:r>
                        <a:rPr lang="ru-RU" sz="900" dirty="0">
                          <a:effectLst/>
                        </a:rPr>
                        <a:t>Наименование государственной </a:t>
                      </a:r>
                      <a:r>
                        <a:rPr lang="ru-RU" sz="900" dirty="0" smtClean="0">
                          <a:effectLst/>
                        </a:rPr>
                        <a:t>услуги</a:t>
                      </a:r>
                      <a:endParaRPr lang="ru-RU" sz="1000" dirty="0">
                        <a:effectLst/>
                        <a:latin typeface="Cambria"/>
                        <a:ea typeface="MS Mincho"/>
                        <a:cs typeface="Times New Roman"/>
                      </a:endParaRPr>
                    </a:p>
                  </a:txBody>
                  <a:tcPr marL="48407" marR="48407" marT="0" marB="0"/>
                </a:tc>
                <a:tc>
                  <a:txBody>
                    <a:bodyPr/>
                    <a:lstStyle/>
                    <a:p>
                      <a:pPr algn="ctr">
                        <a:spcAft>
                          <a:spcPts val="0"/>
                        </a:spcAft>
                      </a:pPr>
                      <a:r>
                        <a:rPr lang="ru-RU" sz="900" dirty="0">
                          <a:effectLst/>
                        </a:rPr>
                        <a:t>Уникальный номер реестровой </a:t>
                      </a:r>
                      <a:r>
                        <a:rPr lang="ru-RU" sz="900" dirty="0" smtClean="0">
                          <a:effectLst/>
                        </a:rPr>
                        <a:t>записи</a:t>
                      </a:r>
                      <a:endParaRPr lang="ru-RU" sz="1000" dirty="0">
                        <a:effectLst/>
                        <a:latin typeface="Cambria"/>
                        <a:ea typeface="MS Mincho"/>
                        <a:cs typeface="Times New Roman"/>
                      </a:endParaRPr>
                    </a:p>
                  </a:txBody>
                  <a:tcPr marL="48407" marR="48407" marT="0" marB="0"/>
                </a:tc>
                <a:tc>
                  <a:txBody>
                    <a:bodyPr/>
                    <a:lstStyle/>
                    <a:p>
                      <a:pPr algn="ctr">
                        <a:spcAft>
                          <a:spcPts val="0"/>
                        </a:spcAft>
                      </a:pPr>
                      <a:r>
                        <a:rPr lang="ru-RU" sz="900" dirty="0">
                          <a:effectLst/>
                        </a:rPr>
                        <a:t>Наименование натуральной </a:t>
                      </a:r>
                      <a:r>
                        <a:rPr lang="ru-RU" sz="900" dirty="0" smtClean="0">
                          <a:effectLst/>
                        </a:rPr>
                        <a:t>нормы</a:t>
                      </a:r>
                      <a:endParaRPr lang="ru-RU" sz="1000" dirty="0">
                        <a:effectLst/>
                        <a:latin typeface="Cambria"/>
                        <a:ea typeface="MS Mincho"/>
                        <a:cs typeface="Times New Roman"/>
                      </a:endParaRPr>
                    </a:p>
                  </a:txBody>
                  <a:tcPr marL="48407" marR="48407" marT="0" marB="0"/>
                </a:tc>
                <a:tc gridSpan="2">
                  <a:txBody>
                    <a:bodyPr/>
                    <a:lstStyle/>
                    <a:p>
                      <a:pPr algn="ctr">
                        <a:spcAft>
                          <a:spcPts val="0"/>
                        </a:spcAft>
                      </a:pPr>
                      <a:r>
                        <a:rPr lang="ru-RU" sz="900" dirty="0">
                          <a:effectLst/>
                        </a:rPr>
                        <a:t>Значение натуральной </a:t>
                      </a:r>
                      <a:r>
                        <a:rPr lang="ru-RU" sz="900" dirty="0" smtClean="0">
                          <a:effectLst/>
                        </a:rPr>
                        <a:t>нормы</a:t>
                      </a:r>
                      <a:endParaRPr lang="ru-RU" sz="1000" dirty="0">
                        <a:effectLst/>
                        <a:latin typeface="Cambria"/>
                        <a:ea typeface="MS Mincho"/>
                        <a:cs typeface="Times New Roman"/>
                      </a:endParaRPr>
                    </a:p>
                  </a:txBody>
                  <a:tcPr marL="48407" marR="48407" marT="0" marB="0"/>
                </a:tc>
                <a:tc hMerge="1">
                  <a:txBody>
                    <a:bodyPr/>
                    <a:lstStyle/>
                    <a:p>
                      <a:pPr algn="ctr">
                        <a:spcAft>
                          <a:spcPts val="0"/>
                        </a:spcAft>
                      </a:pPr>
                      <a:endParaRPr lang="ru-RU" sz="900" dirty="0">
                        <a:effectLst/>
                        <a:latin typeface="Cambria"/>
                        <a:ea typeface="MS Mincho"/>
                        <a:cs typeface="Times New Roman"/>
                      </a:endParaRPr>
                    </a:p>
                  </a:txBody>
                  <a:tcPr marL="48407" marR="48407" marT="0" marB="0"/>
                </a:tc>
                <a:tc gridSpan="2">
                  <a:txBody>
                    <a:bodyPr/>
                    <a:lstStyle/>
                    <a:p>
                      <a:pPr algn="ctr">
                        <a:spcAft>
                          <a:spcPts val="0"/>
                        </a:spcAft>
                      </a:pPr>
                      <a:r>
                        <a:rPr lang="ru-RU" sz="900" dirty="0" smtClean="0">
                          <a:effectLst/>
                        </a:rPr>
                        <a:t>Примечание</a:t>
                      </a:r>
                      <a:r>
                        <a:rPr lang="ru-RU" sz="900" baseline="0" dirty="0" smtClean="0">
                          <a:effectLst/>
                        </a:rPr>
                        <a:t> (</a:t>
                      </a:r>
                      <a:r>
                        <a:rPr lang="ru-RU" sz="900" b="1" kern="1200" dirty="0" smtClean="0">
                          <a:solidFill>
                            <a:schemeClr val="lt1"/>
                          </a:solidFill>
                          <a:effectLst/>
                          <a:latin typeface="+mn-lt"/>
                          <a:ea typeface="+mn-ea"/>
                          <a:cs typeface="+mn-cs"/>
                        </a:rPr>
                        <a:t>источник значения натуральной нормы)</a:t>
                      </a:r>
                      <a:r>
                        <a:rPr lang="ru-RU" sz="900" b="1" kern="1200" dirty="0">
                          <a:solidFill>
                            <a:schemeClr val="lt1"/>
                          </a:solidFill>
                          <a:effectLst/>
                          <a:latin typeface="+mn-lt"/>
                          <a:ea typeface="+mn-ea"/>
                          <a:cs typeface="+mn-cs"/>
                        </a:rPr>
                        <a:t> </a:t>
                      </a:r>
                    </a:p>
                    <a:p>
                      <a:pPr algn="ctr">
                        <a:spcAft>
                          <a:spcPts val="0"/>
                        </a:spcAft>
                      </a:pPr>
                      <a:r>
                        <a:rPr lang="ru-RU" sz="900" dirty="0">
                          <a:effectLst/>
                        </a:rPr>
                        <a:t> </a:t>
                      </a:r>
                      <a:endParaRPr lang="ru-RU" sz="1000" dirty="0">
                        <a:effectLst/>
                        <a:latin typeface="Cambria"/>
                        <a:ea typeface="MS Mincho"/>
                        <a:cs typeface="Times New Roman"/>
                      </a:endParaRPr>
                    </a:p>
                  </a:txBody>
                  <a:tcPr marL="48407" marR="48407" marT="0" marB="0"/>
                </a:tc>
                <a:tc hMerge="1">
                  <a:txBody>
                    <a:bodyPr/>
                    <a:lstStyle/>
                    <a:p>
                      <a:pPr algn="ctr">
                        <a:spcAft>
                          <a:spcPts val="0"/>
                        </a:spcAft>
                      </a:pPr>
                      <a:endParaRPr lang="ru-RU" sz="900" dirty="0">
                        <a:effectLst/>
                        <a:latin typeface="Cambria"/>
                        <a:ea typeface="MS Mincho"/>
                        <a:cs typeface="Times New Roman"/>
                      </a:endParaRPr>
                    </a:p>
                  </a:txBody>
                  <a:tcPr marL="48407" marR="48407" marT="0" marB="0"/>
                </a:tc>
              </a:tr>
              <a:tr h="167816">
                <a:tc rowSpan="22">
                  <a:txBody>
                    <a:bodyPr/>
                    <a:lstStyle/>
                    <a:p>
                      <a:pPr>
                        <a:spcAft>
                          <a:spcPts val="0"/>
                        </a:spcAft>
                      </a:pPr>
                      <a:r>
                        <a:rPr lang="ru-RU" sz="1000" dirty="0">
                          <a:effectLst/>
                        </a:rPr>
                        <a:t> </a:t>
                      </a:r>
                      <a:endParaRPr lang="ru-RU" sz="1000" dirty="0">
                        <a:effectLst/>
                        <a:latin typeface="Cambria"/>
                        <a:ea typeface="MS Mincho"/>
                        <a:cs typeface="Times New Roman"/>
                      </a:endParaRPr>
                    </a:p>
                  </a:txBody>
                  <a:tcPr marL="48407" marR="48407" marT="0" marB="0"/>
                </a:tc>
                <a:tc rowSpan="22">
                  <a:txBody>
                    <a:bodyPr/>
                    <a:lstStyle/>
                    <a:p>
                      <a:pPr>
                        <a:spcAft>
                          <a:spcPts val="0"/>
                        </a:spcAft>
                      </a:pPr>
                      <a:r>
                        <a:rPr lang="ru-RU" sz="1000" dirty="0">
                          <a:effectLst/>
                        </a:rPr>
                        <a:t> </a:t>
                      </a:r>
                      <a:endParaRPr lang="ru-RU" sz="1000" dirty="0">
                        <a:effectLst/>
                        <a:latin typeface="Cambria"/>
                        <a:ea typeface="MS Mincho"/>
                        <a:cs typeface="Times New Roman"/>
                      </a:endParaRPr>
                    </a:p>
                  </a:txBody>
                  <a:tcPr marL="48407" marR="48407" marT="0" marB="0"/>
                </a:tc>
                <a:tc gridSpan="5">
                  <a:txBody>
                    <a:bodyPr/>
                    <a:lstStyle/>
                    <a:p>
                      <a:pPr>
                        <a:spcAft>
                          <a:spcPts val="0"/>
                        </a:spcAft>
                      </a:pPr>
                      <a:r>
                        <a:rPr lang="ru-RU" sz="1000" dirty="0">
                          <a:effectLst/>
                        </a:rPr>
                        <a:t>1. Натуральные нормы, непосредственно связанные с оказанием государственной услуги,</a:t>
                      </a:r>
                      <a:endParaRPr lang="ru-RU" sz="1000" dirty="0">
                        <a:effectLst/>
                        <a:latin typeface="Cambria"/>
                        <a:ea typeface="MS Mincho"/>
                        <a:cs typeface="Times New Roman"/>
                      </a:endParaRPr>
                    </a:p>
                  </a:txBody>
                  <a:tcPr marL="48407" marR="48407"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9847">
                <a:tc vMerge="1">
                  <a:txBody>
                    <a:bodyPr/>
                    <a:lstStyle/>
                    <a:p>
                      <a:endParaRPr lang="ru-RU"/>
                    </a:p>
                  </a:txBody>
                  <a:tcPr/>
                </a:tc>
                <a:tc vMerge="1">
                  <a:txBody>
                    <a:bodyPr/>
                    <a:lstStyle/>
                    <a:p>
                      <a:endParaRPr lang="ru-RU"/>
                    </a:p>
                  </a:txBody>
                  <a:tcPr/>
                </a:tc>
                <a:tc gridSpan="5">
                  <a:txBody>
                    <a:bodyPr/>
                    <a:lstStyle/>
                    <a:p>
                      <a:pPr>
                        <a:spcAft>
                          <a:spcPts val="0"/>
                        </a:spcAft>
                      </a:pPr>
                      <a:r>
                        <a:rPr lang="ru-RU" sz="900">
                          <a:effectLst/>
                        </a:rPr>
                        <a:t>1.1. Работники, непосредственно связанные с оказанием государственной услуги</a:t>
                      </a:r>
                      <a:endParaRPr lang="ru-RU" sz="1000">
                        <a:effectLst/>
                        <a:latin typeface="Cambria"/>
                        <a:ea typeface="MS Mincho"/>
                        <a:cs typeface="Times New Roman"/>
                      </a:endParaRPr>
                    </a:p>
                  </a:txBody>
                  <a:tcPr marL="48407" marR="48407"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9847">
                <a:tc vMerge="1">
                  <a:txBody>
                    <a:bodyPr/>
                    <a:lstStyle/>
                    <a:p>
                      <a:endParaRPr lang="ru-RU"/>
                    </a:p>
                  </a:txBody>
                  <a:tcPr/>
                </a:tc>
                <a:tc vMerge="1">
                  <a:txBody>
                    <a:bodyPr/>
                    <a:lstStyle/>
                    <a:p>
                      <a:endParaRPr lang="ru-RU"/>
                    </a:p>
                  </a:txBody>
                  <a:tcPr/>
                </a:tc>
                <a:tc gridSpan="2">
                  <a:txBody>
                    <a:bodyPr/>
                    <a:lstStyle/>
                    <a:p>
                      <a:pPr algn="ctr">
                        <a:spcAft>
                          <a:spcPts val="0"/>
                        </a:spcAft>
                      </a:pPr>
                      <a:r>
                        <a:rPr lang="ru-RU" sz="900" dirty="0">
                          <a:effectLst/>
                        </a:rPr>
                        <a:t> </a:t>
                      </a:r>
                      <a:endParaRPr lang="ru-RU" sz="1000" dirty="0">
                        <a:effectLst/>
                        <a:latin typeface="Cambria"/>
                        <a:ea typeface="MS Mincho"/>
                        <a:cs typeface="Times New Roman"/>
                      </a:endParaRPr>
                    </a:p>
                  </a:txBody>
                  <a:tcPr marL="48407" marR="48407" marT="0" marB="0"/>
                </a:tc>
                <a:tc hMerge="1">
                  <a:txBody>
                    <a:bodyPr/>
                    <a:lstStyle/>
                    <a:p>
                      <a:endParaRPr lang="ru-RU"/>
                    </a:p>
                  </a:txBody>
                  <a:tcPr/>
                </a:tc>
                <a:tc gridSpan="2">
                  <a:txBody>
                    <a:bodyPr/>
                    <a:lstStyle/>
                    <a:p>
                      <a:pPr algn="ctr">
                        <a:spcAft>
                          <a:spcPts val="0"/>
                        </a:spcAft>
                      </a:pPr>
                      <a:r>
                        <a:rPr lang="ru-RU" sz="900">
                          <a:effectLst/>
                        </a:rPr>
                        <a:t> </a:t>
                      </a:r>
                      <a:endParaRPr lang="ru-RU" sz="1000">
                        <a:effectLst/>
                        <a:latin typeface="Cambria"/>
                        <a:ea typeface="MS Mincho"/>
                        <a:cs typeface="Times New Roman"/>
                      </a:endParaRPr>
                    </a:p>
                  </a:txBody>
                  <a:tcPr marL="48407" marR="48407" marT="0" marB="0"/>
                </a:tc>
                <a:tc hMerge="1">
                  <a:txBody>
                    <a:bodyPr/>
                    <a:lstStyle/>
                    <a:p>
                      <a:endParaRPr lang="ru-RU"/>
                    </a:p>
                  </a:txBody>
                  <a:tcPr/>
                </a:tc>
                <a:tc>
                  <a:txBody>
                    <a:bodyPr/>
                    <a:lstStyle/>
                    <a:p>
                      <a:pPr>
                        <a:spcAft>
                          <a:spcPts val="0"/>
                        </a:spcAft>
                      </a:pPr>
                      <a:r>
                        <a:rPr lang="ru-RU" sz="900">
                          <a:effectLst/>
                        </a:rPr>
                        <a:t> </a:t>
                      </a:r>
                      <a:endParaRPr lang="ru-RU" sz="1000">
                        <a:effectLst/>
                        <a:latin typeface="Cambria"/>
                        <a:ea typeface="MS Mincho"/>
                        <a:cs typeface="Times New Roman"/>
                      </a:endParaRPr>
                    </a:p>
                  </a:txBody>
                  <a:tcPr marL="48407" marR="48407" marT="0" marB="0"/>
                </a:tc>
              </a:tr>
              <a:tr h="138689">
                <a:tc vMerge="1">
                  <a:txBody>
                    <a:bodyPr/>
                    <a:lstStyle/>
                    <a:p>
                      <a:endParaRPr lang="ru-RU"/>
                    </a:p>
                  </a:txBody>
                  <a:tcPr/>
                </a:tc>
                <a:tc vMerge="1">
                  <a:txBody>
                    <a:bodyPr/>
                    <a:lstStyle/>
                    <a:p>
                      <a:endParaRPr lang="ru-RU"/>
                    </a:p>
                  </a:txBody>
                  <a:tcPr/>
                </a:tc>
                <a:tc gridSpan="5">
                  <a:txBody>
                    <a:bodyPr/>
                    <a:lstStyle/>
                    <a:p>
                      <a:pPr>
                        <a:spcAft>
                          <a:spcPts val="0"/>
                        </a:spcAft>
                      </a:pPr>
                      <a:r>
                        <a:rPr lang="ru-RU" sz="900" dirty="0">
                          <a:effectLst/>
                        </a:rPr>
                        <a:t>1.2. Материальные запасы/особо ценное движимое имущество, потребляемые в процессе оказания государственной услуги</a:t>
                      </a:r>
                      <a:endParaRPr lang="ru-RU" sz="1000" dirty="0">
                        <a:effectLst/>
                        <a:latin typeface="Cambria"/>
                        <a:ea typeface="MS Mincho"/>
                        <a:cs typeface="Times New Roman"/>
                      </a:endParaRPr>
                    </a:p>
                  </a:txBody>
                  <a:tcPr marL="48407" marR="48407"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9847">
                <a:tc vMerge="1">
                  <a:txBody>
                    <a:bodyPr/>
                    <a:lstStyle/>
                    <a:p>
                      <a:endParaRPr lang="ru-RU"/>
                    </a:p>
                  </a:txBody>
                  <a:tcPr/>
                </a:tc>
                <a:tc vMerge="1">
                  <a:txBody>
                    <a:bodyPr/>
                    <a:lstStyle/>
                    <a:p>
                      <a:endParaRPr lang="ru-RU"/>
                    </a:p>
                  </a:txBody>
                  <a:tcPr/>
                </a:tc>
                <a:tc gridSpan="2">
                  <a:txBody>
                    <a:bodyPr/>
                    <a:lstStyle/>
                    <a:p>
                      <a:pPr>
                        <a:spcAft>
                          <a:spcPts val="0"/>
                        </a:spcAft>
                        <a:tabLst>
                          <a:tab pos="1009650" algn="l"/>
                        </a:tabLst>
                      </a:pPr>
                      <a:r>
                        <a:rPr lang="ru-RU" sz="900">
                          <a:effectLst/>
                        </a:rPr>
                        <a:t>	</a:t>
                      </a:r>
                      <a:endParaRPr lang="ru-RU" sz="1000">
                        <a:effectLst/>
                        <a:latin typeface="Cambria"/>
                        <a:ea typeface="MS Mincho"/>
                        <a:cs typeface="Times New Roman"/>
                      </a:endParaRPr>
                    </a:p>
                  </a:txBody>
                  <a:tcPr marL="48407" marR="48407" marT="0" marB="0"/>
                </a:tc>
                <a:tc hMerge="1">
                  <a:txBody>
                    <a:bodyPr/>
                    <a:lstStyle/>
                    <a:p>
                      <a:endParaRPr lang="ru-RU"/>
                    </a:p>
                  </a:txBody>
                  <a:tcPr/>
                </a:tc>
                <a:tc gridSpan="2">
                  <a:txBody>
                    <a:bodyPr/>
                    <a:lstStyle/>
                    <a:p>
                      <a:pPr algn="ctr">
                        <a:spcAft>
                          <a:spcPts val="0"/>
                        </a:spcAft>
                      </a:pPr>
                      <a:r>
                        <a:rPr lang="ru-RU" sz="900">
                          <a:effectLst/>
                        </a:rPr>
                        <a:t> </a:t>
                      </a:r>
                      <a:endParaRPr lang="ru-RU" sz="1000">
                        <a:effectLst/>
                        <a:latin typeface="Cambria"/>
                        <a:ea typeface="MS Mincho"/>
                        <a:cs typeface="Times New Roman"/>
                      </a:endParaRPr>
                    </a:p>
                  </a:txBody>
                  <a:tcPr marL="48407" marR="48407" marT="0" marB="0"/>
                </a:tc>
                <a:tc hMerge="1">
                  <a:txBody>
                    <a:bodyPr/>
                    <a:lstStyle/>
                    <a:p>
                      <a:endParaRPr lang="ru-RU"/>
                    </a:p>
                  </a:txBody>
                  <a:tcPr/>
                </a:tc>
                <a:tc>
                  <a:txBody>
                    <a:bodyPr/>
                    <a:lstStyle/>
                    <a:p>
                      <a:pPr>
                        <a:spcAft>
                          <a:spcPts val="0"/>
                        </a:spcAft>
                      </a:pPr>
                      <a:r>
                        <a:rPr lang="ru-RU" sz="900" dirty="0">
                          <a:effectLst/>
                        </a:rPr>
                        <a:t> </a:t>
                      </a:r>
                      <a:endParaRPr lang="ru-RU" sz="1000" dirty="0">
                        <a:effectLst/>
                        <a:latin typeface="Cambria"/>
                        <a:ea typeface="MS Mincho"/>
                        <a:cs typeface="Times New Roman"/>
                      </a:endParaRPr>
                    </a:p>
                  </a:txBody>
                  <a:tcPr marL="48407" marR="48407" marT="0" marB="0"/>
                </a:tc>
              </a:tr>
              <a:tr h="139847">
                <a:tc vMerge="1">
                  <a:txBody>
                    <a:bodyPr/>
                    <a:lstStyle/>
                    <a:p>
                      <a:endParaRPr lang="ru-RU"/>
                    </a:p>
                  </a:txBody>
                  <a:tcPr/>
                </a:tc>
                <a:tc vMerge="1">
                  <a:txBody>
                    <a:bodyPr/>
                    <a:lstStyle/>
                    <a:p>
                      <a:endParaRPr lang="ru-RU"/>
                    </a:p>
                  </a:txBody>
                  <a:tcPr/>
                </a:tc>
                <a:tc gridSpan="5">
                  <a:txBody>
                    <a:bodyPr/>
                    <a:lstStyle/>
                    <a:p>
                      <a:pPr>
                        <a:spcAft>
                          <a:spcPts val="0"/>
                        </a:spcAft>
                      </a:pPr>
                      <a:r>
                        <a:rPr lang="ru-RU" sz="900">
                          <a:effectLst/>
                        </a:rPr>
                        <a:t>1.3. Иные натуральные нормы, непосредственно связанные с оказанием государственной услуги</a:t>
                      </a:r>
                      <a:endParaRPr lang="ru-RU" sz="1000">
                        <a:effectLst/>
                        <a:latin typeface="Cambria"/>
                        <a:ea typeface="MS Mincho"/>
                        <a:cs typeface="Times New Roman"/>
                      </a:endParaRPr>
                    </a:p>
                  </a:txBody>
                  <a:tcPr marL="48407" marR="48407"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9847">
                <a:tc vMerge="1">
                  <a:txBody>
                    <a:bodyPr/>
                    <a:lstStyle/>
                    <a:p>
                      <a:endParaRPr lang="ru-RU"/>
                    </a:p>
                  </a:txBody>
                  <a:tcPr/>
                </a:tc>
                <a:tc vMerge="1">
                  <a:txBody>
                    <a:bodyPr/>
                    <a:lstStyle/>
                    <a:p>
                      <a:endParaRPr lang="ru-RU"/>
                    </a:p>
                  </a:txBody>
                  <a:tcPr/>
                </a:tc>
                <a:tc gridSpan="2">
                  <a:txBody>
                    <a:bodyPr/>
                    <a:lstStyle/>
                    <a:p>
                      <a:pPr algn="ctr">
                        <a:spcAft>
                          <a:spcPts val="0"/>
                        </a:spcAft>
                      </a:pPr>
                      <a:r>
                        <a:rPr lang="ru-RU" sz="900" dirty="0">
                          <a:effectLst/>
                        </a:rPr>
                        <a:t> </a:t>
                      </a:r>
                      <a:endParaRPr lang="ru-RU" sz="1000" dirty="0">
                        <a:effectLst/>
                        <a:latin typeface="Cambria"/>
                        <a:ea typeface="MS Mincho"/>
                        <a:cs typeface="Times New Roman"/>
                      </a:endParaRPr>
                    </a:p>
                  </a:txBody>
                  <a:tcPr marL="48407" marR="48407" marT="0" marB="0"/>
                </a:tc>
                <a:tc hMerge="1">
                  <a:txBody>
                    <a:bodyPr/>
                    <a:lstStyle/>
                    <a:p>
                      <a:endParaRPr lang="ru-RU"/>
                    </a:p>
                  </a:txBody>
                  <a:tcPr/>
                </a:tc>
                <a:tc gridSpan="2">
                  <a:txBody>
                    <a:bodyPr/>
                    <a:lstStyle/>
                    <a:p>
                      <a:pPr algn="ctr">
                        <a:spcAft>
                          <a:spcPts val="0"/>
                        </a:spcAft>
                      </a:pPr>
                      <a:r>
                        <a:rPr lang="ru-RU" sz="900" dirty="0">
                          <a:effectLst/>
                        </a:rPr>
                        <a:t> </a:t>
                      </a:r>
                      <a:endParaRPr lang="ru-RU" sz="1000" dirty="0">
                        <a:effectLst/>
                        <a:latin typeface="Cambria"/>
                        <a:ea typeface="MS Mincho"/>
                        <a:cs typeface="Times New Roman"/>
                      </a:endParaRPr>
                    </a:p>
                  </a:txBody>
                  <a:tcPr marL="48407" marR="48407" marT="0" marB="0"/>
                </a:tc>
                <a:tc hMerge="1">
                  <a:txBody>
                    <a:bodyPr/>
                    <a:lstStyle/>
                    <a:p>
                      <a:endParaRPr lang="ru-RU"/>
                    </a:p>
                  </a:txBody>
                  <a:tcPr/>
                </a:tc>
                <a:tc>
                  <a:txBody>
                    <a:bodyPr/>
                    <a:lstStyle/>
                    <a:p>
                      <a:pPr>
                        <a:spcAft>
                          <a:spcPts val="0"/>
                        </a:spcAft>
                      </a:pPr>
                      <a:r>
                        <a:rPr lang="ru-RU" sz="900" dirty="0">
                          <a:effectLst/>
                        </a:rPr>
                        <a:t> </a:t>
                      </a:r>
                      <a:endParaRPr lang="ru-RU" sz="1000" dirty="0">
                        <a:effectLst/>
                        <a:latin typeface="Cambria"/>
                        <a:ea typeface="MS Mincho"/>
                        <a:cs typeface="Times New Roman"/>
                      </a:endParaRPr>
                    </a:p>
                  </a:txBody>
                  <a:tcPr marL="48407" marR="48407" marT="0" marB="0"/>
                </a:tc>
              </a:tr>
              <a:tr h="167816">
                <a:tc vMerge="1">
                  <a:txBody>
                    <a:bodyPr/>
                    <a:lstStyle/>
                    <a:p>
                      <a:endParaRPr lang="ru-RU"/>
                    </a:p>
                  </a:txBody>
                  <a:tcPr/>
                </a:tc>
                <a:tc vMerge="1">
                  <a:txBody>
                    <a:bodyPr/>
                    <a:lstStyle/>
                    <a:p>
                      <a:endParaRPr lang="ru-RU"/>
                    </a:p>
                  </a:txBody>
                  <a:tcPr/>
                </a:tc>
                <a:tc gridSpan="5">
                  <a:txBody>
                    <a:bodyPr/>
                    <a:lstStyle/>
                    <a:p>
                      <a:pPr>
                        <a:spcAft>
                          <a:spcPts val="0"/>
                        </a:spcAft>
                      </a:pPr>
                      <a:r>
                        <a:rPr lang="ru-RU" sz="1000">
                          <a:effectLst/>
                        </a:rPr>
                        <a:t>2. Натуральные нормы на общехозяйственные нужды</a:t>
                      </a:r>
                      <a:endParaRPr lang="ru-RU" sz="1000">
                        <a:effectLst/>
                        <a:latin typeface="Cambria"/>
                        <a:ea typeface="MS Mincho"/>
                        <a:cs typeface="Times New Roman"/>
                      </a:endParaRPr>
                    </a:p>
                  </a:txBody>
                  <a:tcPr marL="48407" marR="48407"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9847">
                <a:tc vMerge="1">
                  <a:txBody>
                    <a:bodyPr/>
                    <a:lstStyle/>
                    <a:p>
                      <a:endParaRPr lang="ru-RU"/>
                    </a:p>
                  </a:txBody>
                  <a:tcPr/>
                </a:tc>
                <a:tc vMerge="1">
                  <a:txBody>
                    <a:bodyPr/>
                    <a:lstStyle/>
                    <a:p>
                      <a:endParaRPr lang="ru-RU"/>
                    </a:p>
                  </a:txBody>
                  <a:tcPr/>
                </a:tc>
                <a:tc gridSpan="5">
                  <a:txBody>
                    <a:bodyPr/>
                    <a:lstStyle/>
                    <a:p>
                      <a:pPr>
                        <a:spcAft>
                          <a:spcPts val="0"/>
                        </a:spcAft>
                      </a:pPr>
                      <a:r>
                        <a:rPr lang="ru-RU" sz="900">
                          <a:effectLst/>
                        </a:rPr>
                        <a:t>2.1. Коммунальные услуги</a:t>
                      </a:r>
                      <a:endParaRPr lang="ru-RU" sz="1000">
                        <a:effectLst/>
                        <a:latin typeface="Cambria"/>
                        <a:ea typeface="MS Mincho"/>
                        <a:cs typeface="Times New Roman"/>
                      </a:endParaRPr>
                    </a:p>
                  </a:txBody>
                  <a:tcPr marL="48407" marR="48407"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9847">
                <a:tc vMerge="1">
                  <a:txBody>
                    <a:bodyPr/>
                    <a:lstStyle/>
                    <a:p>
                      <a:endParaRPr lang="ru-RU"/>
                    </a:p>
                  </a:txBody>
                  <a:tcPr/>
                </a:tc>
                <a:tc vMerge="1">
                  <a:txBody>
                    <a:bodyPr/>
                    <a:lstStyle/>
                    <a:p>
                      <a:endParaRPr lang="ru-RU"/>
                    </a:p>
                  </a:txBody>
                  <a:tcPr/>
                </a:tc>
                <a:tc gridSpan="2">
                  <a:txBody>
                    <a:bodyPr/>
                    <a:lstStyle/>
                    <a:p>
                      <a:pPr algn="ctr">
                        <a:spcAft>
                          <a:spcPts val="0"/>
                        </a:spcAft>
                      </a:pPr>
                      <a:r>
                        <a:rPr lang="ru-RU" sz="900" dirty="0">
                          <a:effectLst/>
                        </a:rPr>
                        <a:t> </a:t>
                      </a:r>
                      <a:endParaRPr lang="ru-RU" sz="1000" dirty="0">
                        <a:effectLst/>
                        <a:latin typeface="Cambria"/>
                        <a:ea typeface="MS Mincho"/>
                        <a:cs typeface="Times New Roman"/>
                      </a:endParaRPr>
                    </a:p>
                  </a:txBody>
                  <a:tcPr marL="48407" marR="48407" marT="0" marB="0"/>
                </a:tc>
                <a:tc hMerge="1">
                  <a:txBody>
                    <a:bodyPr/>
                    <a:lstStyle/>
                    <a:p>
                      <a:endParaRPr lang="ru-RU"/>
                    </a:p>
                  </a:txBody>
                  <a:tcPr/>
                </a:tc>
                <a:tc gridSpan="2">
                  <a:txBody>
                    <a:bodyPr/>
                    <a:lstStyle/>
                    <a:p>
                      <a:pPr algn="ctr">
                        <a:spcAft>
                          <a:spcPts val="0"/>
                        </a:spcAft>
                      </a:pPr>
                      <a:r>
                        <a:rPr lang="ru-RU" sz="900">
                          <a:effectLst/>
                        </a:rPr>
                        <a:t> </a:t>
                      </a:r>
                      <a:endParaRPr lang="ru-RU" sz="1000">
                        <a:effectLst/>
                        <a:latin typeface="Cambria"/>
                        <a:ea typeface="MS Mincho"/>
                        <a:cs typeface="Times New Roman"/>
                      </a:endParaRPr>
                    </a:p>
                  </a:txBody>
                  <a:tcPr marL="48407" marR="48407" marT="0" marB="0"/>
                </a:tc>
                <a:tc hMerge="1">
                  <a:txBody>
                    <a:bodyPr/>
                    <a:lstStyle/>
                    <a:p>
                      <a:endParaRPr lang="ru-RU"/>
                    </a:p>
                  </a:txBody>
                  <a:tcPr/>
                </a:tc>
                <a:tc>
                  <a:txBody>
                    <a:bodyPr/>
                    <a:lstStyle/>
                    <a:p>
                      <a:pPr>
                        <a:spcAft>
                          <a:spcPts val="0"/>
                        </a:spcAft>
                      </a:pPr>
                      <a:r>
                        <a:rPr lang="ru-RU" sz="900" dirty="0">
                          <a:effectLst/>
                        </a:rPr>
                        <a:t> </a:t>
                      </a:r>
                      <a:endParaRPr lang="ru-RU" sz="1000" dirty="0">
                        <a:effectLst/>
                        <a:latin typeface="Cambria"/>
                        <a:ea typeface="MS Mincho"/>
                        <a:cs typeface="Times New Roman"/>
                      </a:endParaRPr>
                    </a:p>
                  </a:txBody>
                  <a:tcPr marL="48407" marR="48407" marT="0" marB="0"/>
                </a:tc>
              </a:tr>
              <a:tr h="139847">
                <a:tc vMerge="1">
                  <a:txBody>
                    <a:bodyPr/>
                    <a:lstStyle/>
                    <a:p>
                      <a:endParaRPr lang="ru-RU"/>
                    </a:p>
                  </a:txBody>
                  <a:tcPr/>
                </a:tc>
                <a:tc vMerge="1">
                  <a:txBody>
                    <a:bodyPr/>
                    <a:lstStyle/>
                    <a:p>
                      <a:endParaRPr lang="ru-RU"/>
                    </a:p>
                  </a:txBody>
                  <a:tcPr/>
                </a:tc>
                <a:tc gridSpan="5">
                  <a:txBody>
                    <a:bodyPr/>
                    <a:lstStyle/>
                    <a:p>
                      <a:pPr>
                        <a:spcAft>
                          <a:spcPts val="0"/>
                        </a:spcAft>
                      </a:pPr>
                      <a:r>
                        <a:rPr lang="ru-RU" sz="900" dirty="0">
                          <a:effectLst/>
                        </a:rPr>
                        <a:t>2.2. Содержание объектов недвижимого имущества, необходимого для выполнения государственного задания</a:t>
                      </a:r>
                      <a:endParaRPr lang="ru-RU" sz="1000" dirty="0">
                        <a:effectLst/>
                        <a:latin typeface="Cambria"/>
                        <a:ea typeface="MS Mincho"/>
                        <a:cs typeface="Times New Roman"/>
                      </a:endParaRPr>
                    </a:p>
                  </a:txBody>
                  <a:tcPr marL="48407" marR="48407"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9847">
                <a:tc vMerge="1">
                  <a:txBody>
                    <a:bodyPr/>
                    <a:lstStyle/>
                    <a:p>
                      <a:endParaRPr lang="ru-RU"/>
                    </a:p>
                  </a:txBody>
                  <a:tcPr/>
                </a:tc>
                <a:tc vMerge="1">
                  <a:txBody>
                    <a:bodyPr/>
                    <a:lstStyle/>
                    <a:p>
                      <a:endParaRPr lang="ru-RU"/>
                    </a:p>
                  </a:txBody>
                  <a:tcPr/>
                </a:tc>
                <a:tc gridSpan="2">
                  <a:txBody>
                    <a:bodyPr/>
                    <a:lstStyle/>
                    <a:p>
                      <a:pPr algn="ctr">
                        <a:spcAft>
                          <a:spcPts val="0"/>
                        </a:spcAft>
                      </a:pPr>
                      <a:r>
                        <a:rPr lang="ru-RU" sz="900">
                          <a:effectLst/>
                        </a:rPr>
                        <a:t> </a:t>
                      </a:r>
                      <a:endParaRPr lang="ru-RU" sz="1000">
                        <a:effectLst/>
                        <a:latin typeface="Cambria"/>
                        <a:ea typeface="MS Mincho"/>
                        <a:cs typeface="Times New Roman"/>
                      </a:endParaRPr>
                    </a:p>
                  </a:txBody>
                  <a:tcPr marL="48407" marR="48407" marT="0" marB="0"/>
                </a:tc>
                <a:tc hMerge="1">
                  <a:txBody>
                    <a:bodyPr/>
                    <a:lstStyle/>
                    <a:p>
                      <a:endParaRPr lang="ru-RU"/>
                    </a:p>
                  </a:txBody>
                  <a:tcPr/>
                </a:tc>
                <a:tc gridSpan="2">
                  <a:txBody>
                    <a:bodyPr/>
                    <a:lstStyle/>
                    <a:p>
                      <a:pPr algn="ctr">
                        <a:spcAft>
                          <a:spcPts val="0"/>
                        </a:spcAft>
                      </a:pPr>
                      <a:r>
                        <a:rPr lang="ru-RU" sz="900" dirty="0">
                          <a:effectLst/>
                        </a:rPr>
                        <a:t> </a:t>
                      </a:r>
                      <a:endParaRPr lang="ru-RU" sz="1000" dirty="0">
                        <a:effectLst/>
                        <a:latin typeface="Cambria"/>
                        <a:ea typeface="MS Mincho"/>
                        <a:cs typeface="Times New Roman"/>
                      </a:endParaRPr>
                    </a:p>
                  </a:txBody>
                  <a:tcPr marL="48407" marR="48407" marT="0" marB="0"/>
                </a:tc>
                <a:tc hMerge="1">
                  <a:txBody>
                    <a:bodyPr/>
                    <a:lstStyle/>
                    <a:p>
                      <a:endParaRPr lang="ru-RU"/>
                    </a:p>
                  </a:txBody>
                  <a:tcPr/>
                </a:tc>
                <a:tc>
                  <a:txBody>
                    <a:bodyPr/>
                    <a:lstStyle/>
                    <a:p>
                      <a:pPr>
                        <a:spcAft>
                          <a:spcPts val="0"/>
                        </a:spcAft>
                      </a:pPr>
                      <a:r>
                        <a:rPr lang="ru-RU" sz="900" dirty="0">
                          <a:effectLst/>
                        </a:rPr>
                        <a:t> </a:t>
                      </a:r>
                      <a:endParaRPr lang="ru-RU" sz="1000" dirty="0">
                        <a:effectLst/>
                        <a:latin typeface="Cambria"/>
                        <a:ea typeface="MS Mincho"/>
                        <a:cs typeface="Times New Roman"/>
                      </a:endParaRPr>
                    </a:p>
                  </a:txBody>
                  <a:tcPr marL="48407" marR="48407" marT="0" marB="0"/>
                </a:tc>
              </a:tr>
              <a:tr h="138689">
                <a:tc vMerge="1">
                  <a:txBody>
                    <a:bodyPr/>
                    <a:lstStyle/>
                    <a:p>
                      <a:endParaRPr lang="ru-RU"/>
                    </a:p>
                  </a:txBody>
                  <a:tcPr/>
                </a:tc>
                <a:tc vMerge="1">
                  <a:txBody>
                    <a:bodyPr/>
                    <a:lstStyle/>
                    <a:p>
                      <a:endParaRPr lang="ru-RU"/>
                    </a:p>
                  </a:txBody>
                  <a:tcPr/>
                </a:tc>
                <a:tc gridSpan="5">
                  <a:txBody>
                    <a:bodyPr/>
                    <a:lstStyle/>
                    <a:p>
                      <a:pPr>
                        <a:spcAft>
                          <a:spcPts val="0"/>
                        </a:spcAft>
                      </a:pPr>
                      <a:r>
                        <a:rPr lang="ru-RU" sz="900" dirty="0">
                          <a:effectLst/>
                        </a:rPr>
                        <a:t>2.3. Содержание объектов особо ценного движимого имущества, необходимого для выполнения государственного задания</a:t>
                      </a:r>
                      <a:endParaRPr lang="ru-RU" sz="1000" dirty="0">
                        <a:effectLst/>
                        <a:latin typeface="Cambria"/>
                        <a:ea typeface="MS Mincho"/>
                        <a:cs typeface="Times New Roman"/>
                      </a:endParaRPr>
                    </a:p>
                  </a:txBody>
                  <a:tcPr marL="48407" marR="48407"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9847">
                <a:tc vMerge="1">
                  <a:txBody>
                    <a:bodyPr/>
                    <a:lstStyle/>
                    <a:p>
                      <a:endParaRPr lang="ru-RU"/>
                    </a:p>
                  </a:txBody>
                  <a:tcPr/>
                </a:tc>
                <a:tc vMerge="1">
                  <a:txBody>
                    <a:bodyPr/>
                    <a:lstStyle/>
                    <a:p>
                      <a:endParaRPr lang="ru-RU"/>
                    </a:p>
                  </a:txBody>
                  <a:tcPr/>
                </a:tc>
                <a:tc gridSpan="2">
                  <a:txBody>
                    <a:bodyPr/>
                    <a:lstStyle/>
                    <a:p>
                      <a:pPr algn="ctr">
                        <a:spcAft>
                          <a:spcPts val="0"/>
                        </a:spcAft>
                      </a:pPr>
                      <a:r>
                        <a:rPr lang="ru-RU" sz="900">
                          <a:effectLst/>
                        </a:rPr>
                        <a:t> </a:t>
                      </a:r>
                      <a:endParaRPr lang="ru-RU" sz="1000">
                        <a:effectLst/>
                        <a:latin typeface="Cambria"/>
                        <a:ea typeface="MS Mincho"/>
                        <a:cs typeface="Times New Roman"/>
                      </a:endParaRPr>
                    </a:p>
                  </a:txBody>
                  <a:tcPr marL="48407" marR="48407" marT="0" marB="0"/>
                </a:tc>
                <a:tc hMerge="1">
                  <a:txBody>
                    <a:bodyPr/>
                    <a:lstStyle/>
                    <a:p>
                      <a:endParaRPr lang="ru-RU"/>
                    </a:p>
                  </a:txBody>
                  <a:tcPr/>
                </a:tc>
                <a:tc gridSpan="2">
                  <a:txBody>
                    <a:bodyPr/>
                    <a:lstStyle/>
                    <a:p>
                      <a:pPr algn="ctr">
                        <a:spcAft>
                          <a:spcPts val="0"/>
                        </a:spcAft>
                      </a:pPr>
                      <a:r>
                        <a:rPr lang="ru-RU" sz="900" dirty="0">
                          <a:effectLst/>
                        </a:rPr>
                        <a:t> </a:t>
                      </a:r>
                      <a:endParaRPr lang="ru-RU" sz="1000" dirty="0">
                        <a:effectLst/>
                        <a:latin typeface="Cambria"/>
                        <a:ea typeface="MS Mincho"/>
                        <a:cs typeface="Times New Roman"/>
                      </a:endParaRPr>
                    </a:p>
                  </a:txBody>
                  <a:tcPr marL="48407" marR="48407" marT="0" marB="0"/>
                </a:tc>
                <a:tc hMerge="1">
                  <a:txBody>
                    <a:bodyPr/>
                    <a:lstStyle/>
                    <a:p>
                      <a:endParaRPr lang="ru-RU"/>
                    </a:p>
                  </a:txBody>
                  <a:tcPr/>
                </a:tc>
                <a:tc>
                  <a:txBody>
                    <a:bodyPr/>
                    <a:lstStyle/>
                    <a:p>
                      <a:pPr>
                        <a:spcAft>
                          <a:spcPts val="0"/>
                        </a:spcAft>
                      </a:pPr>
                      <a:r>
                        <a:rPr lang="ru-RU" sz="900">
                          <a:effectLst/>
                        </a:rPr>
                        <a:t> </a:t>
                      </a:r>
                      <a:endParaRPr lang="ru-RU" sz="1000">
                        <a:effectLst/>
                        <a:latin typeface="Cambria"/>
                        <a:ea typeface="MS Mincho"/>
                        <a:cs typeface="Times New Roman"/>
                      </a:endParaRPr>
                    </a:p>
                  </a:txBody>
                  <a:tcPr marL="48407" marR="48407" marT="0" marB="0"/>
                </a:tc>
              </a:tr>
              <a:tr h="139847">
                <a:tc vMerge="1">
                  <a:txBody>
                    <a:bodyPr/>
                    <a:lstStyle/>
                    <a:p>
                      <a:endParaRPr lang="ru-RU"/>
                    </a:p>
                  </a:txBody>
                  <a:tcPr/>
                </a:tc>
                <a:tc vMerge="1">
                  <a:txBody>
                    <a:bodyPr/>
                    <a:lstStyle/>
                    <a:p>
                      <a:endParaRPr lang="ru-RU"/>
                    </a:p>
                  </a:txBody>
                  <a:tcPr/>
                </a:tc>
                <a:tc gridSpan="5">
                  <a:txBody>
                    <a:bodyPr/>
                    <a:lstStyle/>
                    <a:p>
                      <a:pPr>
                        <a:spcAft>
                          <a:spcPts val="0"/>
                        </a:spcAft>
                      </a:pPr>
                      <a:r>
                        <a:rPr lang="ru-RU" sz="900">
                          <a:effectLst/>
                        </a:rPr>
                        <a:t>2.4. Услуги связи</a:t>
                      </a:r>
                      <a:endParaRPr lang="ru-RU" sz="1000">
                        <a:effectLst/>
                        <a:latin typeface="Cambria"/>
                        <a:ea typeface="MS Mincho"/>
                        <a:cs typeface="Times New Roman"/>
                      </a:endParaRPr>
                    </a:p>
                  </a:txBody>
                  <a:tcPr marL="48407" marR="48407"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9847">
                <a:tc vMerge="1">
                  <a:txBody>
                    <a:bodyPr/>
                    <a:lstStyle/>
                    <a:p>
                      <a:endParaRPr lang="ru-RU"/>
                    </a:p>
                  </a:txBody>
                  <a:tcPr/>
                </a:tc>
                <a:tc vMerge="1">
                  <a:txBody>
                    <a:bodyPr/>
                    <a:lstStyle/>
                    <a:p>
                      <a:endParaRPr lang="ru-RU"/>
                    </a:p>
                  </a:txBody>
                  <a:tcPr/>
                </a:tc>
                <a:tc gridSpan="2">
                  <a:txBody>
                    <a:bodyPr/>
                    <a:lstStyle/>
                    <a:p>
                      <a:pPr algn="ctr">
                        <a:spcAft>
                          <a:spcPts val="0"/>
                        </a:spcAft>
                      </a:pPr>
                      <a:r>
                        <a:rPr lang="ru-RU" sz="900">
                          <a:effectLst/>
                        </a:rPr>
                        <a:t> </a:t>
                      </a:r>
                      <a:endParaRPr lang="ru-RU" sz="1000">
                        <a:effectLst/>
                        <a:latin typeface="Cambria"/>
                        <a:ea typeface="MS Mincho"/>
                        <a:cs typeface="Times New Roman"/>
                      </a:endParaRPr>
                    </a:p>
                  </a:txBody>
                  <a:tcPr marL="48407" marR="48407" marT="0" marB="0"/>
                </a:tc>
                <a:tc hMerge="1">
                  <a:txBody>
                    <a:bodyPr/>
                    <a:lstStyle/>
                    <a:p>
                      <a:endParaRPr lang="ru-RU"/>
                    </a:p>
                  </a:txBody>
                  <a:tcPr/>
                </a:tc>
                <a:tc gridSpan="2">
                  <a:txBody>
                    <a:bodyPr/>
                    <a:lstStyle/>
                    <a:p>
                      <a:pPr algn="ctr">
                        <a:spcAft>
                          <a:spcPts val="0"/>
                        </a:spcAft>
                      </a:pPr>
                      <a:r>
                        <a:rPr lang="ru-RU" sz="900">
                          <a:effectLst/>
                        </a:rPr>
                        <a:t> </a:t>
                      </a:r>
                      <a:endParaRPr lang="ru-RU" sz="1000">
                        <a:effectLst/>
                        <a:latin typeface="Cambria"/>
                        <a:ea typeface="MS Mincho"/>
                        <a:cs typeface="Times New Roman"/>
                      </a:endParaRPr>
                    </a:p>
                  </a:txBody>
                  <a:tcPr marL="48407" marR="48407" marT="0" marB="0"/>
                </a:tc>
                <a:tc hMerge="1">
                  <a:txBody>
                    <a:bodyPr/>
                    <a:lstStyle/>
                    <a:p>
                      <a:endParaRPr lang="ru-RU"/>
                    </a:p>
                  </a:txBody>
                  <a:tcPr/>
                </a:tc>
                <a:tc>
                  <a:txBody>
                    <a:bodyPr/>
                    <a:lstStyle/>
                    <a:p>
                      <a:pPr>
                        <a:spcAft>
                          <a:spcPts val="0"/>
                        </a:spcAft>
                      </a:pPr>
                      <a:r>
                        <a:rPr lang="ru-RU" sz="900">
                          <a:effectLst/>
                        </a:rPr>
                        <a:t> </a:t>
                      </a:r>
                      <a:endParaRPr lang="ru-RU" sz="1000">
                        <a:effectLst/>
                        <a:latin typeface="Cambria"/>
                        <a:ea typeface="MS Mincho"/>
                        <a:cs typeface="Times New Roman"/>
                      </a:endParaRPr>
                    </a:p>
                  </a:txBody>
                  <a:tcPr marL="48407" marR="48407" marT="0" marB="0"/>
                </a:tc>
              </a:tr>
              <a:tr h="139847">
                <a:tc vMerge="1">
                  <a:txBody>
                    <a:bodyPr/>
                    <a:lstStyle/>
                    <a:p>
                      <a:endParaRPr lang="ru-RU"/>
                    </a:p>
                  </a:txBody>
                  <a:tcPr/>
                </a:tc>
                <a:tc vMerge="1">
                  <a:txBody>
                    <a:bodyPr/>
                    <a:lstStyle/>
                    <a:p>
                      <a:endParaRPr lang="ru-RU"/>
                    </a:p>
                  </a:txBody>
                  <a:tcPr/>
                </a:tc>
                <a:tc gridSpan="5">
                  <a:txBody>
                    <a:bodyPr/>
                    <a:lstStyle/>
                    <a:p>
                      <a:pPr>
                        <a:spcAft>
                          <a:spcPts val="0"/>
                        </a:spcAft>
                      </a:pPr>
                      <a:r>
                        <a:rPr lang="ru-RU" sz="900">
                          <a:effectLst/>
                        </a:rPr>
                        <a:t>2.5. Транспортные услуги</a:t>
                      </a:r>
                      <a:endParaRPr lang="ru-RU" sz="1000">
                        <a:effectLst/>
                        <a:latin typeface="Cambria"/>
                        <a:ea typeface="MS Mincho"/>
                        <a:cs typeface="Times New Roman"/>
                      </a:endParaRPr>
                    </a:p>
                  </a:txBody>
                  <a:tcPr marL="48407" marR="48407"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9847">
                <a:tc vMerge="1">
                  <a:txBody>
                    <a:bodyPr/>
                    <a:lstStyle/>
                    <a:p>
                      <a:endParaRPr lang="ru-RU"/>
                    </a:p>
                  </a:txBody>
                  <a:tcPr/>
                </a:tc>
                <a:tc vMerge="1">
                  <a:txBody>
                    <a:bodyPr/>
                    <a:lstStyle/>
                    <a:p>
                      <a:endParaRPr lang="ru-RU"/>
                    </a:p>
                  </a:txBody>
                  <a:tcPr/>
                </a:tc>
                <a:tc gridSpan="2">
                  <a:txBody>
                    <a:bodyPr/>
                    <a:lstStyle/>
                    <a:p>
                      <a:pPr algn="ctr">
                        <a:spcAft>
                          <a:spcPts val="0"/>
                        </a:spcAft>
                      </a:pPr>
                      <a:r>
                        <a:rPr lang="ru-RU" sz="900">
                          <a:effectLst/>
                        </a:rPr>
                        <a:t> </a:t>
                      </a:r>
                      <a:endParaRPr lang="ru-RU" sz="1000">
                        <a:effectLst/>
                        <a:latin typeface="Cambria"/>
                        <a:ea typeface="MS Mincho"/>
                        <a:cs typeface="Times New Roman"/>
                      </a:endParaRPr>
                    </a:p>
                  </a:txBody>
                  <a:tcPr marL="48407" marR="48407" marT="0" marB="0"/>
                </a:tc>
                <a:tc hMerge="1">
                  <a:txBody>
                    <a:bodyPr/>
                    <a:lstStyle/>
                    <a:p>
                      <a:endParaRPr lang="ru-RU"/>
                    </a:p>
                  </a:txBody>
                  <a:tcPr/>
                </a:tc>
                <a:tc gridSpan="2">
                  <a:txBody>
                    <a:bodyPr/>
                    <a:lstStyle/>
                    <a:p>
                      <a:pPr algn="ctr">
                        <a:spcAft>
                          <a:spcPts val="0"/>
                        </a:spcAft>
                      </a:pPr>
                      <a:r>
                        <a:rPr lang="ru-RU" sz="900">
                          <a:effectLst/>
                        </a:rPr>
                        <a:t> </a:t>
                      </a:r>
                      <a:endParaRPr lang="ru-RU" sz="1000">
                        <a:effectLst/>
                        <a:latin typeface="Cambria"/>
                        <a:ea typeface="MS Mincho"/>
                        <a:cs typeface="Times New Roman"/>
                      </a:endParaRPr>
                    </a:p>
                  </a:txBody>
                  <a:tcPr marL="48407" marR="48407" marT="0" marB="0"/>
                </a:tc>
                <a:tc hMerge="1">
                  <a:txBody>
                    <a:bodyPr/>
                    <a:lstStyle/>
                    <a:p>
                      <a:endParaRPr lang="ru-RU"/>
                    </a:p>
                  </a:txBody>
                  <a:tcPr/>
                </a:tc>
                <a:tc>
                  <a:txBody>
                    <a:bodyPr/>
                    <a:lstStyle/>
                    <a:p>
                      <a:pPr>
                        <a:spcAft>
                          <a:spcPts val="0"/>
                        </a:spcAft>
                      </a:pPr>
                      <a:r>
                        <a:rPr lang="ru-RU" sz="900">
                          <a:effectLst/>
                        </a:rPr>
                        <a:t> </a:t>
                      </a:r>
                      <a:endParaRPr lang="ru-RU" sz="1000">
                        <a:effectLst/>
                        <a:latin typeface="Cambria"/>
                        <a:ea typeface="MS Mincho"/>
                        <a:cs typeface="Times New Roman"/>
                      </a:endParaRPr>
                    </a:p>
                  </a:txBody>
                  <a:tcPr marL="48407" marR="48407" marT="0" marB="0"/>
                </a:tc>
              </a:tr>
              <a:tr h="139847">
                <a:tc vMerge="1">
                  <a:txBody>
                    <a:bodyPr/>
                    <a:lstStyle/>
                    <a:p>
                      <a:endParaRPr lang="ru-RU"/>
                    </a:p>
                  </a:txBody>
                  <a:tcPr/>
                </a:tc>
                <a:tc vMerge="1">
                  <a:txBody>
                    <a:bodyPr/>
                    <a:lstStyle/>
                    <a:p>
                      <a:endParaRPr lang="ru-RU"/>
                    </a:p>
                  </a:txBody>
                  <a:tcPr/>
                </a:tc>
                <a:tc gridSpan="5">
                  <a:txBody>
                    <a:bodyPr/>
                    <a:lstStyle/>
                    <a:p>
                      <a:pPr>
                        <a:spcAft>
                          <a:spcPts val="0"/>
                        </a:spcAft>
                      </a:pPr>
                      <a:r>
                        <a:rPr lang="ru-RU" sz="900">
                          <a:effectLst/>
                        </a:rPr>
                        <a:t>2.6. Работники, которые не принимают непосредственного участия в оказании государственной услуги</a:t>
                      </a:r>
                      <a:endParaRPr lang="ru-RU" sz="1000">
                        <a:effectLst/>
                        <a:latin typeface="Cambria"/>
                        <a:ea typeface="MS Mincho"/>
                        <a:cs typeface="Times New Roman"/>
                      </a:endParaRPr>
                    </a:p>
                  </a:txBody>
                  <a:tcPr marL="48407" marR="48407"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9847">
                <a:tc vMerge="1">
                  <a:txBody>
                    <a:bodyPr/>
                    <a:lstStyle/>
                    <a:p>
                      <a:endParaRPr lang="ru-RU"/>
                    </a:p>
                  </a:txBody>
                  <a:tcPr/>
                </a:tc>
                <a:tc vMerge="1">
                  <a:txBody>
                    <a:bodyPr/>
                    <a:lstStyle/>
                    <a:p>
                      <a:endParaRPr lang="ru-RU"/>
                    </a:p>
                  </a:txBody>
                  <a:tcPr/>
                </a:tc>
                <a:tc gridSpan="2">
                  <a:txBody>
                    <a:bodyPr/>
                    <a:lstStyle/>
                    <a:p>
                      <a:pPr algn="ctr">
                        <a:spcAft>
                          <a:spcPts val="0"/>
                        </a:spcAft>
                      </a:pPr>
                      <a:r>
                        <a:rPr lang="ru-RU" sz="900">
                          <a:effectLst/>
                        </a:rPr>
                        <a:t> </a:t>
                      </a:r>
                      <a:endParaRPr lang="ru-RU" sz="1000">
                        <a:effectLst/>
                        <a:latin typeface="Cambria"/>
                        <a:ea typeface="MS Mincho"/>
                        <a:cs typeface="Times New Roman"/>
                      </a:endParaRPr>
                    </a:p>
                  </a:txBody>
                  <a:tcPr marL="48407" marR="48407" marT="0" marB="0"/>
                </a:tc>
                <a:tc hMerge="1">
                  <a:txBody>
                    <a:bodyPr/>
                    <a:lstStyle/>
                    <a:p>
                      <a:endParaRPr lang="ru-RU"/>
                    </a:p>
                  </a:txBody>
                  <a:tcPr/>
                </a:tc>
                <a:tc gridSpan="2">
                  <a:txBody>
                    <a:bodyPr/>
                    <a:lstStyle/>
                    <a:p>
                      <a:pPr algn="ctr">
                        <a:spcAft>
                          <a:spcPts val="0"/>
                        </a:spcAft>
                      </a:pPr>
                      <a:r>
                        <a:rPr lang="ru-RU" sz="900" dirty="0">
                          <a:effectLst/>
                        </a:rPr>
                        <a:t> </a:t>
                      </a:r>
                      <a:endParaRPr lang="ru-RU" sz="1000" dirty="0">
                        <a:effectLst/>
                        <a:latin typeface="Cambria"/>
                        <a:ea typeface="MS Mincho"/>
                        <a:cs typeface="Times New Roman"/>
                      </a:endParaRPr>
                    </a:p>
                  </a:txBody>
                  <a:tcPr marL="48407" marR="48407" marT="0" marB="0"/>
                </a:tc>
                <a:tc hMerge="1">
                  <a:txBody>
                    <a:bodyPr/>
                    <a:lstStyle/>
                    <a:p>
                      <a:endParaRPr lang="ru-RU"/>
                    </a:p>
                  </a:txBody>
                  <a:tcPr/>
                </a:tc>
                <a:tc>
                  <a:txBody>
                    <a:bodyPr/>
                    <a:lstStyle/>
                    <a:p>
                      <a:pPr>
                        <a:spcAft>
                          <a:spcPts val="0"/>
                        </a:spcAft>
                      </a:pPr>
                      <a:r>
                        <a:rPr lang="ru-RU" sz="900" dirty="0">
                          <a:effectLst/>
                        </a:rPr>
                        <a:t> </a:t>
                      </a:r>
                      <a:endParaRPr lang="ru-RU" sz="1000" dirty="0">
                        <a:effectLst/>
                        <a:latin typeface="Cambria"/>
                        <a:ea typeface="MS Mincho"/>
                        <a:cs typeface="Times New Roman"/>
                      </a:endParaRPr>
                    </a:p>
                  </a:txBody>
                  <a:tcPr marL="48407" marR="48407" marT="0" marB="0"/>
                </a:tc>
              </a:tr>
              <a:tr h="139847">
                <a:tc vMerge="1">
                  <a:txBody>
                    <a:bodyPr/>
                    <a:lstStyle/>
                    <a:p>
                      <a:endParaRPr lang="ru-RU"/>
                    </a:p>
                  </a:txBody>
                  <a:tcPr/>
                </a:tc>
                <a:tc vMerge="1">
                  <a:txBody>
                    <a:bodyPr/>
                    <a:lstStyle/>
                    <a:p>
                      <a:endParaRPr lang="ru-RU"/>
                    </a:p>
                  </a:txBody>
                  <a:tcPr/>
                </a:tc>
                <a:tc gridSpan="5">
                  <a:txBody>
                    <a:bodyPr/>
                    <a:lstStyle/>
                    <a:p>
                      <a:pPr>
                        <a:spcAft>
                          <a:spcPts val="0"/>
                        </a:spcAft>
                      </a:pPr>
                      <a:r>
                        <a:rPr lang="ru-RU" sz="900">
                          <a:effectLst/>
                        </a:rPr>
                        <a:t>2.7. Прочие общехозяйственные нужды</a:t>
                      </a:r>
                      <a:endParaRPr lang="ru-RU" sz="1000">
                        <a:effectLst/>
                        <a:latin typeface="Cambria"/>
                        <a:ea typeface="MS Mincho"/>
                        <a:cs typeface="Times New Roman"/>
                      </a:endParaRPr>
                    </a:p>
                  </a:txBody>
                  <a:tcPr marL="48407" marR="48407"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9847">
                <a:tc vMerge="1">
                  <a:txBody>
                    <a:bodyPr/>
                    <a:lstStyle/>
                    <a:p>
                      <a:endParaRPr lang="ru-RU"/>
                    </a:p>
                  </a:txBody>
                  <a:tcPr/>
                </a:tc>
                <a:tc vMerge="1">
                  <a:txBody>
                    <a:bodyPr/>
                    <a:lstStyle/>
                    <a:p>
                      <a:endParaRPr lang="ru-RU"/>
                    </a:p>
                  </a:txBody>
                  <a:tcPr/>
                </a:tc>
                <a:tc gridSpan="2">
                  <a:txBody>
                    <a:bodyPr/>
                    <a:lstStyle/>
                    <a:p>
                      <a:pPr algn="ctr">
                        <a:spcAft>
                          <a:spcPts val="0"/>
                        </a:spcAft>
                      </a:pPr>
                      <a:r>
                        <a:rPr lang="ru-RU" sz="900" dirty="0">
                          <a:effectLst/>
                        </a:rPr>
                        <a:t> </a:t>
                      </a:r>
                      <a:endParaRPr lang="ru-RU" sz="1000" dirty="0">
                        <a:effectLst/>
                        <a:latin typeface="Cambria"/>
                        <a:ea typeface="MS Mincho"/>
                        <a:cs typeface="Times New Roman"/>
                      </a:endParaRPr>
                    </a:p>
                  </a:txBody>
                  <a:tcPr marL="48407" marR="48407" marT="0" marB="0"/>
                </a:tc>
                <a:tc hMerge="1">
                  <a:txBody>
                    <a:bodyPr/>
                    <a:lstStyle/>
                    <a:p>
                      <a:endParaRPr lang="ru-RU"/>
                    </a:p>
                  </a:txBody>
                  <a:tcPr/>
                </a:tc>
                <a:tc gridSpan="2">
                  <a:txBody>
                    <a:bodyPr/>
                    <a:lstStyle/>
                    <a:p>
                      <a:pPr algn="ctr">
                        <a:spcAft>
                          <a:spcPts val="0"/>
                        </a:spcAft>
                      </a:pPr>
                      <a:r>
                        <a:rPr lang="ru-RU" sz="900">
                          <a:effectLst/>
                        </a:rPr>
                        <a:t> </a:t>
                      </a:r>
                      <a:endParaRPr lang="ru-RU" sz="1000">
                        <a:effectLst/>
                        <a:latin typeface="Cambria"/>
                        <a:ea typeface="MS Mincho"/>
                        <a:cs typeface="Times New Roman"/>
                      </a:endParaRPr>
                    </a:p>
                  </a:txBody>
                  <a:tcPr marL="48407" marR="48407" marT="0" marB="0"/>
                </a:tc>
                <a:tc hMerge="1">
                  <a:txBody>
                    <a:bodyPr/>
                    <a:lstStyle/>
                    <a:p>
                      <a:endParaRPr lang="ru-RU"/>
                    </a:p>
                  </a:txBody>
                  <a:tcPr/>
                </a:tc>
                <a:tc>
                  <a:txBody>
                    <a:bodyPr/>
                    <a:lstStyle/>
                    <a:p>
                      <a:pPr>
                        <a:spcAft>
                          <a:spcPts val="0"/>
                        </a:spcAft>
                      </a:pPr>
                      <a:r>
                        <a:rPr lang="ru-RU" sz="900" dirty="0">
                          <a:effectLst/>
                        </a:rPr>
                        <a:t> </a:t>
                      </a:r>
                      <a:endParaRPr lang="ru-RU" sz="1000" dirty="0">
                        <a:effectLst/>
                        <a:latin typeface="Cambria"/>
                        <a:ea typeface="MS Mincho"/>
                        <a:cs typeface="Times New Roman"/>
                      </a:endParaRPr>
                    </a:p>
                  </a:txBody>
                  <a:tcPr marL="48407" marR="48407" marT="0" marB="0"/>
                </a:tc>
              </a:tr>
            </a:tbl>
          </a:graphicData>
        </a:graphic>
      </p:graphicFrame>
      <p:sp>
        <p:nvSpPr>
          <p:cNvPr id="30" name="Скругленный прямоугольник 29"/>
          <p:cNvSpPr/>
          <p:nvPr/>
        </p:nvSpPr>
        <p:spPr>
          <a:xfrm>
            <a:off x="1876425" y="722276"/>
            <a:ext cx="6038850" cy="74457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177800" algn="ctr" eaLnBrk="0" hangingPunct="0">
              <a:tabLst>
                <a:tab pos="990600" algn="l"/>
              </a:tabLst>
            </a:pPr>
            <a:r>
              <a:rPr lang="ru-RU" b="1" dirty="0">
                <a:solidFill>
                  <a:schemeClr val="bg1"/>
                </a:solidFill>
              </a:rPr>
              <a:t>Нормативный </a:t>
            </a:r>
            <a:r>
              <a:rPr lang="ru-RU" b="1" dirty="0" smtClean="0">
                <a:solidFill>
                  <a:schemeClr val="bg1"/>
                </a:solidFill>
              </a:rPr>
              <a:t>метод:</a:t>
            </a:r>
            <a:endParaRPr lang="ru-RU" b="1" dirty="0">
              <a:solidFill>
                <a:schemeClr val="bg1"/>
              </a:solidFill>
            </a:endParaRPr>
          </a:p>
          <a:p>
            <a:pPr marL="177800" algn="ctr" eaLnBrk="0" hangingPunct="0">
              <a:tabLst>
                <a:tab pos="990600" algn="l"/>
              </a:tabLst>
            </a:pPr>
            <a:r>
              <a:rPr lang="ru-RU" sz="1400" dirty="0">
                <a:solidFill>
                  <a:schemeClr val="bg1"/>
                </a:solidFill>
              </a:rPr>
              <a:t>При определении нормативных затрат </a:t>
            </a:r>
            <a:r>
              <a:rPr lang="ru-RU" sz="1400" dirty="0" smtClean="0">
                <a:solidFill>
                  <a:schemeClr val="bg1"/>
                </a:solidFill>
              </a:rPr>
              <a:t>необходимо </a:t>
            </a:r>
            <a:r>
              <a:rPr lang="ru-RU" sz="1400" dirty="0">
                <a:solidFill>
                  <a:schemeClr val="bg1"/>
                </a:solidFill>
              </a:rPr>
              <a:t>использовать </a:t>
            </a:r>
            <a:r>
              <a:rPr lang="ru-RU" sz="1400" b="1" dirty="0">
                <a:solidFill>
                  <a:schemeClr val="bg1"/>
                </a:solidFill>
              </a:rPr>
              <a:t>нормы</a:t>
            </a:r>
            <a:r>
              <a:rPr lang="ru-RU" sz="1400" dirty="0">
                <a:solidFill>
                  <a:schemeClr val="bg1"/>
                </a:solidFill>
              </a:rPr>
              <a:t>, выраженные в натуральных </a:t>
            </a:r>
            <a:r>
              <a:rPr lang="ru-RU" sz="1400" dirty="0" smtClean="0">
                <a:solidFill>
                  <a:schemeClr val="bg1"/>
                </a:solidFill>
              </a:rPr>
              <a:t>показателях</a:t>
            </a:r>
            <a:endParaRPr lang="ru-RU" sz="1400" dirty="0">
              <a:solidFill>
                <a:schemeClr val="bg1"/>
              </a:solidFill>
            </a:endParaRPr>
          </a:p>
        </p:txBody>
      </p:sp>
      <p:sp>
        <p:nvSpPr>
          <p:cNvPr id="31" name="Скругленный прямоугольник 30"/>
          <p:cNvSpPr/>
          <p:nvPr/>
        </p:nvSpPr>
        <p:spPr>
          <a:xfrm>
            <a:off x="4678069" y="1653254"/>
            <a:ext cx="4951706" cy="10232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177800" algn="ctr" eaLnBrk="0" hangingPunct="0">
              <a:tabLst>
                <a:tab pos="990600" algn="l"/>
              </a:tabLst>
            </a:pPr>
            <a:r>
              <a:rPr lang="ru-RU" sz="1000" b="1" dirty="0" smtClean="0">
                <a:solidFill>
                  <a:schemeClr val="tx1"/>
                </a:solidFill>
              </a:rPr>
              <a:t>При отсутствии</a:t>
            </a:r>
            <a:r>
              <a:rPr lang="ru-RU" sz="1000" dirty="0" smtClean="0">
                <a:solidFill>
                  <a:schemeClr val="tx1"/>
                </a:solidFill>
              </a:rPr>
              <a:t>:</a:t>
            </a:r>
          </a:p>
          <a:p>
            <a:pPr marL="349250" indent="-171450" eaLnBrk="0" hangingPunct="0">
              <a:buFont typeface="Arial" panose="020B0604020202020204" pitchFamily="34" charset="0"/>
              <a:buChar char="•"/>
              <a:tabLst>
                <a:tab pos="990600" algn="l"/>
              </a:tabLst>
            </a:pPr>
            <a:r>
              <a:rPr lang="ru-RU" sz="1000" dirty="0" smtClean="0">
                <a:solidFill>
                  <a:schemeClr val="tx1"/>
                </a:solidFill>
              </a:rPr>
              <a:t>Метод наиболее эффективного учреждения</a:t>
            </a:r>
          </a:p>
          <a:p>
            <a:pPr marL="349250" indent="-171450" eaLnBrk="0" hangingPunct="0">
              <a:buFont typeface="Arial" panose="020B0604020202020204" pitchFamily="34" charset="0"/>
              <a:buChar char="•"/>
              <a:tabLst>
                <a:tab pos="990600" algn="l"/>
              </a:tabLst>
            </a:pPr>
            <a:r>
              <a:rPr lang="ru-RU" sz="1000" dirty="0" smtClean="0">
                <a:solidFill>
                  <a:schemeClr val="tx1"/>
                </a:solidFill>
              </a:rPr>
              <a:t>Медианный метод</a:t>
            </a:r>
          </a:p>
          <a:p>
            <a:pPr marL="349250" indent="-171450" eaLnBrk="0" hangingPunct="0">
              <a:buFont typeface="Arial" panose="020B0604020202020204" pitchFamily="34" charset="0"/>
              <a:buChar char="•"/>
              <a:tabLst>
                <a:tab pos="990600" algn="l"/>
              </a:tabLst>
            </a:pPr>
            <a:r>
              <a:rPr lang="ru-RU" sz="1000" dirty="0" smtClean="0">
                <a:solidFill>
                  <a:schemeClr val="tx1"/>
                </a:solidFill>
              </a:rPr>
              <a:t>Иной метод, установленный порядком, принятым в соответствии с п.4 ст. 69.2 Бюджетного кодекса Российской Федерации</a:t>
            </a:r>
            <a:endParaRPr lang="ru-RU" sz="1000" dirty="0">
              <a:solidFill>
                <a:schemeClr val="tx1"/>
              </a:solidFill>
            </a:endParaRPr>
          </a:p>
        </p:txBody>
      </p:sp>
      <p:sp>
        <p:nvSpPr>
          <p:cNvPr id="48" name="Скругленный прямоугольник 47"/>
          <p:cNvSpPr/>
          <p:nvPr/>
        </p:nvSpPr>
        <p:spPr>
          <a:xfrm>
            <a:off x="2381379" y="2914651"/>
            <a:ext cx="5124191" cy="4000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000" dirty="0" smtClean="0"/>
              <a:t>При утверждении значения базового норматива затрат на оказание </a:t>
            </a:r>
            <a:r>
              <a:rPr lang="en-US" sz="1000" dirty="0" smtClean="0"/>
              <a:t>i-</a:t>
            </a:r>
            <a:r>
              <a:rPr lang="ru-RU" sz="1000" dirty="0" smtClean="0"/>
              <a:t>ой государственной услуги указывается </a:t>
            </a:r>
            <a:r>
              <a:rPr lang="ru-RU" sz="1000" b="1" dirty="0" smtClean="0"/>
              <a:t>информация о натуральных нормах</a:t>
            </a:r>
            <a:endParaRPr lang="ru-RU" sz="1000" dirty="0" smtClean="0"/>
          </a:p>
        </p:txBody>
      </p:sp>
      <p:sp>
        <p:nvSpPr>
          <p:cNvPr id="3" name="Номер слайда 2"/>
          <p:cNvSpPr>
            <a:spLocks noGrp="1"/>
          </p:cNvSpPr>
          <p:nvPr>
            <p:ph type="sldNum" sz="quarter" idx="11"/>
          </p:nvPr>
        </p:nvSpPr>
        <p:spPr/>
        <p:txBody>
          <a:bodyPr/>
          <a:lstStyle/>
          <a:p>
            <a:pPr>
              <a:defRPr/>
            </a:pPr>
            <a:fld id="{600509AA-641A-4254-A23D-E1AAE0F50160}" type="slidenum">
              <a:rPr lang="ru-RU" smtClean="0"/>
              <a:pPr>
                <a:defRPr/>
              </a:pPr>
              <a:t>62</a:t>
            </a:fld>
            <a:endParaRPr lang="ru-RU" dirty="0"/>
          </a:p>
        </p:txBody>
      </p:sp>
    </p:spTree>
    <p:extLst>
      <p:ext uri="{BB962C8B-B14F-4D97-AF65-F5344CB8AC3E}">
        <p14:creationId xmlns:p14="http://schemas.microsoft.com/office/powerpoint/2010/main" val="30412976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Скругленный прямоугольник 15"/>
          <p:cNvSpPr/>
          <p:nvPr/>
        </p:nvSpPr>
        <p:spPr>
          <a:xfrm>
            <a:off x="1657350" y="4924426"/>
            <a:ext cx="7561848" cy="143827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u="sng" dirty="0" smtClean="0"/>
              <a:t>Определение значения идентичности и однородности </a:t>
            </a:r>
            <a:r>
              <a:rPr lang="ru-RU" sz="1200" dirty="0" smtClean="0"/>
              <a:t>- в порядке, установленном законодательством о контрактной системе Российской Федерации в сфере закупок товаров, работ, услуг для обеспечения государственных и муниципальных нужд </a:t>
            </a:r>
          </a:p>
          <a:p>
            <a:pPr algn="ctr"/>
            <a:r>
              <a:rPr lang="ru-RU" sz="1200" dirty="0" smtClean="0"/>
              <a:t>(</a:t>
            </a:r>
            <a:r>
              <a:rPr lang="ru-RU" sz="1200" b="1" dirty="0" smtClean="0">
                <a:solidFill>
                  <a:srgbClr val="FF0000"/>
                </a:solidFill>
              </a:rPr>
              <a:t>ст.22 Федерального закона № 44-ФЗ, </a:t>
            </a:r>
            <a:r>
              <a:rPr lang="ru-RU" sz="1200" dirty="0" smtClean="0"/>
              <a:t>приказ </a:t>
            </a:r>
            <a:r>
              <a:rPr lang="ru-RU" sz="1200" dirty="0"/>
              <a:t>Минэкономразвития России </a:t>
            </a:r>
            <a:r>
              <a:rPr lang="ru-RU" sz="1200" b="1" dirty="0">
                <a:solidFill>
                  <a:srgbClr val="FF0000"/>
                </a:solidFill>
              </a:rPr>
              <a:t>от 02.10.2013 </a:t>
            </a:r>
            <a:r>
              <a:rPr lang="ru-RU" sz="1200" b="1" dirty="0" smtClean="0">
                <a:solidFill>
                  <a:srgbClr val="FF0000"/>
                </a:solidFill>
              </a:rPr>
              <a:t>№ 567 </a:t>
            </a:r>
            <a:r>
              <a:rPr lang="ru-RU" sz="1200" dirty="0" smtClean="0"/>
              <a:t>«Об </a:t>
            </a:r>
            <a:r>
              <a:rPr lang="ru-RU" sz="1200" dirty="0"/>
              <a:t>утверждении Методических рекомендаций по применению методов определения начальной (максимальной) цены контракта, цены контракта, заключаемого с единственным поставщиком (подрядчиком, исполнителем</a:t>
            </a:r>
            <a:r>
              <a:rPr lang="ru-RU" sz="1200" dirty="0" smtClean="0"/>
              <a:t>)»)</a:t>
            </a:r>
          </a:p>
        </p:txBody>
      </p:sp>
      <p:sp>
        <p:nvSpPr>
          <p:cNvPr id="14" name="Заголовок 9"/>
          <p:cNvSpPr>
            <a:spLocks noGrp="1"/>
          </p:cNvSpPr>
          <p:nvPr>
            <p:ph type="title"/>
          </p:nvPr>
        </p:nvSpPr>
        <p:spPr>
          <a:xfrm>
            <a:off x="461963" y="142430"/>
            <a:ext cx="9080500" cy="1069975"/>
          </a:xfrm>
        </p:spPr>
        <p:txBody>
          <a:bodyPr/>
          <a:lstStyle/>
          <a:p>
            <a:pPr algn="ctr">
              <a:defRPr/>
            </a:pPr>
            <a:r>
              <a:rPr lang="ru-RU" sz="1600" b="1" dirty="0">
                <a:solidFill>
                  <a:srgbClr val="3E3F68"/>
                </a:solidFill>
                <a:latin typeface="Cambria" pitchFamily="18" charset="0"/>
                <a:cs typeface="Times New Roman" pitchFamily="18" charset="0"/>
              </a:rPr>
              <a:t>Базовые нормативы затрат и корректирующие коэффициенты к ним</a:t>
            </a:r>
            <a:endParaRPr lang="ru-RU" altLang="ru-RU" sz="1600" b="1" dirty="0">
              <a:solidFill>
                <a:srgbClr val="3E3F68"/>
              </a:solidFill>
              <a:latin typeface="Cambria" pitchFamily="18" charset="0"/>
              <a:ea typeface="+mn-ea"/>
              <a:cs typeface="Times New Roman" pitchFamily="18" charset="0"/>
            </a:endParaRPr>
          </a:p>
        </p:txBody>
      </p:sp>
      <p:sp>
        <p:nvSpPr>
          <p:cNvPr id="40" name="Скругленный прямоугольник 39"/>
          <p:cNvSpPr/>
          <p:nvPr/>
        </p:nvSpPr>
        <p:spPr>
          <a:xfrm>
            <a:off x="2652453" y="1040716"/>
            <a:ext cx="4588978" cy="4795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Стоимость (цена, тариф</a:t>
            </a:r>
            <a:r>
              <a:rPr lang="ru-RU" sz="1400" dirty="0" smtClean="0"/>
              <a:t>)</a:t>
            </a:r>
          </a:p>
        </p:txBody>
      </p:sp>
      <p:sp>
        <p:nvSpPr>
          <p:cNvPr id="15" name="Скругленный прямоугольник 14"/>
          <p:cNvSpPr/>
          <p:nvPr/>
        </p:nvSpPr>
        <p:spPr>
          <a:xfrm>
            <a:off x="590550" y="1733287"/>
            <a:ext cx="8734425" cy="23338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b="1" dirty="0" smtClean="0"/>
              <a:t>Определяется</a:t>
            </a:r>
            <a:r>
              <a:rPr lang="ru-RU" sz="1200" dirty="0" smtClean="0"/>
              <a:t>: </a:t>
            </a:r>
          </a:p>
          <a:p>
            <a:pPr marL="171450" indent="-171450">
              <a:buFont typeface="Arial" panose="020B0604020202020204" pitchFamily="34" charset="0"/>
              <a:buChar char="•"/>
            </a:pPr>
            <a:r>
              <a:rPr lang="ru-RU" sz="1200" u="sng" dirty="0" smtClean="0"/>
              <a:t>на </a:t>
            </a:r>
            <a:r>
              <a:rPr lang="ru-RU" sz="1200" u="sng" dirty="0"/>
              <a:t>основании информации о рыночных ценах (тарифах)</a:t>
            </a:r>
            <a:r>
              <a:rPr lang="ru-RU" sz="1200" dirty="0"/>
              <a:t> на </a:t>
            </a:r>
            <a:r>
              <a:rPr lang="ru-RU" sz="1200" b="1" dirty="0">
                <a:solidFill>
                  <a:srgbClr val="FF0000"/>
                </a:solidFill>
              </a:rPr>
              <a:t>идентичные</a:t>
            </a:r>
            <a:r>
              <a:rPr lang="ru-RU" sz="1200" dirty="0"/>
              <a:t> планируемым к приобретению материальные запасы, объекты особо ценного движимого имущества, работы и услуги, а при их отсутствии – на </a:t>
            </a:r>
            <a:r>
              <a:rPr lang="ru-RU" sz="1200" b="1" dirty="0">
                <a:solidFill>
                  <a:srgbClr val="FF0000"/>
                </a:solidFill>
              </a:rPr>
              <a:t>однородные</a:t>
            </a:r>
            <a:r>
              <a:rPr lang="ru-RU" sz="1200" dirty="0"/>
              <a:t> материальные запасы, объекты особо ценного движимого имущества, работы и </a:t>
            </a:r>
            <a:r>
              <a:rPr lang="ru-RU" sz="1200" dirty="0" smtClean="0"/>
              <a:t>услуги</a:t>
            </a:r>
          </a:p>
          <a:p>
            <a:pPr marL="171450" indent="-171450">
              <a:buFont typeface="Arial" panose="020B0604020202020204" pitchFamily="34" charset="0"/>
              <a:buChar char="•"/>
            </a:pPr>
            <a:r>
              <a:rPr lang="ru-RU" sz="1200" u="sng" dirty="0"/>
              <a:t>иной способ </a:t>
            </a:r>
            <a:r>
              <a:rPr lang="ru-RU" sz="1200" dirty="0"/>
              <a:t>определения стоимости (цены, тарифа) материальных запасов, особо ценного движимого имущества, работ и услуг, учитываемых при определении базового норматива затрат на оказание i-ой государственной </a:t>
            </a:r>
            <a:r>
              <a:rPr lang="ru-RU" sz="1200" dirty="0" smtClean="0"/>
              <a:t>услуги</a:t>
            </a:r>
            <a:endParaRPr lang="ru-RU" sz="1200" dirty="0"/>
          </a:p>
        </p:txBody>
      </p:sp>
      <p:cxnSp>
        <p:nvCxnSpPr>
          <p:cNvPr id="8" name="Соединительная линия уступом 7"/>
          <p:cNvCxnSpPr/>
          <p:nvPr/>
        </p:nvCxnSpPr>
        <p:spPr>
          <a:xfrm flipV="1">
            <a:off x="9210675" y="2668070"/>
            <a:ext cx="105778" cy="2968783"/>
          </a:xfrm>
          <a:prstGeom prst="bentConnector3">
            <a:avLst>
              <a:gd name="adj1" fmla="val 406160"/>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1"/>
          </p:nvPr>
        </p:nvSpPr>
        <p:spPr/>
        <p:txBody>
          <a:bodyPr/>
          <a:lstStyle/>
          <a:p>
            <a:pPr>
              <a:defRPr/>
            </a:pPr>
            <a:fld id="{600509AA-641A-4254-A23D-E1AAE0F50160}" type="slidenum">
              <a:rPr lang="ru-RU" smtClean="0"/>
              <a:pPr>
                <a:defRPr/>
              </a:pPr>
              <a:t>63</a:t>
            </a:fld>
            <a:endParaRPr lang="ru-RU" dirty="0"/>
          </a:p>
        </p:txBody>
      </p:sp>
    </p:spTree>
    <p:extLst>
      <p:ext uri="{BB962C8B-B14F-4D97-AF65-F5344CB8AC3E}">
        <p14:creationId xmlns:p14="http://schemas.microsoft.com/office/powerpoint/2010/main" val="36175929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9"/>
          <p:cNvSpPr>
            <a:spLocks noGrp="1"/>
          </p:cNvSpPr>
          <p:nvPr>
            <p:ph type="title"/>
          </p:nvPr>
        </p:nvSpPr>
        <p:spPr>
          <a:xfrm>
            <a:off x="461963" y="142428"/>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Формирование единого подхода к определению нормативных затрат на оказание государственных (муниципальных) услуг (выполнение работ)</a:t>
            </a:r>
            <a:endParaRPr lang="ru-RU" altLang="ru-RU" sz="1600" b="1" dirty="0">
              <a:solidFill>
                <a:srgbClr val="3E3F68"/>
              </a:solidFill>
              <a:latin typeface="Cambria" pitchFamily="18" charset="0"/>
              <a:ea typeface="+mn-ea"/>
              <a:cs typeface="Times New Roman" pitchFamily="18" charset="0"/>
            </a:endParaRPr>
          </a:p>
        </p:txBody>
      </p:sp>
      <p:sp>
        <p:nvSpPr>
          <p:cNvPr id="58" name="Прямоугольник 57"/>
          <p:cNvSpPr/>
          <p:nvPr/>
        </p:nvSpPr>
        <p:spPr>
          <a:xfrm>
            <a:off x="3051539" y="1196752"/>
            <a:ext cx="3802923" cy="3977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050" b="1" dirty="0">
                <a:solidFill>
                  <a:srgbClr val="FF0000"/>
                </a:solidFill>
              </a:rPr>
              <a:t>Общие требования </a:t>
            </a:r>
            <a:r>
              <a:rPr lang="ru-RU" sz="1050" dirty="0"/>
              <a:t>к определению нормативных затрат на оказание государственных (муниципальных) услуг</a:t>
            </a:r>
          </a:p>
        </p:txBody>
      </p:sp>
      <p:sp>
        <p:nvSpPr>
          <p:cNvPr id="59" name="Скругленный прямоугольник 58"/>
          <p:cNvSpPr/>
          <p:nvPr/>
        </p:nvSpPr>
        <p:spPr bwMode="auto">
          <a:xfrm>
            <a:off x="7268884" y="1003299"/>
            <a:ext cx="2470832" cy="1142133"/>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tabLst>
                <a:tab pos="990600" algn="l"/>
              </a:tabLst>
            </a:pPr>
            <a:r>
              <a:rPr lang="ru-RU" sz="1000" b="1" dirty="0">
                <a:solidFill>
                  <a:schemeClr val="tx1"/>
                </a:solidFill>
              </a:rPr>
              <a:t>Нормативный метод:</a:t>
            </a:r>
          </a:p>
          <a:p>
            <a:pPr algn="ctr" eaLnBrk="0" hangingPunct="0">
              <a:tabLst>
                <a:tab pos="990600" algn="l"/>
              </a:tabLst>
            </a:pPr>
            <a:r>
              <a:rPr lang="ru-RU" sz="800" dirty="0"/>
              <a:t>При определении нормативных затрат </a:t>
            </a:r>
          </a:p>
          <a:p>
            <a:pPr algn="ctr" eaLnBrk="0" hangingPunct="0">
              <a:tabLst>
                <a:tab pos="990600" algn="l"/>
              </a:tabLst>
            </a:pPr>
            <a:r>
              <a:rPr lang="ru-RU" sz="800" dirty="0"/>
              <a:t>необходимо использовать </a:t>
            </a:r>
            <a:r>
              <a:rPr lang="ru-RU" sz="800" b="1" dirty="0"/>
              <a:t>нормативы (нормы)</a:t>
            </a:r>
            <a:r>
              <a:rPr lang="ru-RU" sz="800" dirty="0"/>
              <a:t>, </a:t>
            </a:r>
          </a:p>
          <a:p>
            <a:pPr algn="ctr" eaLnBrk="0" hangingPunct="0">
              <a:tabLst>
                <a:tab pos="990600" algn="l"/>
              </a:tabLst>
            </a:pPr>
            <a:r>
              <a:rPr lang="ru-RU" sz="800" dirty="0"/>
              <a:t>установленные федеральными законами, иными </a:t>
            </a:r>
          </a:p>
          <a:p>
            <a:pPr algn="ctr" eaLnBrk="0" hangingPunct="0">
              <a:tabLst>
                <a:tab pos="990600" algn="l"/>
              </a:tabLst>
            </a:pPr>
            <a:r>
              <a:rPr lang="ru-RU" sz="800" dirty="0"/>
              <a:t>нормативными правовыми актами, в том числе </a:t>
            </a:r>
          </a:p>
          <a:p>
            <a:pPr algn="ctr" eaLnBrk="0" hangingPunct="0">
              <a:tabLst>
                <a:tab pos="990600" algn="l"/>
              </a:tabLst>
            </a:pPr>
            <a:r>
              <a:rPr lang="ru-RU" sz="800" dirty="0"/>
              <a:t>федеральных органов исполнительной власти, </a:t>
            </a:r>
          </a:p>
          <a:p>
            <a:pPr algn="ctr" eaLnBrk="0" hangingPunct="0">
              <a:tabLst>
                <a:tab pos="990600" algn="l"/>
              </a:tabLst>
            </a:pPr>
            <a:r>
              <a:rPr lang="ru-RU" sz="800" dirty="0"/>
              <a:t>ГОСТами, СНиПами, СанПиНами, </a:t>
            </a:r>
          </a:p>
          <a:p>
            <a:pPr algn="ctr" eaLnBrk="0" hangingPunct="0">
              <a:tabLst>
                <a:tab pos="990600" algn="l"/>
              </a:tabLst>
            </a:pPr>
            <a:r>
              <a:rPr lang="ru-RU" sz="800" dirty="0"/>
              <a:t>федеральными стандартами и регламентами </a:t>
            </a:r>
          </a:p>
          <a:p>
            <a:pPr algn="ctr" eaLnBrk="0" hangingPunct="0">
              <a:tabLst>
                <a:tab pos="990600" algn="l"/>
              </a:tabLst>
            </a:pPr>
            <a:r>
              <a:rPr lang="ru-RU" sz="800" dirty="0"/>
              <a:t>оказания государственных услуг</a:t>
            </a:r>
            <a:endParaRPr lang="ru-RU" sz="800" dirty="0">
              <a:solidFill>
                <a:schemeClr val="tx1"/>
              </a:solidFill>
            </a:endParaRPr>
          </a:p>
        </p:txBody>
      </p:sp>
      <p:cxnSp>
        <p:nvCxnSpPr>
          <p:cNvPr id="60" name="Прямая со стрелкой 59"/>
          <p:cNvCxnSpPr>
            <a:stCxn id="59" idx="1"/>
            <a:endCxn id="58" idx="3"/>
          </p:cNvCxnSpPr>
          <p:nvPr/>
        </p:nvCxnSpPr>
        <p:spPr bwMode="auto">
          <a:xfrm flipH="1" flipV="1">
            <a:off x="6854462" y="1395636"/>
            <a:ext cx="414422" cy="17873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61" name="Скругленный прямоугольник 60"/>
          <p:cNvSpPr/>
          <p:nvPr/>
        </p:nvSpPr>
        <p:spPr bwMode="auto">
          <a:xfrm>
            <a:off x="272480" y="1196753"/>
            <a:ext cx="2418269" cy="389613"/>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ru-RU" sz="1200" dirty="0"/>
              <a:t>Статья </a:t>
            </a:r>
            <a:r>
              <a:rPr lang="ru-RU" sz="1200" b="1" dirty="0">
                <a:solidFill>
                  <a:srgbClr val="FF0000"/>
                </a:solidFill>
              </a:rPr>
              <a:t>69.2</a:t>
            </a:r>
            <a:r>
              <a:rPr lang="ru-RU" sz="1200" dirty="0"/>
              <a:t> Бюджетного кодекса </a:t>
            </a:r>
            <a:endParaRPr lang="ru-RU" sz="1200" dirty="0" smtClean="0"/>
          </a:p>
          <a:p>
            <a:pPr algn="ctr" eaLnBrk="0" hangingPunct="0"/>
            <a:r>
              <a:rPr lang="ru-RU" sz="1200" dirty="0" smtClean="0"/>
              <a:t>Российской </a:t>
            </a:r>
            <a:r>
              <a:rPr lang="ru-RU" sz="1200" dirty="0"/>
              <a:t>Федерации</a:t>
            </a:r>
            <a:endParaRPr kumimoji="0" lang="ru-RU" sz="1200" b="0" i="0" u="none" strike="noStrike" cap="none" normalizeH="0" baseline="0" dirty="0" smtClean="0">
              <a:ln>
                <a:noFill/>
              </a:ln>
              <a:solidFill>
                <a:schemeClr val="tx1"/>
              </a:solidFill>
              <a:effectLst/>
              <a:latin typeface="Times New Roman" pitchFamily="18" charset="0"/>
            </a:endParaRPr>
          </a:p>
        </p:txBody>
      </p:sp>
      <p:cxnSp>
        <p:nvCxnSpPr>
          <p:cNvPr id="62" name="Прямая со стрелкой 61"/>
          <p:cNvCxnSpPr>
            <a:stCxn id="61" idx="3"/>
          </p:cNvCxnSpPr>
          <p:nvPr/>
        </p:nvCxnSpPr>
        <p:spPr bwMode="auto">
          <a:xfrm flipV="1">
            <a:off x="2690749" y="1391559"/>
            <a:ext cx="360790" cy="1"/>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73" name="Левая фигурная скобка 72"/>
          <p:cNvSpPr/>
          <p:nvPr/>
        </p:nvSpPr>
        <p:spPr bwMode="auto">
          <a:xfrm>
            <a:off x="905307" y="2594344"/>
            <a:ext cx="273030" cy="4204180"/>
          </a:xfrm>
          <a:prstGeom prst="leftBrac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74" name="TextBox 73"/>
          <p:cNvSpPr txBox="1"/>
          <p:nvPr/>
        </p:nvSpPr>
        <p:spPr>
          <a:xfrm>
            <a:off x="194471" y="2286212"/>
            <a:ext cx="615553" cy="4371531"/>
          </a:xfrm>
          <a:prstGeom prst="rect">
            <a:avLst/>
          </a:prstGeom>
          <a:noFill/>
        </p:spPr>
        <p:txBody>
          <a:bodyPr vert="vert270" wrap="square" rtlCol="0">
            <a:spAutoFit/>
          </a:bodyPr>
          <a:lstStyle/>
          <a:p>
            <a:pPr algn="ctr"/>
            <a:r>
              <a:rPr lang="ru-RU" sz="1400" dirty="0" smtClean="0">
                <a:solidFill>
                  <a:srgbClr val="FF0000"/>
                </a:solidFill>
              </a:rPr>
              <a:t>Уровень </a:t>
            </a:r>
          </a:p>
          <a:p>
            <a:pPr algn="ctr"/>
            <a:r>
              <a:rPr lang="ru-RU" sz="1400" dirty="0" smtClean="0">
                <a:solidFill>
                  <a:srgbClr val="FF0000"/>
                </a:solidFill>
              </a:rPr>
              <a:t>Российской Федерации</a:t>
            </a:r>
            <a:endParaRPr lang="ru-RU" sz="1400" dirty="0">
              <a:solidFill>
                <a:srgbClr val="FF0000"/>
              </a:solidFill>
            </a:endParaRPr>
          </a:p>
        </p:txBody>
      </p:sp>
      <p:sp>
        <p:nvSpPr>
          <p:cNvPr id="78" name="Скругленный прямоугольник 77"/>
          <p:cNvSpPr/>
          <p:nvPr/>
        </p:nvSpPr>
        <p:spPr bwMode="auto">
          <a:xfrm>
            <a:off x="1173100" y="2487436"/>
            <a:ext cx="7035229" cy="426973"/>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lvl="0" algn="ctr"/>
            <a:r>
              <a:rPr lang="ru-RU" sz="1100" b="1" dirty="0" smtClean="0"/>
              <a:t>Базовый норматив затрат, </a:t>
            </a:r>
            <a:r>
              <a:rPr lang="ru-RU" sz="1100" b="1" dirty="0"/>
              <a:t>непосредственно </a:t>
            </a:r>
            <a:r>
              <a:rPr lang="ru-RU" sz="1100" b="1" dirty="0" smtClean="0"/>
              <a:t>связанных </a:t>
            </a:r>
            <a:r>
              <a:rPr lang="ru-RU" sz="1100" b="1" dirty="0"/>
              <a:t>с оказанием </a:t>
            </a:r>
            <a:endParaRPr lang="ru-RU" sz="1100" b="1" dirty="0" smtClean="0"/>
          </a:p>
          <a:p>
            <a:pPr lvl="0" algn="ctr"/>
            <a:r>
              <a:rPr lang="ru-RU" sz="1100" b="1" dirty="0" smtClean="0"/>
              <a:t>i-ой </a:t>
            </a:r>
            <a:r>
              <a:rPr lang="ru-RU" sz="1100" b="1" dirty="0"/>
              <a:t>государственной (муниципальной) услуги, </a:t>
            </a:r>
            <a:r>
              <a:rPr lang="ru-RU" sz="1100" b="1" dirty="0" smtClean="0"/>
              <a:t>определяется </a:t>
            </a:r>
            <a:r>
              <a:rPr lang="ru-RU" sz="1100" b="1" dirty="0"/>
              <a:t>по формуле:</a:t>
            </a:r>
          </a:p>
        </p:txBody>
      </p:sp>
      <p:sp>
        <p:nvSpPr>
          <p:cNvPr id="88" name="Стрелка вниз 87"/>
          <p:cNvSpPr/>
          <p:nvPr/>
        </p:nvSpPr>
        <p:spPr bwMode="auto">
          <a:xfrm>
            <a:off x="4631252" y="1594520"/>
            <a:ext cx="234026" cy="875668"/>
          </a:xfrm>
          <a:prstGeom prst="downArrow">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2" name="Прямоугольник 1"/>
              <p:cNvSpPr/>
              <p:nvPr/>
            </p:nvSpPr>
            <p:spPr>
              <a:xfrm>
                <a:off x="3210152" y="3164728"/>
                <a:ext cx="4141968" cy="446404"/>
              </a:xfrm>
              <a:prstGeom prst="rect">
                <a:avLst/>
              </a:prstGeom>
            </p:spPr>
            <p:txBody>
              <a:bodyPr wrap="none">
                <a:spAutoFit/>
              </a:bodyPr>
              <a:lstStyle/>
              <a:p>
                <a14:m>
                  <m:oMath xmlns:m="http://schemas.openxmlformats.org/officeDocument/2006/math">
                    <m:sSubSup>
                      <m:sSubSupPr>
                        <m:ctrlPr>
                          <a:rPr lang="ru-RU" sz="2000" i="1">
                            <a:latin typeface="Cambria Math"/>
                          </a:rPr>
                        </m:ctrlPr>
                      </m:sSubSupPr>
                      <m:e>
                        <m:r>
                          <a:rPr lang="ru-RU" sz="2000" i="1">
                            <a:latin typeface="Cambria Math"/>
                          </a:rPr>
                          <m:t>𝑁</m:t>
                        </m:r>
                      </m:e>
                      <m:sub>
                        <m:r>
                          <a:rPr lang="ru-RU" sz="2000" i="1">
                            <a:latin typeface="Cambria Math"/>
                          </a:rPr>
                          <m:t>𝑖</m:t>
                        </m:r>
                        <m:r>
                          <a:rPr lang="ru-RU" sz="2000" i="1">
                            <a:latin typeface="Cambria Math"/>
                          </a:rPr>
                          <m:t>баз</m:t>
                        </m:r>
                      </m:sub>
                      <m:sup>
                        <m:r>
                          <a:rPr lang="ru-RU" sz="2000" i="1">
                            <a:latin typeface="Cambria Math"/>
                          </a:rPr>
                          <m:t>непоср</m:t>
                        </m:r>
                      </m:sup>
                    </m:sSubSup>
                    <m:r>
                      <a:rPr lang="ru-RU" sz="2000" i="1">
                        <a:latin typeface="Cambria Math"/>
                      </a:rPr>
                      <m:t>=</m:t>
                    </m:r>
                    <m:sSubSup>
                      <m:sSubSupPr>
                        <m:ctrlPr>
                          <a:rPr lang="ru-RU" sz="2000" i="1">
                            <a:latin typeface="Cambria Math"/>
                          </a:rPr>
                        </m:ctrlPr>
                      </m:sSubSupPr>
                      <m:e>
                        <m:r>
                          <a:rPr lang="en-US" sz="2000" i="1">
                            <a:latin typeface="Cambria Math"/>
                          </a:rPr>
                          <m:t>𝑁</m:t>
                        </m:r>
                      </m:e>
                      <m:sub>
                        <m:r>
                          <a:rPr lang="ru-RU" sz="2000" i="1">
                            <a:latin typeface="Cambria Math"/>
                          </a:rPr>
                          <m:t>𝑖</m:t>
                        </m:r>
                        <m:r>
                          <a:rPr lang="ru-RU" sz="2000" i="1">
                            <a:latin typeface="Cambria Math"/>
                          </a:rPr>
                          <m:t>баз</m:t>
                        </m:r>
                      </m:sub>
                      <m:sup>
                        <m:r>
                          <a:rPr lang="ru-RU" sz="2000" i="1">
                            <a:latin typeface="Cambria Math"/>
                          </a:rPr>
                          <m:t>ОТ1</m:t>
                        </m:r>
                      </m:sup>
                    </m:sSubSup>
                    <m:r>
                      <a:rPr lang="ru-RU" sz="2000" i="1">
                        <a:latin typeface="Cambria Math"/>
                      </a:rPr>
                      <m:t>+</m:t>
                    </m:r>
                    <m:sSubSup>
                      <m:sSubSupPr>
                        <m:ctrlPr>
                          <a:rPr lang="ru-RU" sz="2000" i="1">
                            <a:latin typeface="Cambria Math"/>
                          </a:rPr>
                        </m:ctrlPr>
                      </m:sSubSupPr>
                      <m:e>
                        <m:r>
                          <a:rPr lang="en-US" sz="2000" i="1">
                            <a:latin typeface="Cambria Math"/>
                          </a:rPr>
                          <m:t>𝑁</m:t>
                        </m:r>
                      </m:e>
                      <m:sub>
                        <m:r>
                          <a:rPr lang="ru-RU" sz="2000" i="1">
                            <a:latin typeface="Cambria Math"/>
                          </a:rPr>
                          <m:t>𝑖</m:t>
                        </m:r>
                        <m:r>
                          <a:rPr lang="ru-RU" sz="2000" i="1">
                            <a:latin typeface="Cambria Math"/>
                          </a:rPr>
                          <m:t>баз</m:t>
                        </m:r>
                      </m:sub>
                      <m:sup>
                        <m:r>
                          <a:rPr lang="ru-RU" sz="2000" i="1">
                            <a:latin typeface="Cambria Math"/>
                          </a:rPr>
                          <m:t>МЗ</m:t>
                        </m:r>
                      </m:sup>
                    </m:sSubSup>
                    <m:r>
                      <a:rPr lang="ru-RU" sz="2000" i="1">
                        <a:latin typeface="Cambria Math"/>
                      </a:rPr>
                      <m:t>+</m:t>
                    </m:r>
                    <m:sSubSup>
                      <m:sSubSupPr>
                        <m:ctrlPr>
                          <a:rPr lang="ru-RU" sz="2000" i="1">
                            <a:latin typeface="Cambria Math"/>
                          </a:rPr>
                        </m:ctrlPr>
                      </m:sSubSupPr>
                      <m:e>
                        <m:r>
                          <a:rPr lang="ru-RU" sz="2000" i="1">
                            <a:latin typeface="Cambria Math"/>
                          </a:rPr>
                          <m:t>𝑁</m:t>
                        </m:r>
                      </m:e>
                      <m:sub>
                        <m:r>
                          <a:rPr lang="ru-RU" sz="2000" i="1">
                            <a:latin typeface="Cambria Math"/>
                          </a:rPr>
                          <m:t>𝑖</m:t>
                        </m:r>
                        <m:r>
                          <a:rPr lang="ru-RU" sz="2000" i="1">
                            <a:latin typeface="Cambria Math"/>
                          </a:rPr>
                          <m:t>баз</m:t>
                        </m:r>
                      </m:sub>
                      <m:sup>
                        <m:r>
                          <a:rPr lang="ru-RU" sz="2000" i="1">
                            <a:latin typeface="Cambria Math"/>
                          </a:rPr>
                          <m:t>ИНЗ</m:t>
                        </m:r>
                      </m:sup>
                    </m:sSubSup>
                  </m:oMath>
                </a14:m>
                <a:r>
                  <a:rPr lang="ru-RU" sz="2000" dirty="0"/>
                  <a:t>, где:</a:t>
                </a: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210152" y="3164728"/>
                <a:ext cx="4141968" cy="446404"/>
              </a:xfrm>
              <a:prstGeom prst="rect">
                <a:avLst/>
              </a:prstGeom>
              <a:blipFill rotWithShape="1">
                <a:blip r:embed="rId3"/>
                <a:stretch>
                  <a:fillRect t="-2740" r="-1325" b="-1780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1290683" y="3611132"/>
                <a:ext cx="7980907" cy="2440925"/>
              </a:xfrm>
              <a:prstGeom prst="rect">
                <a:avLst/>
              </a:prstGeom>
            </p:spPr>
            <p:txBody>
              <a:bodyPr wrap="square">
                <a:spAutoFit/>
              </a:bodyPr>
              <a:lstStyle/>
              <a:p>
                <a14:m>
                  <m:oMath xmlns:m="http://schemas.openxmlformats.org/officeDocument/2006/math">
                    <m:sSubSup>
                      <m:sSubSupPr>
                        <m:ctrlPr>
                          <a:rPr lang="ru-RU" sz="1600" i="1">
                            <a:latin typeface="Cambria Math"/>
                          </a:rPr>
                        </m:ctrlPr>
                      </m:sSubSupPr>
                      <m:e>
                        <m:r>
                          <a:rPr lang="ru-RU" sz="1600" i="1">
                            <a:latin typeface="Cambria Math"/>
                          </a:rPr>
                          <m:t>𝑁</m:t>
                        </m:r>
                      </m:e>
                      <m:sub>
                        <m:r>
                          <a:rPr lang="ru-RU" sz="1600" i="1">
                            <a:latin typeface="Cambria Math"/>
                          </a:rPr>
                          <m:t>𝑖</m:t>
                        </m:r>
                        <m:r>
                          <a:rPr lang="ru-RU" sz="1600" i="1">
                            <a:latin typeface="Cambria Math"/>
                          </a:rPr>
                          <m:t>баз</m:t>
                        </m:r>
                      </m:sub>
                      <m:sup>
                        <m:r>
                          <a:rPr lang="ru-RU" sz="1600">
                            <a:latin typeface="Cambria Math"/>
                          </a:rPr>
                          <m:t>ОТ1</m:t>
                        </m:r>
                      </m:sup>
                    </m:sSubSup>
                  </m:oMath>
                </a14:m>
                <a:r>
                  <a:rPr lang="ru-RU" sz="1600" dirty="0"/>
                  <a:t> – затраты на оплату труда с начислениями на выплаты по оплате труда работников, непосредственно связанных с оказанием i-ой государственной услуги;</a:t>
                </a:r>
              </a:p>
              <a:p>
                <a14:m>
                  <m:oMath xmlns:m="http://schemas.openxmlformats.org/officeDocument/2006/math">
                    <m:sSubSup>
                      <m:sSubSupPr>
                        <m:ctrlPr>
                          <a:rPr lang="ru-RU" sz="1600" i="1">
                            <a:latin typeface="Cambria Math"/>
                          </a:rPr>
                        </m:ctrlPr>
                      </m:sSubSupPr>
                      <m:e>
                        <m:r>
                          <a:rPr lang="ru-RU" sz="1600" i="1">
                            <a:latin typeface="Cambria Math"/>
                          </a:rPr>
                          <m:t>𝑁</m:t>
                        </m:r>
                      </m:e>
                      <m:sub>
                        <m:r>
                          <a:rPr lang="ru-RU" sz="1600" i="1">
                            <a:latin typeface="Cambria Math"/>
                          </a:rPr>
                          <m:t>𝑖</m:t>
                        </m:r>
                        <m:r>
                          <a:rPr lang="ru-RU" sz="1600" i="1">
                            <a:latin typeface="Cambria Math"/>
                          </a:rPr>
                          <m:t>баз</m:t>
                        </m:r>
                      </m:sub>
                      <m:sup>
                        <m:r>
                          <a:rPr lang="ru-RU" sz="1600">
                            <a:latin typeface="Cambria Math"/>
                          </a:rPr>
                          <m:t>МЗ</m:t>
                        </m:r>
                      </m:sup>
                    </m:sSubSup>
                  </m:oMath>
                </a14:m>
                <a:r>
                  <a:rPr lang="ru-RU" sz="1600" dirty="0"/>
                  <a:t> – затраты на приобретение материальных запасов и особо ценного движимого имущества, потребляемых (используемых) в процессе оказания i-ой государственной услуги с учетом срока полезного использования (в том числе затраты на арендные платежи);</a:t>
                </a:r>
              </a:p>
              <a:p>
                <a14:m>
                  <m:oMath xmlns:m="http://schemas.openxmlformats.org/officeDocument/2006/math">
                    <m:sSubSup>
                      <m:sSubSupPr>
                        <m:ctrlPr>
                          <a:rPr lang="ru-RU" sz="1600" i="1">
                            <a:latin typeface="Cambria Math"/>
                          </a:rPr>
                        </m:ctrlPr>
                      </m:sSubSupPr>
                      <m:e>
                        <m:r>
                          <a:rPr lang="ru-RU" sz="1600" i="1">
                            <a:latin typeface="Cambria Math"/>
                          </a:rPr>
                          <m:t>𝑁</m:t>
                        </m:r>
                      </m:e>
                      <m:sub>
                        <m:r>
                          <a:rPr lang="ru-RU" sz="1600" i="1">
                            <a:latin typeface="Cambria Math"/>
                          </a:rPr>
                          <m:t>𝑖</m:t>
                        </m:r>
                        <m:r>
                          <a:rPr lang="ru-RU" sz="1600" i="1">
                            <a:latin typeface="Cambria Math"/>
                          </a:rPr>
                          <m:t>баз</m:t>
                        </m:r>
                      </m:sub>
                      <m:sup>
                        <m:r>
                          <a:rPr lang="ru-RU" sz="1600">
                            <a:latin typeface="Cambria Math"/>
                          </a:rPr>
                          <m:t>ИНЗ</m:t>
                        </m:r>
                      </m:sup>
                    </m:sSubSup>
                  </m:oMath>
                </a14:m>
                <a:r>
                  <a:rPr lang="ru-RU" sz="1600" dirty="0"/>
                  <a:t> – иные затраты, непосредственно связанные с оказанием i-ой государственной услуги.</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290683" y="3611132"/>
                <a:ext cx="7980907" cy="2440925"/>
              </a:xfrm>
              <a:prstGeom prst="rect">
                <a:avLst/>
              </a:prstGeom>
              <a:blipFill rotWithShape="1">
                <a:blip r:embed="rId4"/>
                <a:stretch>
                  <a:fillRect l="-458"/>
                </a:stretch>
              </a:blipFill>
            </p:spPr>
            <p:txBody>
              <a:bodyPr/>
              <a:lstStyle/>
              <a:p>
                <a:r>
                  <a:rPr lang="ru-RU">
                    <a:noFill/>
                  </a:rPr>
                  <a:t> </a:t>
                </a:r>
              </a:p>
            </p:txBody>
          </p:sp>
        </mc:Fallback>
      </mc:AlternateContent>
      <p:sp>
        <p:nvSpPr>
          <p:cNvPr id="15" name="Номер слайда 2"/>
          <p:cNvSpPr>
            <a:spLocks noGrp="1"/>
          </p:cNvSpPr>
          <p:nvPr>
            <p:ph type="sldNum" sz="quarter" idx="11"/>
          </p:nvPr>
        </p:nvSpPr>
        <p:spPr>
          <a:xfrm>
            <a:off x="8855075" y="1588"/>
            <a:ext cx="825500" cy="366712"/>
          </a:xfrm>
        </p:spPr>
        <p:txBody>
          <a:bodyPr/>
          <a:lstStyle/>
          <a:p>
            <a:pPr>
              <a:defRPr/>
            </a:pPr>
            <a:fld id="{600509AA-641A-4254-A23D-E1AAE0F50160}" type="slidenum">
              <a:rPr lang="ru-RU" smtClean="0"/>
              <a:pPr>
                <a:defRPr/>
              </a:pPr>
              <a:t>64</a:t>
            </a:fld>
            <a:endParaRPr lang="ru-RU" dirty="0"/>
          </a:p>
        </p:txBody>
      </p:sp>
      <p:sp>
        <p:nvSpPr>
          <p:cNvPr id="16" name="Скругленный прямоугольник 15"/>
          <p:cNvSpPr/>
          <p:nvPr/>
        </p:nvSpPr>
        <p:spPr bwMode="auto">
          <a:xfrm>
            <a:off x="7268884" y="1003299"/>
            <a:ext cx="2555600" cy="1466889"/>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tabLst>
                <a:tab pos="990600" algn="l"/>
              </a:tabLst>
            </a:pPr>
            <a:r>
              <a:rPr lang="ru-RU" sz="1000" b="1" dirty="0">
                <a:solidFill>
                  <a:schemeClr val="tx1"/>
                </a:solidFill>
              </a:rPr>
              <a:t>Нормативный метод:</a:t>
            </a:r>
          </a:p>
          <a:p>
            <a:pPr algn="ctr" eaLnBrk="0" hangingPunct="0">
              <a:tabLst>
                <a:tab pos="990600" algn="l"/>
              </a:tabLst>
            </a:pPr>
            <a:r>
              <a:rPr lang="ru-RU" sz="800" dirty="0"/>
              <a:t>При определении </a:t>
            </a:r>
            <a:r>
              <a:rPr lang="ru-RU" sz="800" dirty="0" smtClean="0"/>
              <a:t> базового норматива затрат </a:t>
            </a:r>
          </a:p>
          <a:p>
            <a:pPr algn="ctr" eaLnBrk="0" hangingPunct="0">
              <a:tabLst>
                <a:tab pos="990600" algn="l"/>
              </a:tabLst>
            </a:pPr>
            <a:r>
              <a:rPr lang="ru-RU" sz="800" dirty="0" smtClean="0"/>
              <a:t>на оказание государственной услуги применяются </a:t>
            </a:r>
          </a:p>
          <a:p>
            <a:pPr algn="ctr" eaLnBrk="0" hangingPunct="0">
              <a:tabLst>
                <a:tab pos="990600" algn="l"/>
              </a:tabLst>
            </a:pPr>
            <a:r>
              <a:rPr lang="ru-RU" sz="800" b="1" dirty="0" smtClean="0"/>
              <a:t>нормы</a:t>
            </a:r>
            <a:r>
              <a:rPr lang="ru-RU" sz="800" dirty="0" smtClean="0"/>
              <a:t>, выраженные в натуральных показателях </a:t>
            </a:r>
          </a:p>
          <a:p>
            <a:pPr algn="ctr" eaLnBrk="0" hangingPunct="0">
              <a:tabLst>
                <a:tab pos="990600" algn="l"/>
              </a:tabLst>
            </a:pPr>
            <a:r>
              <a:rPr lang="ru-RU" sz="800" dirty="0" smtClean="0"/>
              <a:t>(рабочее время работников, материальные запасы, </a:t>
            </a:r>
          </a:p>
          <a:p>
            <a:pPr algn="ctr" eaLnBrk="0" hangingPunct="0">
              <a:tabLst>
                <a:tab pos="990600" algn="l"/>
              </a:tabLst>
            </a:pPr>
            <a:r>
              <a:rPr lang="ru-RU" sz="800" dirty="0" smtClean="0"/>
              <a:t>ОЦДИ, топливо, электроэнергия и др. ресурсы),  </a:t>
            </a:r>
          </a:p>
          <a:p>
            <a:pPr algn="ctr" eaLnBrk="0" hangingPunct="0">
              <a:tabLst>
                <a:tab pos="990600" algn="l"/>
              </a:tabLst>
            </a:pPr>
            <a:r>
              <a:rPr lang="ru-RU" sz="800" dirty="0" smtClean="0"/>
              <a:t>установленные </a:t>
            </a:r>
            <a:r>
              <a:rPr lang="ru-RU" sz="800" dirty="0"/>
              <a:t>федеральными законами, </a:t>
            </a:r>
            <a:endParaRPr lang="ru-RU" sz="800" dirty="0" smtClean="0"/>
          </a:p>
          <a:p>
            <a:pPr algn="ctr" eaLnBrk="0" hangingPunct="0">
              <a:tabLst>
                <a:tab pos="990600" algn="l"/>
              </a:tabLst>
            </a:pPr>
            <a:r>
              <a:rPr lang="ru-RU" sz="800" dirty="0" smtClean="0"/>
              <a:t>иными нормативными </a:t>
            </a:r>
            <a:r>
              <a:rPr lang="ru-RU" sz="800" dirty="0"/>
              <a:t>правовыми актами, </a:t>
            </a:r>
            <a:endParaRPr lang="ru-RU" sz="800" dirty="0" smtClean="0"/>
          </a:p>
          <a:p>
            <a:pPr algn="ctr" eaLnBrk="0" hangingPunct="0">
              <a:tabLst>
                <a:tab pos="990600" algn="l"/>
              </a:tabLst>
            </a:pPr>
            <a:r>
              <a:rPr lang="ru-RU" sz="800" dirty="0"/>
              <a:t>а</a:t>
            </a:r>
            <a:r>
              <a:rPr lang="ru-RU" sz="800" dirty="0" smtClean="0"/>
              <a:t> также ГОСТами, СНиПами, СанПиНами, </a:t>
            </a:r>
          </a:p>
          <a:p>
            <a:pPr algn="ctr" eaLnBrk="0" hangingPunct="0">
              <a:tabLst>
                <a:tab pos="990600" algn="l"/>
              </a:tabLst>
            </a:pPr>
            <a:r>
              <a:rPr lang="ru-RU" sz="800" dirty="0" smtClean="0"/>
              <a:t>федеральными </a:t>
            </a:r>
            <a:r>
              <a:rPr lang="ru-RU" sz="800" dirty="0"/>
              <a:t>стандартами и регламентами </a:t>
            </a:r>
          </a:p>
          <a:p>
            <a:pPr algn="ctr" eaLnBrk="0" hangingPunct="0">
              <a:tabLst>
                <a:tab pos="990600" algn="l"/>
              </a:tabLst>
            </a:pPr>
            <a:r>
              <a:rPr lang="ru-RU" sz="800" dirty="0"/>
              <a:t>оказания государственных услуг</a:t>
            </a:r>
            <a:endParaRPr lang="ru-RU" sz="800" dirty="0">
              <a:solidFill>
                <a:schemeClr val="tx1"/>
              </a:solidFill>
            </a:endParaRPr>
          </a:p>
        </p:txBody>
      </p:sp>
    </p:spTree>
    <p:extLst>
      <p:ext uri="{BB962C8B-B14F-4D97-AF65-F5344CB8AC3E}">
        <p14:creationId xmlns:p14="http://schemas.microsoft.com/office/powerpoint/2010/main" val="16421323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9"/>
          <p:cNvSpPr>
            <a:spLocks noGrp="1"/>
          </p:cNvSpPr>
          <p:nvPr>
            <p:ph type="title"/>
          </p:nvPr>
        </p:nvSpPr>
        <p:spPr>
          <a:xfrm>
            <a:off x="461963" y="142428"/>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Формирование единого подхода к определению нормативных затрат на оказание государственных (муниципальных) услуг (выполнение работ)</a:t>
            </a:r>
            <a:endParaRPr lang="ru-RU" altLang="ru-RU" sz="1600" b="1" dirty="0">
              <a:solidFill>
                <a:srgbClr val="3E3F68"/>
              </a:solidFill>
              <a:latin typeface="Cambria" pitchFamily="18" charset="0"/>
              <a:ea typeface="+mn-ea"/>
              <a:cs typeface="Times New Roman" pitchFamily="18" charset="0"/>
            </a:endParaRPr>
          </a:p>
        </p:txBody>
      </p:sp>
      <p:sp>
        <p:nvSpPr>
          <p:cNvPr id="58" name="Прямоугольник 57"/>
          <p:cNvSpPr/>
          <p:nvPr/>
        </p:nvSpPr>
        <p:spPr>
          <a:xfrm>
            <a:off x="3051539" y="1196752"/>
            <a:ext cx="3802923" cy="3977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050" b="1" dirty="0">
                <a:solidFill>
                  <a:srgbClr val="FF0000"/>
                </a:solidFill>
              </a:rPr>
              <a:t>Общие требования </a:t>
            </a:r>
            <a:r>
              <a:rPr lang="ru-RU" sz="1050" dirty="0"/>
              <a:t>к определению нормативных затрат на оказание государственных (муниципальных) услуг</a:t>
            </a:r>
          </a:p>
        </p:txBody>
      </p:sp>
      <p:sp>
        <p:nvSpPr>
          <p:cNvPr id="61" name="Скругленный прямоугольник 60"/>
          <p:cNvSpPr/>
          <p:nvPr/>
        </p:nvSpPr>
        <p:spPr bwMode="auto">
          <a:xfrm>
            <a:off x="272480" y="1196753"/>
            <a:ext cx="2418269" cy="389613"/>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ru-RU" sz="1200" dirty="0"/>
              <a:t>Статья </a:t>
            </a:r>
            <a:r>
              <a:rPr lang="ru-RU" sz="1200" b="1" dirty="0">
                <a:solidFill>
                  <a:srgbClr val="FF0000"/>
                </a:solidFill>
              </a:rPr>
              <a:t>69.2</a:t>
            </a:r>
            <a:r>
              <a:rPr lang="ru-RU" sz="1200" dirty="0"/>
              <a:t> Бюджетного кодекса </a:t>
            </a:r>
            <a:endParaRPr lang="ru-RU" sz="1200" dirty="0" smtClean="0"/>
          </a:p>
          <a:p>
            <a:pPr algn="ctr" eaLnBrk="0" hangingPunct="0"/>
            <a:r>
              <a:rPr lang="ru-RU" sz="1200" dirty="0" smtClean="0"/>
              <a:t>Российской </a:t>
            </a:r>
            <a:r>
              <a:rPr lang="ru-RU" sz="1200" dirty="0"/>
              <a:t>Федерации</a:t>
            </a:r>
            <a:endParaRPr kumimoji="0" lang="ru-RU" sz="1200" b="0" i="0" u="none" strike="noStrike" cap="none" normalizeH="0" baseline="0" dirty="0" smtClean="0">
              <a:ln>
                <a:noFill/>
              </a:ln>
              <a:solidFill>
                <a:schemeClr val="tx1"/>
              </a:solidFill>
              <a:effectLst/>
              <a:latin typeface="Times New Roman" pitchFamily="18" charset="0"/>
            </a:endParaRPr>
          </a:p>
        </p:txBody>
      </p:sp>
      <p:cxnSp>
        <p:nvCxnSpPr>
          <p:cNvPr id="62" name="Прямая со стрелкой 61"/>
          <p:cNvCxnSpPr>
            <a:stCxn id="61" idx="3"/>
          </p:cNvCxnSpPr>
          <p:nvPr/>
        </p:nvCxnSpPr>
        <p:spPr bwMode="auto">
          <a:xfrm flipV="1">
            <a:off x="2690749" y="1391559"/>
            <a:ext cx="360790" cy="1"/>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73" name="Левая фигурная скобка 72"/>
          <p:cNvSpPr/>
          <p:nvPr/>
        </p:nvSpPr>
        <p:spPr bwMode="auto">
          <a:xfrm>
            <a:off x="905307" y="2711302"/>
            <a:ext cx="315414" cy="4087221"/>
          </a:xfrm>
          <a:prstGeom prst="leftBrac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74" name="TextBox 73"/>
          <p:cNvSpPr txBox="1"/>
          <p:nvPr/>
        </p:nvSpPr>
        <p:spPr>
          <a:xfrm>
            <a:off x="194471" y="2286212"/>
            <a:ext cx="615553" cy="4371531"/>
          </a:xfrm>
          <a:prstGeom prst="rect">
            <a:avLst/>
          </a:prstGeom>
          <a:noFill/>
        </p:spPr>
        <p:txBody>
          <a:bodyPr vert="vert270" wrap="square" rtlCol="0">
            <a:spAutoFit/>
          </a:bodyPr>
          <a:lstStyle/>
          <a:p>
            <a:pPr algn="ctr"/>
            <a:r>
              <a:rPr lang="ru-RU" sz="1400" dirty="0" smtClean="0">
                <a:solidFill>
                  <a:srgbClr val="FF0000"/>
                </a:solidFill>
              </a:rPr>
              <a:t>Уровень </a:t>
            </a:r>
          </a:p>
          <a:p>
            <a:pPr algn="ctr"/>
            <a:r>
              <a:rPr lang="ru-RU" sz="1400" dirty="0" smtClean="0">
                <a:solidFill>
                  <a:srgbClr val="FF0000"/>
                </a:solidFill>
              </a:rPr>
              <a:t>Российской Федерации</a:t>
            </a:r>
            <a:endParaRPr lang="ru-RU" sz="1400" dirty="0">
              <a:solidFill>
                <a:srgbClr val="FF0000"/>
              </a:solidFill>
            </a:endParaRPr>
          </a:p>
        </p:txBody>
      </p:sp>
      <mc:AlternateContent xmlns:mc="http://schemas.openxmlformats.org/markup-compatibility/2006" xmlns:a14="http://schemas.microsoft.com/office/drawing/2010/main">
        <mc:Choice Requires="a14">
          <p:sp>
            <p:nvSpPr>
              <p:cNvPr id="78" name="Скругленный прямоугольник 77"/>
              <p:cNvSpPr/>
              <p:nvPr/>
            </p:nvSpPr>
            <p:spPr bwMode="auto">
              <a:xfrm>
                <a:off x="1220721" y="2432011"/>
                <a:ext cx="7325963" cy="558582"/>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lvl="0"/>
                <a:r>
                  <a:rPr lang="ru-RU" sz="1100" b="1" dirty="0"/>
                  <a:t>Затраты на оплату труда с начислениями на выплаты по оплате труда работников, непосредственно </a:t>
                </a:r>
                <a:endParaRPr lang="ru-RU" sz="1100" b="1" dirty="0" smtClean="0"/>
              </a:p>
              <a:p>
                <a:pPr lvl="0"/>
                <a:r>
                  <a:rPr lang="ru-RU" sz="1100" b="1" dirty="0" smtClean="0"/>
                  <a:t>связанных </a:t>
                </a:r>
                <a:r>
                  <a:rPr lang="ru-RU" sz="1100" b="1" dirty="0"/>
                  <a:t>с оказанием i-ой государственной услуги (</a:t>
                </a:r>
                <a14:m>
                  <m:oMath xmlns:m="http://schemas.openxmlformats.org/officeDocument/2006/math">
                    <m:sSubSup>
                      <m:sSubSupPr>
                        <m:ctrlPr>
                          <a:rPr lang="ru-RU" sz="1100" b="1" i="1">
                            <a:latin typeface="Cambria Math"/>
                          </a:rPr>
                        </m:ctrlPr>
                      </m:sSubSupPr>
                      <m:e>
                        <m:r>
                          <a:rPr lang="ru-RU" sz="1100" b="1" i="1">
                            <a:latin typeface="Cambria Math"/>
                          </a:rPr>
                          <m:t>𝑵</m:t>
                        </m:r>
                      </m:e>
                      <m:sub>
                        <m:r>
                          <a:rPr lang="ru-RU" sz="1100" b="1" i="1">
                            <a:latin typeface="Cambria Math"/>
                          </a:rPr>
                          <m:t>𝐢</m:t>
                        </m:r>
                        <m:r>
                          <a:rPr lang="ru-RU" sz="1100" b="1">
                            <a:latin typeface="Cambria Math"/>
                          </a:rPr>
                          <m:t>баз</m:t>
                        </m:r>
                      </m:sub>
                      <m:sup>
                        <m:r>
                          <a:rPr lang="ru-RU" sz="1100" b="1">
                            <a:latin typeface="Cambria Math"/>
                          </a:rPr>
                          <m:t>ОТ</m:t>
                        </m:r>
                        <m:r>
                          <a:rPr lang="ru-RU" sz="1100" b="1" i="1">
                            <a:latin typeface="Cambria Math"/>
                          </a:rPr>
                          <m:t>𝟏</m:t>
                        </m:r>
                      </m:sup>
                    </m:sSubSup>
                  </m:oMath>
                </a14:m>
                <a:r>
                  <a:rPr lang="ru-RU" sz="1100" b="1" dirty="0"/>
                  <a:t>), рассчитываются по следующей формуле:</a:t>
                </a:r>
              </a:p>
            </p:txBody>
          </p:sp>
        </mc:Choice>
        <mc:Fallback xmlns="">
          <p:sp>
            <p:nvSpPr>
              <p:cNvPr id="78" name="Скругленный прямоугольник 77"/>
              <p:cNvSpPr>
                <a:spLocks noRot="1" noChangeAspect="1" noMove="1" noResize="1" noEditPoints="1" noAdjustHandles="1" noChangeArrowheads="1" noChangeShapeType="1" noTextEdit="1"/>
              </p:cNvSpPr>
              <p:nvPr/>
            </p:nvSpPr>
            <p:spPr bwMode="auto">
              <a:xfrm>
                <a:off x="1220721" y="2432011"/>
                <a:ext cx="7325963" cy="558582"/>
              </a:xfrm>
              <a:prstGeom prst="roundRect">
                <a:avLst/>
              </a:prstGeom>
              <a:blipFill rotWithShape="1">
                <a:blip r:embed="rId3"/>
                <a:stretch>
                  <a:fillRect r="-166"/>
                </a:stretch>
              </a:blipFill>
              <a:ln>
                <a:headEnd type="none" w="med" len="med"/>
                <a:tailEnd type="triangle" w="med" len="med"/>
              </a:ln>
            </p:spPr>
            <p:txBody>
              <a:bodyPr/>
              <a:lstStyle/>
              <a:p>
                <a:r>
                  <a:rPr lang="ru-RU">
                    <a:noFill/>
                  </a:rPr>
                  <a:t> </a:t>
                </a:r>
              </a:p>
            </p:txBody>
          </p:sp>
        </mc:Fallback>
      </mc:AlternateContent>
      <p:sp>
        <p:nvSpPr>
          <p:cNvPr id="88" name="Стрелка вниз 87"/>
          <p:cNvSpPr/>
          <p:nvPr/>
        </p:nvSpPr>
        <p:spPr bwMode="auto">
          <a:xfrm>
            <a:off x="4631252" y="1594520"/>
            <a:ext cx="234026" cy="826858"/>
          </a:xfrm>
          <a:prstGeom prst="downArrow">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2" name="Прямоугольник 1"/>
              <p:cNvSpPr/>
              <p:nvPr/>
            </p:nvSpPr>
            <p:spPr>
              <a:xfrm>
                <a:off x="3201222" y="3173961"/>
                <a:ext cx="3364960" cy="437171"/>
              </a:xfrm>
              <a:prstGeom prst="rect">
                <a:avLst/>
              </a:prstGeom>
            </p:spPr>
            <p:txBody>
              <a:bodyPr wrap="none">
                <a:spAutoFit/>
              </a:bodyPr>
              <a:lstStyle/>
              <a:p>
                <a14:m>
                  <m:oMath xmlns:m="http://schemas.openxmlformats.org/officeDocument/2006/math">
                    <m:sSubSup>
                      <m:sSubSupPr>
                        <m:ctrlPr>
                          <a:rPr lang="ru-RU" sz="2000" i="1">
                            <a:latin typeface="Cambria Math"/>
                          </a:rPr>
                        </m:ctrlPr>
                      </m:sSubSupPr>
                      <m:e>
                        <m:r>
                          <a:rPr lang="en-US" sz="2000" i="1">
                            <a:latin typeface="Cambria Math"/>
                          </a:rPr>
                          <m:t>𝑁</m:t>
                        </m:r>
                      </m:e>
                      <m:sub>
                        <m:r>
                          <a:rPr lang="ru-RU" sz="2000" i="1">
                            <a:latin typeface="Cambria Math"/>
                          </a:rPr>
                          <m:t>𝑖</m:t>
                        </m:r>
                        <m:r>
                          <a:rPr lang="ru-RU" sz="2000" i="1">
                            <a:latin typeface="Cambria Math"/>
                          </a:rPr>
                          <m:t>баз</m:t>
                        </m:r>
                      </m:sub>
                      <m:sup>
                        <m:r>
                          <a:rPr lang="ru-RU" sz="2000" i="1">
                            <a:latin typeface="Cambria Math"/>
                          </a:rPr>
                          <m:t>ОТ1 </m:t>
                        </m:r>
                      </m:sup>
                    </m:sSubSup>
                    <m:r>
                      <a:rPr lang="ru-RU" sz="2000" i="1">
                        <a:latin typeface="Cambria Math"/>
                      </a:rPr>
                      <m:t>=</m:t>
                    </m:r>
                    <m:nary>
                      <m:naryPr>
                        <m:chr m:val="∑"/>
                        <m:limLoc m:val="undOvr"/>
                        <m:supHide m:val="on"/>
                        <m:ctrlPr>
                          <a:rPr lang="ru-RU" sz="2000" i="1">
                            <a:latin typeface="Cambria Math"/>
                          </a:rPr>
                        </m:ctrlPr>
                      </m:naryPr>
                      <m:sub>
                        <m:r>
                          <a:rPr lang="en-US" sz="2000" i="1">
                            <a:latin typeface="Cambria Math"/>
                          </a:rPr>
                          <m:t>𝑑</m:t>
                        </m:r>
                      </m:sub>
                      <m:sup/>
                      <m:e>
                        <m:sSubSup>
                          <m:sSubSupPr>
                            <m:ctrlPr>
                              <a:rPr lang="ru-RU" sz="2000" i="1">
                                <a:latin typeface="Cambria Math"/>
                              </a:rPr>
                            </m:ctrlPr>
                          </m:sSubSupPr>
                          <m:e>
                            <m:r>
                              <a:rPr lang="ru-RU" sz="2000" i="1">
                                <a:latin typeface="Cambria Math"/>
                              </a:rPr>
                              <m:t>𝑛</m:t>
                            </m:r>
                          </m:e>
                          <m:sub>
                            <m:r>
                              <a:rPr lang="ru-RU" sz="2000" i="1">
                                <a:latin typeface="Cambria Math"/>
                              </a:rPr>
                              <m:t>𝑖</m:t>
                            </m:r>
                            <m:r>
                              <a:rPr lang="en-US" sz="2000" i="1">
                                <a:latin typeface="Cambria Math"/>
                              </a:rPr>
                              <m:t>𝑑</m:t>
                            </m:r>
                          </m:sub>
                          <m:sup>
                            <m:r>
                              <a:rPr lang="ru-RU" sz="2000" i="1">
                                <a:latin typeface="Cambria Math"/>
                              </a:rPr>
                              <m:t>ОТ1 </m:t>
                            </m:r>
                          </m:sup>
                        </m:sSubSup>
                      </m:e>
                    </m:nary>
                    <m:r>
                      <a:rPr lang="ru-RU" sz="2000" i="1">
                        <a:latin typeface="Cambria Math"/>
                      </a:rPr>
                      <m:t>×</m:t>
                    </m:r>
                    <m:sSubSup>
                      <m:sSubSupPr>
                        <m:ctrlPr>
                          <a:rPr lang="ru-RU" sz="2000" i="1">
                            <a:latin typeface="Cambria Math"/>
                          </a:rPr>
                        </m:ctrlPr>
                      </m:sSubSupPr>
                      <m:e>
                        <m:r>
                          <a:rPr lang="en-US" sz="2000" i="1">
                            <a:latin typeface="Cambria Math"/>
                          </a:rPr>
                          <m:t>𝑅</m:t>
                        </m:r>
                      </m:e>
                      <m:sub>
                        <m:r>
                          <a:rPr lang="ru-RU" sz="2000" i="1">
                            <a:latin typeface="Cambria Math"/>
                          </a:rPr>
                          <m:t>𝑖𝑑</m:t>
                        </m:r>
                      </m:sub>
                      <m:sup>
                        <m:r>
                          <a:rPr lang="ru-RU" sz="2000" i="1">
                            <a:latin typeface="Cambria Math"/>
                          </a:rPr>
                          <m:t>ОТ1</m:t>
                        </m:r>
                      </m:sup>
                    </m:sSubSup>
                  </m:oMath>
                </a14:m>
                <a:r>
                  <a:rPr lang="ru-RU" sz="2000" dirty="0"/>
                  <a:t>, где:</a:t>
                </a: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201222" y="3173961"/>
                <a:ext cx="3364960" cy="437171"/>
              </a:xfrm>
              <a:prstGeom prst="rect">
                <a:avLst/>
              </a:prstGeom>
              <a:blipFill rotWithShape="1">
                <a:blip r:embed="rId4"/>
                <a:stretch>
                  <a:fillRect t="-107042" r="-2717" b="-16901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1290683" y="3611132"/>
                <a:ext cx="7980907" cy="3483389"/>
              </a:xfrm>
              <a:prstGeom prst="rect">
                <a:avLst/>
              </a:prstGeom>
            </p:spPr>
            <p:txBody>
              <a:bodyPr wrap="square">
                <a:spAutoFit/>
              </a:bodyPr>
              <a:lstStyle/>
              <a:p>
                <a14:m>
                  <m:oMath xmlns:m="http://schemas.openxmlformats.org/officeDocument/2006/math">
                    <m:sSubSup>
                      <m:sSubSupPr>
                        <m:ctrlPr>
                          <a:rPr lang="ru-RU" sz="1400" i="1">
                            <a:latin typeface="Cambria Math"/>
                          </a:rPr>
                        </m:ctrlPr>
                      </m:sSubSupPr>
                      <m:e>
                        <m:r>
                          <a:rPr lang="ru-RU" sz="1400" i="1">
                            <a:latin typeface="Cambria Math"/>
                          </a:rPr>
                          <m:t>𝑛</m:t>
                        </m:r>
                      </m:e>
                      <m:sub>
                        <m:r>
                          <a:rPr lang="ru-RU" sz="1400" i="1">
                            <a:latin typeface="Cambria Math"/>
                          </a:rPr>
                          <m:t>𝑖</m:t>
                        </m:r>
                        <m:r>
                          <a:rPr lang="en-US" sz="1400" i="1">
                            <a:latin typeface="Cambria Math"/>
                          </a:rPr>
                          <m:t>𝑑</m:t>
                        </m:r>
                      </m:sub>
                      <m:sup>
                        <m:r>
                          <a:rPr lang="ru-RU" sz="1400" i="1">
                            <a:latin typeface="Cambria Math"/>
                          </a:rPr>
                          <m:t>ОТ1</m:t>
                        </m:r>
                      </m:sup>
                    </m:sSubSup>
                  </m:oMath>
                </a14:m>
                <a:r>
                  <a:rPr lang="ru-RU" sz="1400" dirty="0"/>
                  <a:t> – значение натуральной нормы рабочего времени, затрачиваемого d-</a:t>
                </a:r>
                <a:r>
                  <a:rPr lang="ru-RU" sz="1400" dirty="0" err="1"/>
                  <a:t>ым</a:t>
                </a:r>
                <a:r>
                  <a:rPr lang="ru-RU" sz="1400" dirty="0"/>
                  <a:t> работником, непосредственно связанным с оказанием i-ой государственной услуги, на оказание </a:t>
                </a:r>
                <a:r>
                  <a:rPr lang="en-US" sz="1400" dirty="0" err="1"/>
                  <a:t>i</a:t>
                </a:r>
                <a:r>
                  <a:rPr lang="ru-RU" sz="1400" dirty="0"/>
                  <a:t>-ой государственной услуги;</a:t>
                </a:r>
              </a:p>
              <a:p>
                <a14:m>
                  <m:oMath xmlns:m="http://schemas.openxmlformats.org/officeDocument/2006/math">
                    <m:sSubSup>
                      <m:sSubSupPr>
                        <m:ctrlPr>
                          <a:rPr lang="ru-RU" sz="1400" i="1">
                            <a:latin typeface="Cambria Math"/>
                          </a:rPr>
                        </m:ctrlPr>
                      </m:sSubSupPr>
                      <m:e>
                        <m:r>
                          <a:rPr lang="en-US" sz="1400" i="1">
                            <a:latin typeface="Cambria Math"/>
                          </a:rPr>
                          <m:t>𝑅</m:t>
                        </m:r>
                      </m:e>
                      <m:sub>
                        <m:r>
                          <a:rPr lang="ru-RU" sz="1400" i="1">
                            <a:latin typeface="Cambria Math"/>
                          </a:rPr>
                          <m:t>𝑖𝑑</m:t>
                        </m:r>
                      </m:sub>
                      <m:sup>
                        <m:r>
                          <a:rPr lang="ru-RU" sz="1400" i="1">
                            <a:latin typeface="Cambria Math"/>
                          </a:rPr>
                          <m:t>ОТ1</m:t>
                        </m:r>
                      </m:sup>
                    </m:sSubSup>
                  </m:oMath>
                </a14:m>
                <a:r>
                  <a:rPr lang="ru-RU" sz="1400" dirty="0"/>
                  <a:t> – размер повременной (часовой, дневной, месячной, годовой) оплаты труда (с учетом окладов (должностных окладов), ставок заработной платы, выплат компенсационного и стимулирующего характера) с начислениями на выплаты по оплате труда d-ого работника, непосредственно связанного с оказанием i-ой государственной услуги</a:t>
                </a:r>
                <a:r>
                  <a:rPr lang="ru-RU" sz="1400" dirty="0" smtClean="0"/>
                  <a:t>.</a:t>
                </a:r>
              </a:p>
              <a:p>
                <a:endParaRPr lang="ru-RU" sz="1200" i="1" dirty="0" smtClean="0"/>
              </a:p>
              <a:p>
                <a:r>
                  <a:rPr lang="ru-RU" sz="1200" i="1" dirty="0" smtClean="0"/>
                  <a:t>Размер </a:t>
                </a:r>
                <a:r>
                  <a:rPr lang="ru-RU" sz="1200" i="1" dirty="0"/>
                  <a:t>повременной (часовой, дневной, месячной, годовой) оплаты труда с начислениями на выплаты по оплате труда d-ого работника, непосредственно связанного с оказанием i-ой государственной услуги, определяется исходя из годового фонда оплаты труда и </a:t>
                </a:r>
                <a:r>
                  <a:rPr lang="ru-RU" sz="1200" b="1" i="1" dirty="0"/>
                  <a:t>годового фонда рабочего времени указанного работника</a:t>
                </a:r>
                <a:r>
                  <a:rPr lang="ru-RU" sz="1200" i="1" dirty="0"/>
                  <a:t> с учетом применяемого при формировании проекта федерального закона о федеральном бюджете на очередной финансовый год и плановый период </a:t>
                </a:r>
                <a:r>
                  <a:rPr lang="ru-RU" sz="1200" b="1" i="1" dirty="0"/>
                  <a:t>прогнозного индекса потребительских цен </a:t>
                </a:r>
                <a:r>
                  <a:rPr lang="ru-RU" sz="1200" i="1" dirty="0"/>
                  <a:t>на конец соответствующего финансового года, определяемого в соответствии с прогнозом социально-экономического развития, разрабатываемым согласно статье 173 Бюджетного кодекса Российской Федерации </a:t>
                </a:r>
              </a:p>
              <a:p>
                <a:endParaRPr lang="ru-RU" sz="1200" i="1"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290683" y="3611132"/>
                <a:ext cx="7980907" cy="3483389"/>
              </a:xfrm>
              <a:prstGeom prst="rect">
                <a:avLst/>
              </a:prstGeom>
              <a:blipFill rotWithShape="1">
                <a:blip r:embed="rId5"/>
                <a:stretch>
                  <a:fillRect l="-229" r="-76"/>
                </a:stretch>
              </a:blipFill>
            </p:spPr>
            <p:txBody>
              <a:bodyPr/>
              <a:lstStyle/>
              <a:p>
                <a:r>
                  <a:rPr lang="ru-RU">
                    <a:noFill/>
                  </a:rPr>
                  <a:t> </a:t>
                </a:r>
              </a:p>
            </p:txBody>
          </p:sp>
        </mc:Fallback>
      </mc:AlternateContent>
      <p:sp>
        <p:nvSpPr>
          <p:cNvPr id="15" name="Номер слайда 2"/>
          <p:cNvSpPr>
            <a:spLocks noGrp="1"/>
          </p:cNvSpPr>
          <p:nvPr>
            <p:ph type="sldNum" sz="quarter" idx="11"/>
          </p:nvPr>
        </p:nvSpPr>
        <p:spPr>
          <a:xfrm>
            <a:off x="8855075" y="1588"/>
            <a:ext cx="825500" cy="366712"/>
          </a:xfrm>
        </p:spPr>
        <p:txBody>
          <a:bodyPr/>
          <a:lstStyle/>
          <a:p>
            <a:pPr>
              <a:defRPr/>
            </a:pPr>
            <a:fld id="{600509AA-641A-4254-A23D-E1AAE0F50160}" type="slidenum">
              <a:rPr lang="ru-RU" smtClean="0"/>
              <a:pPr>
                <a:defRPr/>
              </a:pPr>
              <a:t>65</a:t>
            </a:fld>
            <a:endParaRPr lang="ru-RU" dirty="0"/>
          </a:p>
        </p:txBody>
      </p:sp>
    </p:spTree>
    <p:extLst>
      <p:ext uri="{BB962C8B-B14F-4D97-AF65-F5344CB8AC3E}">
        <p14:creationId xmlns:p14="http://schemas.microsoft.com/office/powerpoint/2010/main" val="15759409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9"/>
          <p:cNvSpPr>
            <a:spLocks noGrp="1"/>
          </p:cNvSpPr>
          <p:nvPr>
            <p:ph type="title"/>
          </p:nvPr>
        </p:nvSpPr>
        <p:spPr>
          <a:xfrm>
            <a:off x="461963" y="142428"/>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Формирование единого подхода к определению нормативных затрат на оказание государственных (муниципальных) услуг (выполнение работ)</a:t>
            </a:r>
            <a:endParaRPr lang="ru-RU" altLang="ru-RU" sz="1600" b="1" dirty="0">
              <a:solidFill>
                <a:srgbClr val="3E3F68"/>
              </a:solidFill>
              <a:latin typeface="Cambria" pitchFamily="18" charset="0"/>
              <a:ea typeface="+mn-ea"/>
              <a:cs typeface="Times New Roman" pitchFamily="18" charset="0"/>
            </a:endParaRPr>
          </a:p>
        </p:txBody>
      </p:sp>
      <p:sp>
        <p:nvSpPr>
          <p:cNvPr id="58" name="Прямоугольник 57"/>
          <p:cNvSpPr/>
          <p:nvPr/>
        </p:nvSpPr>
        <p:spPr>
          <a:xfrm>
            <a:off x="3051539" y="1196752"/>
            <a:ext cx="3802923" cy="3977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050" b="1" dirty="0">
                <a:solidFill>
                  <a:srgbClr val="FF0000"/>
                </a:solidFill>
              </a:rPr>
              <a:t>Общие требования </a:t>
            </a:r>
            <a:r>
              <a:rPr lang="ru-RU" sz="1050" dirty="0"/>
              <a:t>к определению нормативных затрат на оказание государственных (муниципальных) услуг</a:t>
            </a:r>
          </a:p>
        </p:txBody>
      </p:sp>
      <p:sp>
        <p:nvSpPr>
          <p:cNvPr id="61" name="Скругленный прямоугольник 60"/>
          <p:cNvSpPr/>
          <p:nvPr/>
        </p:nvSpPr>
        <p:spPr bwMode="auto">
          <a:xfrm>
            <a:off x="272480" y="1196753"/>
            <a:ext cx="2418269" cy="389613"/>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ru-RU" sz="1200" dirty="0"/>
              <a:t>Статья </a:t>
            </a:r>
            <a:r>
              <a:rPr lang="ru-RU" sz="1200" b="1" dirty="0">
                <a:solidFill>
                  <a:srgbClr val="FF0000"/>
                </a:solidFill>
              </a:rPr>
              <a:t>69.2</a:t>
            </a:r>
            <a:r>
              <a:rPr lang="ru-RU" sz="1200" dirty="0"/>
              <a:t> Бюджетного кодекса </a:t>
            </a:r>
            <a:endParaRPr lang="ru-RU" sz="1200" dirty="0" smtClean="0"/>
          </a:p>
          <a:p>
            <a:pPr algn="ctr" eaLnBrk="0" hangingPunct="0"/>
            <a:r>
              <a:rPr lang="ru-RU" sz="1200" dirty="0" smtClean="0"/>
              <a:t>Российской </a:t>
            </a:r>
            <a:r>
              <a:rPr lang="ru-RU" sz="1200" dirty="0"/>
              <a:t>Федерации</a:t>
            </a:r>
            <a:endParaRPr kumimoji="0" lang="ru-RU" sz="1200" b="0" i="0" u="none" strike="noStrike" cap="none" normalizeH="0" baseline="0" dirty="0" smtClean="0">
              <a:ln>
                <a:noFill/>
              </a:ln>
              <a:solidFill>
                <a:schemeClr val="tx1"/>
              </a:solidFill>
              <a:effectLst/>
              <a:latin typeface="Times New Roman" pitchFamily="18" charset="0"/>
            </a:endParaRPr>
          </a:p>
        </p:txBody>
      </p:sp>
      <p:cxnSp>
        <p:nvCxnSpPr>
          <p:cNvPr id="62" name="Прямая со стрелкой 61"/>
          <p:cNvCxnSpPr>
            <a:stCxn id="61" idx="3"/>
          </p:cNvCxnSpPr>
          <p:nvPr/>
        </p:nvCxnSpPr>
        <p:spPr bwMode="auto">
          <a:xfrm flipV="1">
            <a:off x="2690749" y="1391559"/>
            <a:ext cx="360790" cy="1"/>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73" name="Левая фигурная скобка 72"/>
          <p:cNvSpPr/>
          <p:nvPr/>
        </p:nvSpPr>
        <p:spPr bwMode="auto">
          <a:xfrm>
            <a:off x="905307" y="2145432"/>
            <a:ext cx="273030" cy="4653092"/>
          </a:xfrm>
          <a:prstGeom prst="leftBrac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74" name="TextBox 73"/>
          <p:cNvSpPr txBox="1"/>
          <p:nvPr/>
        </p:nvSpPr>
        <p:spPr>
          <a:xfrm>
            <a:off x="194471" y="2286212"/>
            <a:ext cx="615553" cy="4371531"/>
          </a:xfrm>
          <a:prstGeom prst="rect">
            <a:avLst/>
          </a:prstGeom>
          <a:noFill/>
        </p:spPr>
        <p:txBody>
          <a:bodyPr vert="vert270" wrap="square" rtlCol="0">
            <a:spAutoFit/>
          </a:bodyPr>
          <a:lstStyle/>
          <a:p>
            <a:pPr algn="ctr"/>
            <a:r>
              <a:rPr lang="ru-RU" sz="1400" dirty="0" smtClean="0">
                <a:solidFill>
                  <a:srgbClr val="FF0000"/>
                </a:solidFill>
              </a:rPr>
              <a:t>Уровень </a:t>
            </a:r>
          </a:p>
          <a:p>
            <a:pPr algn="ctr"/>
            <a:r>
              <a:rPr lang="ru-RU" sz="1400" dirty="0" smtClean="0">
                <a:solidFill>
                  <a:srgbClr val="FF0000"/>
                </a:solidFill>
              </a:rPr>
              <a:t>Российской Федерации</a:t>
            </a:r>
            <a:endParaRPr lang="ru-RU" sz="1400" dirty="0">
              <a:solidFill>
                <a:srgbClr val="FF0000"/>
              </a:solidFill>
            </a:endParaRPr>
          </a:p>
        </p:txBody>
      </p:sp>
      <p:sp>
        <p:nvSpPr>
          <p:cNvPr id="78" name="Скругленный прямоугольник 77"/>
          <p:cNvSpPr/>
          <p:nvPr/>
        </p:nvSpPr>
        <p:spPr bwMode="auto">
          <a:xfrm>
            <a:off x="1157071" y="2142087"/>
            <a:ext cx="7035229" cy="866091"/>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endParaRPr lang="ru-RU" sz="1100" b="1" dirty="0" smtClean="0"/>
          </a:p>
          <a:p>
            <a:pPr algn="ctr"/>
            <a:r>
              <a:rPr lang="ru-RU" sz="1100" b="1" dirty="0" smtClean="0"/>
              <a:t>Нормы </a:t>
            </a:r>
            <a:r>
              <a:rPr lang="ru-RU" sz="1100" b="1" dirty="0"/>
              <a:t>штатных единиц работников определяются на основе отраслевых норм труда </a:t>
            </a:r>
            <a:endParaRPr lang="ru-RU" sz="1100" b="1" dirty="0" smtClean="0"/>
          </a:p>
          <a:p>
            <a:pPr algn="ctr"/>
            <a:r>
              <a:rPr lang="ru-RU" sz="1100" b="1" dirty="0" smtClean="0"/>
              <a:t>работников учреждений, </a:t>
            </a:r>
            <a:r>
              <a:rPr lang="ru-RU" sz="1100" b="1" dirty="0"/>
              <a:t>оказывающих государственные </a:t>
            </a:r>
            <a:r>
              <a:rPr lang="ru-RU" sz="1100" b="1" dirty="0" smtClean="0"/>
              <a:t>(</a:t>
            </a:r>
            <a:r>
              <a:rPr lang="ru-RU" sz="1100" b="1" dirty="0"/>
              <a:t>муниципальные) услуги </a:t>
            </a:r>
            <a:endParaRPr lang="ru-RU" sz="1100" b="1" dirty="0" smtClean="0"/>
          </a:p>
          <a:p>
            <a:pPr algn="ctr"/>
            <a:r>
              <a:rPr lang="ru-RU" sz="1100" b="1" dirty="0" smtClean="0"/>
              <a:t>в установленной сфере. </a:t>
            </a:r>
          </a:p>
          <a:p>
            <a:pPr algn="ctr"/>
            <a:r>
              <a:rPr lang="ru-RU" sz="1100" b="1" dirty="0" smtClean="0"/>
              <a:t>При </a:t>
            </a:r>
            <a:r>
              <a:rPr lang="ru-RU" sz="1100" b="1" dirty="0"/>
              <a:t>отсутствии утвержденных отраслевых норм труда нормы штатных единиц работников </a:t>
            </a:r>
            <a:endParaRPr lang="ru-RU" sz="1100" b="1" dirty="0" smtClean="0"/>
          </a:p>
          <a:p>
            <a:pPr algn="ctr"/>
            <a:r>
              <a:rPr lang="ru-RU" sz="1100" b="1" dirty="0" smtClean="0"/>
              <a:t>определяются </a:t>
            </a:r>
            <a:r>
              <a:rPr lang="ru-RU" sz="1100" b="1" dirty="0"/>
              <a:t>по формуле:</a:t>
            </a:r>
          </a:p>
          <a:p>
            <a:pPr lvl="0" algn="ctr"/>
            <a:r>
              <a:rPr lang="ru-RU" sz="1100" b="1" dirty="0" smtClean="0"/>
              <a:t>:</a:t>
            </a:r>
            <a:endParaRPr lang="ru-RU" sz="1100" b="1" dirty="0"/>
          </a:p>
        </p:txBody>
      </p:sp>
      <p:sp>
        <p:nvSpPr>
          <p:cNvPr id="88" name="Стрелка вниз 87"/>
          <p:cNvSpPr/>
          <p:nvPr/>
        </p:nvSpPr>
        <p:spPr bwMode="auto">
          <a:xfrm>
            <a:off x="4631252" y="1594520"/>
            <a:ext cx="234026" cy="550912"/>
          </a:xfrm>
          <a:prstGeom prst="downArrow">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2" name="Прямоугольник 1"/>
              <p:cNvSpPr/>
              <p:nvPr/>
            </p:nvSpPr>
            <p:spPr>
              <a:xfrm>
                <a:off x="3283857" y="3008179"/>
                <a:ext cx="2073581" cy="732958"/>
              </a:xfrm>
              <a:prstGeom prst="rect">
                <a:avLst/>
              </a:prstGeom>
            </p:spPr>
            <p:txBody>
              <a:bodyPr wrap="none">
                <a:spAutoFit/>
              </a:bodyPr>
              <a:lstStyle/>
              <a:p>
                <a14:m>
                  <m:oMath xmlns:m="http://schemas.openxmlformats.org/officeDocument/2006/math">
                    <m:sSubSup>
                      <m:sSubSupPr>
                        <m:ctrlPr>
                          <a:rPr lang="ru-RU" sz="2000" i="1">
                            <a:latin typeface="Cambria Math"/>
                          </a:rPr>
                        </m:ctrlPr>
                      </m:sSubSupPr>
                      <m:e>
                        <m:r>
                          <a:rPr lang="ru-RU" sz="2000" i="1">
                            <a:latin typeface="Cambria Math"/>
                          </a:rPr>
                          <m:t>𝑛</m:t>
                        </m:r>
                      </m:e>
                      <m:sub>
                        <m:r>
                          <a:rPr lang="ru-RU" sz="2000" i="1">
                            <a:latin typeface="Cambria Math"/>
                          </a:rPr>
                          <m:t>𝑖𝑗</m:t>
                        </m:r>
                      </m:sub>
                      <m:sup>
                        <m:r>
                          <a:rPr lang="ru-RU" sz="2000" i="1">
                            <a:latin typeface="Cambria Math"/>
                          </a:rPr>
                          <m:t>ОТ1</m:t>
                        </m:r>
                      </m:sup>
                    </m:sSubSup>
                    <m:r>
                      <a:rPr lang="ru-RU" sz="2000" i="1">
                        <a:latin typeface="Cambria Math"/>
                      </a:rPr>
                      <m:t>= </m:t>
                    </m:r>
                    <m:f>
                      <m:fPr>
                        <m:ctrlPr>
                          <a:rPr lang="ru-RU" sz="2000" i="1">
                            <a:latin typeface="Cambria Math"/>
                          </a:rPr>
                        </m:ctrlPr>
                      </m:fPr>
                      <m:num>
                        <m:sSubSup>
                          <m:sSubSupPr>
                            <m:ctrlPr>
                              <a:rPr lang="ru-RU" sz="2000" i="1">
                                <a:latin typeface="Cambria Math"/>
                              </a:rPr>
                            </m:ctrlPr>
                          </m:sSubSupPr>
                          <m:e>
                            <m:r>
                              <a:rPr lang="ru-RU" sz="2000" i="1">
                                <a:latin typeface="Cambria Math"/>
                              </a:rPr>
                              <m:t>𝐶</m:t>
                            </m:r>
                          </m:e>
                          <m:sub>
                            <m:r>
                              <a:rPr lang="en-US" sz="2000" i="1">
                                <a:latin typeface="Cambria Math"/>
                              </a:rPr>
                              <m:t>𝑖𝑗</m:t>
                            </m:r>
                          </m:sub>
                          <m:sup>
                            <m:r>
                              <a:rPr lang="ru-RU" sz="2000" i="1">
                                <a:latin typeface="Cambria Math"/>
                              </a:rPr>
                              <m:t>ОТ1</m:t>
                            </m:r>
                          </m:sup>
                        </m:sSubSup>
                      </m:num>
                      <m:den>
                        <m:sSubSup>
                          <m:sSubSupPr>
                            <m:ctrlPr>
                              <a:rPr lang="ru-RU" sz="2000" i="1">
                                <a:latin typeface="Cambria Math"/>
                              </a:rPr>
                            </m:ctrlPr>
                          </m:sSubSupPr>
                          <m:e>
                            <m:r>
                              <a:rPr lang="en-US" sz="2000" i="1">
                                <a:latin typeface="Cambria Math"/>
                              </a:rPr>
                              <m:t>𝑄</m:t>
                            </m:r>
                          </m:e>
                          <m:sub>
                            <m:r>
                              <a:rPr lang="en-US" sz="2000" i="1">
                                <a:latin typeface="Cambria Math"/>
                              </a:rPr>
                              <m:t>𝑖𝑗</m:t>
                            </m:r>
                          </m:sub>
                          <m:sup>
                            <m:r>
                              <a:rPr lang="ru-RU" sz="2000" i="1">
                                <a:latin typeface="Cambria Math"/>
                              </a:rPr>
                              <m:t>ОТ1</m:t>
                            </m:r>
                          </m:sup>
                        </m:sSubSup>
                      </m:den>
                    </m:f>
                  </m:oMath>
                </a14:m>
                <a:r>
                  <a:rPr lang="ru-RU" sz="2000" dirty="0"/>
                  <a:t>, где:</a:t>
                </a: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283857" y="3008179"/>
                <a:ext cx="2073581" cy="732958"/>
              </a:xfrm>
              <a:prstGeom prst="rect">
                <a:avLst/>
              </a:prstGeom>
              <a:blipFill rotWithShape="1">
                <a:blip r:embed="rId3"/>
                <a:stretch>
                  <a:fillRect r="-205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1290683" y="3779730"/>
                <a:ext cx="7980907" cy="1284775"/>
              </a:xfrm>
              <a:prstGeom prst="rect">
                <a:avLst/>
              </a:prstGeom>
            </p:spPr>
            <p:txBody>
              <a:bodyPr wrap="square">
                <a:spAutoFit/>
              </a:bodyPr>
              <a:lstStyle/>
              <a:p>
                <a14:m>
                  <m:oMath xmlns:m="http://schemas.openxmlformats.org/officeDocument/2006/math">
                    <m:sSubSup>
                      <m:sSubSupPr>
                        <m:ctrlPr>
                          <a:rPr lang="ru-RU" sz="1400" i="1">
                            <a:latin typeface="Cambria Math"/>
                          </a:rPr>
                        </m:ctrlPr>
                      </m:sSubSupPr>
                      <m:e>
                        <m:r>
                          <a:rPr lang="ru-RU" sz="1400" i="1">
                            <a:latin typeface="Cambria Math"/>
                          </a:rPr>
                          <m:t>𝐶</m:t>
                        </m:r>
                      </m:e>
                      <m:sub>
                        <m:r>
                          <a:rPr lang="ru-RU" sz="1400" i="1">
                            <a:latin typeface="Cambria Math"/>
                          </a:rPr>
                          <m:t>𝑖𝑗</m:t>
                        </m:r>
                      </m:sub>
                      <m:sup>
                        <m:r>
                          <a:rPr lang="ru-RU" sz="1400">
                            <a:latin typeface="Cambria Math"/>
                          </a:rPr>
                          <m:t>ОТ1</m:t>
                        </m:r>
                      </m:sup>
                    </m:sSubSup>
                  </m:oMath>
                </a14:m>
                <a:r>
                  <a:rPr lang="ru-RU" sz="1400" dirty="0"/>
                  <a:t> – фактическое </a:t>
                </a:r>
                <a:r>
                  <a:rPr lang="ru-RU" sz="1400" dirty="0" smtClean="0"/>
                  <a:t>количество* </a:t>
                </a:r>
                <a:r>
                  <a:rPr lang="ru-RU" sz="1400" dirty="0"/>
                  <a:t>j-ой штатной единицы работников, непосредственно связанных с оказанием i-ой государственной (муниципальной) услуги;</a:t>
                </a:r>
              </a:p>
              <a:p>
                <a14:m>
                  <m:oMath xmlns:m="http://schemas.openxmlformats.org/officeDocument/2006/math">
                    <m:sSubSup>
                      <m:sSubSupPr>
                        <m:ctrlPr>
                          <a:rPr lang="ru-RU" sz="1400" i="1">
                            <a:latin typeface="Cambria Math"/>
                          </a:rPr>
                        </m:ctrlPr>
                      </m:sSubSupPr>
                      <m:e>
                        <m:r>
                          <a:rPr lang="ru-RU" sz="1400" i="1">
                            <a:latin typeface="Cambria Math"/>
                          </a:rPr>
                          <m:t>𝑄</m:t>
                        </m:r>
                      </m:e>
                      <m:sub>
                        <m:r>
                          <a:rPr lang="ru-RU" sz="1400" i="1">
                            <a:latin typeface="Cambria Math"/>
                          </a:rPr>
                          <m:t>𝑖𝑗</m:t>
                        </m:r>
                      </m:sub>
                      <m:sup>
                        <m:r>
                          <a:rPr lang="ru-RU" sz="1400">
                            <a:latin typeface="Cambria Math"/>
                          </a:rPr>
                          <m:t>ОТ1</m:t>
                        </m:r>
                      </m:sup>
                    </m:sSubSup>
                  </m:oMath>
                </a14:m>
                <a:r>
                  <a:rPr lang="ru-RU" sz="1400" dirty="0"/>
                  <a:t> – фактическое </a:t>
                </a:r>
                <a:r>
                  <a:rPr lang="ru-RU" sz="1400" dirty="0" smtClean="0"/>
                  <a:t>количество* </a:t>
                </a:r>
                <a:r>
                  <a:rPr lang="ru-RU" sz="1400" dirty="0"/>
                  <a:t>одновременно оказываемой i-ой государственной (муниципальной) услуги с использованием j-ой штатной единицы работников.</a:t>
                </a:r>
              </a:p>
              <a:p>
                <a:endParaRPr lang="ru-RU" sz="14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290683" y="3779730"/>
                <a:ext cx="7980907" cy="1284775"/>
              </a:xfrm>
              <a:prstGeom prst="rect">
                <a:avLst/>
              </a:prstGeom>
              <a:blipFill rotWithShape="1">
                <a:blip r:embed="rId4"/>
                <a:stretch>
                  <a:fillRect l="-229"/>
                </a:stretch>
              </a:blipFill>
            </p:spPr>
            <p:txBody>
              <a:bodyPr/>
              <a:lstStyle/>
              <a:p>
                <a:r>
                  <a:rPr lang="ru-RU">
                    <a:noFill/>
                  </a:rPr>
                  <a:t> </a:t>
                </a:r>
              </a:p>
            </p:txBody>
          </p:sp>
        </mc:Fallback>
      </mc:AlternateContent>
      <p:sp>
        <p:nvSpPr>
          <p:cNvPr id="4" name="Прямоугольник 3"/>
          <p:cNvSpPr/>
          <p:nvPr/>
        </p:nvSpPr>
        <p:spPr>
          <a:xfrm>
            <a:off x="1290683" y="5064505"/>
            <a:ext cx="7725726" cy="1384995"/>
          </a:xfrm>
          <a:prstGeom prst="rect">
            <a:avLst/>
          </a:prstGeom>
        </p:spPr>
        <p:txBody>
          <a:bodyPr wrap="square">
            <a:spAutoFit/>
          </a:bodyPr>
          <a:lstStyle/>
          <a:p>
            <a:r>
              <a:rPr lang="ru-RU" sz="1200" dirty="0" smtClean="0"/>
              <a:t>*фактическое </a:t>
            </a:r>
            <a:r>
              <a:rPr lang="ru-RU" sz="1200" dirty="0"/>
              <a:t>количество определяется на основе анализа и усреднения показателей деятельности федерального государственного учреждения, которое имеет минимальный объем затрат на оказание (выполнение) единицы государственной услуги (работы) при выполнении требований к качеству оказания (выполнения) государственных услуг (работ) из базового перечня государственных и муниципальных услуг и работ в установленной  сфере </a:t>
            </a:r>
            <a:r>
              <a:rPr lang="ru-RU" sz="1200" dirty="0" smtClean="0"/>
              <a:t>(</a:t>
            </a:r>
            <a:r>
              <a:rPr lang="ru-RU" sz="1200" dirty="0"/>
              <a:t>далее – наиболее эффективное учреждение), либо на основе медианного значения по государственным учреждениям, оказывающим государственную услугу в </a:t>
            </a:r>
            <a:r>
              <a:rPr lang="ru-RU" sz="1200" dirty="0" smtClean="0"/>
              <a:t>установленной сфере.</a:t>
            </a:r>
            <a:endParaRPr lang="ru-RU" sz="1200" dirty="0"/>
          </a:p>
        </p:txBody>
      </p:sp>
    </p:spTree>
    <p:extLst>
      <p:ext uri="{BB962C8B-B14F-4D97-AF65-F5344CB8AC3E}">
        <p14:creationId xmlns:p14="http://schemas.microsoft.com/office/powerpoint/2010/main" val="20749279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9"/>
          <p:cNvSpPr>
            <a:spLocks noGrp="1"/>
          </p:cNvSpPr>
          <p:nvPr>
            <p:ph type="title"/>
          </p:nvPr>
        </p:nvSpPr>
        <p:spPr>
          <a:xfrm>
            <a:off x="461963" y="142428"/>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Формирование единого подхода к определению нормативных затрат на оказание государственных (муниципальных) услуг (выполнение работ)</a:t>
            </a:r>
            <a:endParaRPr lang="ru-RU" altLang="ru-RU" sz="1600" b="1" dirty="0">
              <a:solidFill>
                <a:srgbClr val="3E3F68"/>
              </a:solidFill>
              <a:latin typeface="Cambria" pitchFamily="18" charset="0"/>
              <a:ea typeface="+mn-ea"/>
              <a:cs typeface="Times New Roman" pitchFamily="18" charset="0"/>
            </a:endParaRPr>
          </a:p>
        </p:txBody>
      </p:sp>
      <p:sp>
        <p:nvSpPr>
          <p:cNvPr id="58" name="Прямоугольник 57"/>
          <p:cNvSpPr/>
          <p:nvPr/>
        </p:nvSpPr>
        <p:spPr>
          <a:xfrm>
            <a:off x="3051539" y="1196752"/>
            <a:ext cx="3802923" cy="3977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050" b="1" dirty="0">
                <a:solidFill>
                  <a:srgbClr val="FF0000"/>
                </a:solidFill>
              </a:rPr>
              <a:t>Общие требования </a:t>
            </a:r>
            <a:r>
              <a:rPr lang="ru-RU" sz="1050" dirty="0"/>
              <a:t>к определению нормативных затрат на оказание государственных (муниципальных) услуг</a:t>
            </a:r>
          </a:p>
        </p:txBody>
      </p:sp>
      <p:sp>
        <p:nvSpPr>
          <p:cNvPr id="61" name="Скругленный прямоугольник 60"/>
          <p:cNvSpPr/>
          <p:nvPr/>
        </p:nvSpPr>
        <p:spPr bwMode="auto">
          <a:xfrm>
            <a:off x="272480" y="1196753"/>
            <a:ext cx="2418269" cy="389613"/>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ru-RU" sz="1200" dirty="0"/>
              <a:t>Статья </a:t>
            </a:r>
            <a:r>
              <a:rPr lang="ru-RU" sz="1200" b="1" dirty="0">
                <a:solidFill>
                  <a:srgbClr val="FF0000"/>
                </a:solidFill>
              </a:rPr>
              <a:t>69.2</a:t>
            </a:r>
            <a:r>
              <a:rPr lang="ru-RU" sz="1200" dirty="0"/>
              <a:t> Бюджетного кодекса </a:t>
            </a:r>
            <a:endParaRPr lang="ru-RU" sz="1200" dirty="0" smtClean="0"/>
          </a:p>
          <a:p>
            <a:pPr algn="ctr" eaLnBrk="0" hangingPunct="0"/>
            <a:r>
              <a:rPr lang="ru-RU" sz="1200" dirty="0" smtClean="0"/>
              <a:t>Российской </a:t>
            </a:r>
            <a:r>
              <a:rPr lang="ru-RU" sz="1200" dirty="0"/>
              <a:t>Федерации</a:t>
            </a:r>
            <a:endParaRPr kumimoji="0" lang="ru-RU" sz="1200" b="0" i="0" u="none" strike="noStrike" cap="none" normalizeH="0" baseline="0" dirty="0" smtClean="0">
              <a:ln>
                <a:noFill/>
              </a:ln>
              <a:solidFill>
                <a:schemeClr val="tx1"/>
              </a:solidFill>
              <a:effectLst/>
              <a:latin typeface="Times New Roman" pitchFamily="18" charset="0"/>
            </a:endParaRPr>
          </a:p>
        </p:txBody>
      </p:sp>
      <p:cxnSp>
        <p:nvCxnSpPr>
          <p:cNvPr id="62" name="Прямая со стрелкой 61"/>
          <p:cNvCxnSpPr>
            <a:stCxn id="61" idx="3"/>
          </p:cNvCxnSpPr>
          <p:nvPr/>
        </p:nvCxnSpPr>
        <p:spPr bwMode="auto">
          <a:xfrm flipV="1">
            <a:off x="2690749" y="1391559"/>
            <a:ext cx="360790" cy="1"/>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73" name="Левая фигурная скобка 72"/>
          <p:cNvSpPr/>
          <p:nvPr/>
        </p:nvSpPr>
        <p:spPr bwMode="auto">
          <a:xfrm>
            <a:off x="905306" y="2748714"/>
            <a:ext cx="251765" cy="4049809"/>
          </a:xfrm>
          <a:prstGeom prst="leftBrac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74" name="TextBox 73"/>
          <p:cNvSpPr txBox="1"/>
          <p:nvPr/>
        </p:nvSpPr>
        <p:spPr>
          <a:xfrm>
            <a:off x="194471" y="2286212"/>
            <a:ext cx="615553" cy="4371531"/>
          </a:xfrm>
          <a:prstGeom prst="rect">
            <a:avLst/>
          </a:prstGeom>
          <a:noFill/>
        </p:spPr>
        <p:txBody>
          <a:bodyPr vert="vert270" wrap="square" rtlCol="0">
            <a:spAutoFit/>
          </a:bodyPr>
          <a:lstStyle/>
          <a:p>
            <a:pPr algn="ctr"/>
            <a:r>
              <a:rPr lang="ru-RU" sz="1400" dirty="0" smtClean="0">
                <a:solidFill>
                  <a:srgbClr val="FF0000"/>
                </a:solidFill>
              </a:rPr>
              <a:t>Уровень </a:t>
            </a:r>
          </a:p>
          <a:p>
            <a:pPr algn="ctr"/>
            <a:r>
              <a:rPr lang="ru-RU" sz="1400" dirty="0" smtClean="0">
                <a:solidFill>
                  <a:srgbClr val="FF0000"/>
                </a:solidFill>
              </a:rPr>
              <a:t>Российской Федерации</a:t>
            </a:r>
            <a:endParaRPr lang="ru-RU" sz="1400" dirty="0">
              <a:solidFill>
                <a:srgbClr val="FF0000"/>
              </a:solidFill>
            </a:endParaRPr>
          </a:p>
        </p:txBody>
      </p:sp>
      <p:sp>
        <p:nvSpPr>
          <p:cNvPr id="78" name="Скругленный прямоугольник 77"/>
          <p:cNvSpPr/>
          <p:nvPr/>
        </p:nvSpPr>
        <p:spPr bwMode="auto">
          <a:xfrm>
            <a:off x="1157071" y="2179674"/>
            <a:ext cx="7699850" cy="1040890"/>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lvl="0" algn="ctr"/>
            <a:r>
              <a:rPr lang="ru-RU" sz="1100" b="1" dirty="0" smtClean="0"/>
              <a:t>Затраты </a:t>
            </a:r>
            <a:r>
              <a:rPr lang="ru-RU" sz="1100" b="1" dirty="0"/>
              <a:t>на приобретение материальных запасов и особо ценного движимого имущества, </a:t>
            </a:r>
            <a:endParaRPr lang="ru-RU" sz="1100" b="1" dirty="0" smtClean="0"/>
          </a:p>
          <a:p>
            <a:pPr lvl="0" algn="ctr"/>
            <a:r>
              <a:rPr lang="ru-RU" sz="1100" b="1" dirty="0" smtClean="0"/>
              <a:t>потребляемых </a:t>
            </a:r>
            <a:r>
              <a:rPr lang="ru-RU" sz="1100" b="1" dirty="0"/>
              <a:t>(используемых) в процессе оказания i-ой государственной услуги с учетом </a:t>
            </a:r>
            <a:r>
              <a:rPr lang="ru-RU" sz="1100" b="1" dirty="0" smtClean="0"/>
              <a:t>срока</a:t>
            </a:r>
          </a:p>
          <a:p>
            <a:pPr lvl="0" algn="ctr"/>
            <a:r>
              <a:rPr lang="ru-RU" sz="1100" b="1" dirty="0" smtClean="0"/>
              <a:t> </a:t>
            </a:r>
            <a:r>
              <a:rPr lang="ru-RU" sz="1100" b="1" dirty="0"/>
              <a:t>полезного использования (в том числе затраты на арендные платежи), </a:t>
            </a:r>
            <a:endParaRPr lang="ru-RU" sz="1100" b="1" dirty="0" smtClean="0"/>
          </a:p>
          <a:p>
            <a:pPr lvl="0" algn="ctr"/>
            <a:r>
              <a:rPr lang="ru-RU" sz="1100" b="1" dirty="0" smtClean="0"/>
              <a:t>в </a:t>
            </a:r>
            <a:r>
              <a:rPr lang="ru-RU" sz="1100" b="1" dirty="0"/>
              <a:t>соответствии со значениями натуральных норм, определенных </a:t>
            </a:r>
            <a:r>
              <a:rPr lang="ru-RU" sz="1100" b="1" dirty="0" smtClean="0"/>
              <a:t>в соответствии с Общими требованиями, </a:t>
            </a:r>
          </a:p>
          <a:p>
            <a:pPr lvl="0" algn="ctr"/>
            <a:r>
              <a:rPr lang="ru-RU" sz="1100" b="1" dirty="0" smtClean="0"/>
              <a:t>рассчитываются </a:t>
            </a:r>
            <a:r>
              <a:rPr lang="ru-RU" sz="1100" b="1" dirty="0"/>
              <a:t>по следующей формуле</a:t>
            </a:r>
          </a:p>
        </p:txBody>
      </p:sp>
      <p:sp>
        <p:nvSpPr>
          <p:cNvPr id="88" name="Стрелка вниз 87"/>
          <p:cNvSpPr/>
          <p:nvPr/>
        </p:nvSpPr>
        <p:spPr bwMode="auto">
          <a:xfrm>
            <a:off x="4631252" y="1594520"/>
            <a:ext cx="212759" cy="585154"/>
          </a:xfrm>
          <a:prstGeom prst="downArrow">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2" name="Прямоугольник 1"/>
              <p:cNvSpPr/>
              <p:nvPr/>
            </p:nvSpPr>
            <p:spPr>
              <a:xfrm>
                <a:off x="3461870" y="3220564"/>
                <a:ext cx="2764283" cy="669158"/>
              </a:xfrm>
              <a:prstGeom prst="rect">
                <a:avLst/>
              </a:prstGeom>
            </p:spPr>
            <p:txBody>
              <a:bodyPr wrap="none">
                <a:spAutoFit/>
              </a:bodyPr>
              <a:lstStyle/>
              <a:p>
                <a14:m>
                  <m:oMath xmlns:m="http://schemas.openxmlformats.org/officeDocument/2006/math">
                    <m:sSubSup>
                      <m:sSubSupPr>
                        <m:ctrlPr>
                          <a:rPr lang="ru-RU" sz="2000" i="1">
                            <a:latin typeface="Cambria Math"/>
                          </a:rPr>
                        </m:ctrlPr>
                      </m:sSubSupPr>
                      <m:e>
                        <m:r>
                          <a:rPr lang="en-US" sz="2000" i="1">
                            <a:latin typeface="Cambria Math"/>
                          </a:rPr>
                          <m:t>𝑁</m:t>
                        </m:r>
                      </m:e>
                      <m:sub>
                        <m:r>
                          <a:rPr lang="ru-RU" sz="2000" i="1">
                            <a:latin typeface="Cambria Math"/>
                          </a:rPr>
                          <m:t>𝑖</m:t>
                        </m:r>
                        <m:r>
                          <a:rPr lang="ru-RU" sz="2000" i="1">
                            <a:latin typeface="Cambria Math"/>
                          </a:rPr>
                          <m:t>баз</m:t>
                        </m:r>
                      </m:sub>
                      <m:sup>
                        <m:r>
                          <a:rPr lang="ru-RU" sz="2000" i="1">
                            <a:latin typeface="Cambria Math"/>
                          </a:rPr>
                          <m:t>МЗ</m:t>
                        </m:r>
                      </m:sup>
                    </m:sSubSup>
                    <m:r>
                      <a:rPr lang="ru-RU" sz="2000" i="1">
                        <a:latin typeface="Cambria Math"/>
                      </a:rPr>
                      <m:t>=</m:t>
                    </m:r>
                    <m:nary>
                      <m:naryPr>
                        <m:chr m:val="∑"/>
                        <m:limLoc m:val="subSup"/>
                        <m:supHide m:val="on"/>
                        <m:ctrlPr>
                          <a:rPr lang="ru-RU" sz="2000" i="1">
                            <a:latin typeface="Cambria Math"/>
                          </a:rPr>
                        </m:ctrlPr>
                      </m:naryPr>
                      <m:sub>
                        <m:r>
                          <a:rPr lang="en-US" sz="2000" i="1">
                            <a:latin typeface="Cambria Math"/>
                          </a:rPr>
                          <m:t>𝑘</m:t>
                        </m:r>
                      </m:sub>
                      <m:sup/>
                      <m:e>
                        <m:f>
                          <m:fPr>
                            <m:ctrlPr>
                              <a:rPr lang="ru-RU" sz="2000" i="1">
                                <a:latin typeface="Cambria Math"/>
                              </a:rPr>
                            </m:ctrlPr>
                          </m:fPr>
                          <m:num>
                            <m:sSubSup>
                              <m:sSubSupPr>
                                <m:ctrlPr>
                                  <a:rPr lang="ru-RU" sz="2000" i="1">
                                    <a:latin typeface="Cambria Math"/>
                                  </a:rPr>
                                </m:ctrlPr>
                              </m:sSubSupPr>
                              <m:e>
                                <m:r>
                                  <a:rPr lang="ru-RU" sz="2000" i="1">
                                    <a:latin typeface="Cambria Math"/>
                                  </a:rPr>
                                  <m:t>𝑛</m:t>
                                </m:r>
                              </m:e>
                              <m:sub>
                                <m:r>
                                  <a:rPr lang="ru-RU" sz="2000" i="1">
                                    <a:latin typeface="Cambria Math"/>
                                  </a:rPr>
                                  <m:t>𝑖𝑘</m:t>
                                </m:r>
                              </m:sub>
                              <m:sup>
                                <m:r>
                                  <a:rPr lang="ru-RU" sz="2000" i="1">
                                    <a:latin typeface="Cambria Math"/>
                                  </a:rPr>
                                  <m:t>МЗ</m:t>
                                </m:r>
                              </m:sup>
                            </m:sSubSup>
                            <m:r>
                              <a:rPr lang="ru-RU" sz="2000" i="1">
                                <a:latin typeface="Cambria Math"/>
                              </a:rPr>
                              <m:t>×</m:t>
                            </m:r>
                            <m:sSubSup>
                              <m:sSubSupPr>
                                <m:ctrlPr>
                                  <a:rPr lang="ru-RU" sz="2000" i="1">
                                    <a:latin typeface="Cambria Math"/>
                                  </a:rPr>
                                </m:ctrlPr>
                              </m:sSubSupPr>
                              <m:e>
                                <m:r>
                                  <a:rPr lang="en-US" sz="2000" i="1">
                                    <a:latin typeface="Cambria Math"/>
                                  </a:rPr>
                                  <m:t>𝑅</m:t>
                                </m:r>
                              </m:e>
                              <m:sub>
                                <m:r>
                                  <a:rPr lang="ru-RU" sz="2000" i="1">
                                    <a:latin typeface="Cambria Math"/>
                                  </a:rPr>
                                  <m:t>𝑖𝑘</m:t>
                                </m:r>
                              </m:sub>
                              <m:sup>
                                <m:r>
                                  <a:rPr lang="ru-RU" sz="2000" i="1">
                                    <a:latin typeface="Cambria Math"/>
                                  </a:rPr>
                                  <m:t>МЗ</m:t>
                                </m:r>
                              </m:sup>
                            </m:sSubSup>
                          </m:num>
                          <m:den>
                            <m:sSubSup>
                              <m:sSubSupPr>
                                <m:ctrlPr>
                                  <a:rPr lang="ru-RU" sz="2000" i="1">
                                    <a:latin typeface="Cambria Math"/>
                                  </a:rPr>
                                </m:ctrlPr>
                              </m:sSubSupPr>
                              <m:e>
                                <m:r>
                                  <a:rPr lang="en-US" sz="2000" i="1">
                                    <a:latin typeface="Cambria Math"/>
                                  </a:rPr>
                                  <m:t>𝑇</m:t>
                                </m:r>
                              </m:e>
                              <m:sub>
                                <m:r>
                                  <a:rPr lang="en-US" sz="2000" i="1">
                                    <a:latin typeface="Cambria Math"/>
                                  </a:rPr>
                                  <m:t>𝑘</m:t>
                                </m:r>
                              </m:sub>
                              <m:sup>
                                <m:r>
                                  <a:rPr lang="ru-RU" sz="2000" i="1">
                                    <a:latin typeface="Cambria Math"/>
                                  </a:rPr>
                                  <m:t>МЗ</m:t>
                                </m:r>
                              </m:sup>
                            </m:sSubSup>
                          </m:den>
                        </m:f>
                      </m:e>
                    </m:nary>
                  </m:oMath>
                </a14:m>
                <a:r>
                  <a:rPr lang="ru-RU" sz="2000" dirty="0"/>
                  <a:t>, где:</a:t>
                </a: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461870" y="3220564"/>
                <a:ext cx="2764283" cy="669158"/>
              </a:xfrm>
              <a:prstGeom prst="rect">
                <a:avLst/>
              </a:prstGeom>
              <a:blipFill rotWithShape="1">
                <a:blip r:embed="rId3"/>
                <a:stretch>
                  <a:fillRect r="-242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1178338" y="3964149"/>
                <a:ext cx="8120606" cy="1874552"/>
              </a:xfrm>
              <a:prstGeom prst="rect">
                <a:avLst/>
              </a:prstGeom>
            </p:spPr>
            <p:txBody>
              <a:bodyPr wrap="square">
                <a:spAutoFit/>
              </a:bodyPr>
              <a:lstStyle/>
              <a:p>
                <a14:m>
                  <m:oMath xmlns:m="http://schemas.openxmlformats.org/officeDocument/2006/math">
                    <m:sSubSup>
                      <m:sSubSupPr>
                        <m:ctrlPr>
                          <a:rPr lang="ru-RU" sz="1400" i="1">
                            <a:latin typeface="Cambria Math"/>
                          </a:rPr>
                        </m:ctrlPr>
                      </m:sSubSupPr>
                      <m:e>
                        <m:r>
                          <a:rPr lang="ru-RU" sz="1400" i="1">
                            <a:latin typeface="Cambria Math"/>
                          </a:rPr>
                          <m:t>𝑛</m:t>
                        </m:r>
                      </m:e>
                      <m:sub>
                        <m:r>
                          <a:rPr lang="ru-RU" sz="1400" i="1">
                            <a:latin typeface="Cambria Math"/>
                          </a:rPr>
                          <m:t>𝑖𝑘</m:t>
                        </m:r>
                      </m:sub>
                      <m:sup>
                        <m:r>
                          <a:rPr lang="ru-RU" sz="1400">
                            <a:latin typeface="Cambria Math"/>
                          </a:rPr>
                          <m:t>МЗ</m:t>
                        </m:r>
                      </m:sup>
                    </m:sSubSup>
                  </m:oMath>
                </a14:m>
                <a:r>
                  <a:rPr lang="ru-RU" sz="1400" dirty="0"/>
                  <a:t> – значение натуральной нормы k-ого вида материального запаса/особо ценного движимого имущества, непосредственно используемого в процессе оказания i-ой государственной услуги;</a:t>
                </a:r>
              </a:p>
              <a:p>
                <a14:m>
                  <m:oMath xmlns:m="http://schemas.openxmlformats.org/officeDocument/2006/math">
                    <m:sSubSup>
                      <m:sSubSupPr>
                        <m:ctrlPr>
                          <a:rPr lang="ru-RU" sz="1400" i="1">
                            <a:latin typeface="Cambria Math"/>
                          </a:rPr>
                        </m:ctrlPr>
                      </m:sSubSupPr>
                      <m:e>
                        <m:r>
                          <a:rPr lang="ru-RU" sz="1400" i="1">
                            <a:latin typeface="Cambria Math"/>
                          </a:rPr>
                          <m:t>𝑅</m:t>
                        </m:r>
                      </m:e>
                      <m:sub>
                        <m:r>
                          <a:rPr lang="ru-RU" sz="1400" i="1">
                            <a:latin typeface="Cambria Math"/>
                          </a:rPr>
                          <m:t>𝑖𝑘</m:t>
                        </m:r>
                      </m:sub>
                      <m:sup>
                        <m:r>
                          <a:rPr lang="ru-RU" sz="1400">
                            <a:latin typeface="Cambria Math"/>
                          </a:rPr>
                          <m:t>МЗ</m:t>
                        </m:r>
                      </m:sup>
                    </m:sSubSup>
                  </m:oMath>
                </a14:m>
                <a:r>
                  <a:rPr lang="ru-RU" sz="1400" dirty="0"/>
                  <a:t> – стоимость k-ого вида материального запаса/особо ценного движимого имущества, непосредственно используемого в процессе оказания i-ой государственной услуги в соответствующем финансовом году;</a:t>
                </a:r>
              </a:p>
              <a:p>
                <a14:m>
                  <m:oMath xmlns:m="http://schemas.openxmlformats.org/officeDocument/2006/math">
                    <m:sSubSup>
                      <m:sSubSupPr>
                        <m:ctrlPr>
                          <a:rPr lang="ru-RU" sz="1400" i="1">
                            <a:latin typeface="Cambria Math"/>
                          </a:rPr>
                        </m:ctrlPr>
                      </m:sSubSupPr>
                      <m:e>
                        <m:r>
                          <a:rPr lang="ru-RU" sz="1400" i="1">
                            <a:latin typeface="Cambria Math"/>
                          </a:rPr>
                          <m:t>𝑇</m:t>
                        </m:r>
                      </m:e>
                      <m:sub>
                        <m:r>
                          <a:rPr lang="ru-RU" sz="1400" i="1">
                            <a:latin typeface="Cambria Math"/>
                          </a:rPr>
                          <m:t>𝑘</m:t>
                        </m:r>
                      </m:sub>
                      <m:sup>
                        <m:r>
                          <a:rPr lang="ru-RU" sz="1400">
                            <a:latin typeface="Cambria Math"/>
                          </a:rPr>
                          <m:t>МЗ</m:t>
                        </m:r>
                      </m:sup>
                    </m:sSubSup>
                  </m:oMath>
                </a14:m>
                <a:r>
                  <a:rPr lang="ru-RU" sz="1400" dirty="0"/>
                  <a:t> – срок полезного использования k-ого вида материального запаса/особо ценного движимого имущества.</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178338" y="3964149"/>
                <a:ext cx="8120606" cy="1874552"/>
              </a:xfrm>
              <a:prstGeom prst="rect">
                <a:avLst/>
              </a:prstGeom>
              <a:blipFill rotWithShape="1">
                <a:blip r:embed="rId4"/>
                <a:stretch>
                  <a:fillRect l="-150" b="-1948"/>
                </a:stretch>
              </a:blipFill>
            </p:spPr>
            <p:txBody>
              <a:bodyPr/>
              <a:lstStyle/>
              <a:p>
                <a:r>
                  <a:rPr lang="ru-RU">
                    <a:noFill/>
                  </a:rPr>
                  <a:t> </a:t>
                </a:r>
              </a:p>
            </p:txBody>
          </p:sp>
        </mc:Fallback>
      </mc:AlternateContent>
      <p:sp>
        <p:nvSpPr>
          <p:cNvPr id="15" name="Номер слайда 2"/>
          <p:cNvSpPr>
            <a:spLocks noGrp="1"/>
          </p:cNvSpPr>
          <p:nvPr>
            <p:ph type="sldNum" sz="quarter" idx="11"/>
          </p:nvPr>
        </p:nvSpPr>
        <p:spPr>
          <a:xfrm>
            <a:off x="8855075" y="1588"/>
            <a:ext cx="825500" cy="366712"/>
          </a:xfrm>
        </p:spPr>
        <p:txBody>
          <a:bodyPr/>
          <a:lstStyle/>
          <a:p>
            <a:pPr>
              <a:defRPr/>
            </a:pPr>
            <a:fld id="{600509AA-641A-4254-A23D-E1AAE0F50160}" type="slidenum">
              <a:rPr lang="ru-RU" smtClean="0"/>
              <a:pPr>
                <a:defRPr/>
              </a:pPr>
              <a:t>67</a:t>
            </a:fld>
            <a:endParaRPr lang="ru-RU" dirty="0"/>
          </a:p>
        </p:txBody>
      </p:sp>
    </p:spTree>
    <p:extLst>
      <p:ext uri="{BB962C8B-B14F-4D97-AF65-F5344CB8AC3E}">
        <p14:creationId xmlns:p14="http://schemas.microsoft.com/office/powerpoint/2010/main" val="2938257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9"/>
          <p:cNvSpPr>
            <a:spLocks noGrp="1"/>
          </p:cNvSpPr>
          <p:nvPr>
            <p:ph type="title"/>
          </p:nvPr>
        </p:nvSpPr>
        <p:spPr>
          <a:xfrm>
            <a:off x="461963" y="142428"/>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Формирование единого подхода к определению нормативных затрат на оказание государственных (муниципальных) услуг (выполнение работ)</a:t>
            </a:r>
            <a:endParaRPr lang="ru-RU" altLang="ru-RU" sz="1600" b="1" dirty="0">
              <a:solidFill>
                <a:srgbClr val="3E3F68"/>
              </a:solidFill>
              <a:latin typeface="Cambria" pitchFamily="18" charset="0"/>
              <a:ea typeface="+mn-ea"/>
              <a:cs typeface="Times New Roman" pitchFamily="18" charset="0"/>
            </a:endParaRPr>
          </a:p>
        </p:txBody>
      </p:sp>
      <p:sp>
        <p:nvSpPr>
          <p:cNvPr id="58" name="Прямоугольник 57"/>
          <p:cNvSpPr/>
          <p:nvPr/>
        </p:nvSpPr>
        <p:spPr>
          <a:xfrm>
            <a:off x="3051539" y="1196752"/>
            <a:ext cx="3802923" cy="3977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050" b="1" dirty="0">
                <a:solidFill>
                  <a:srgbClr val="FF0000"/>
                </a:solidFill>
              </a:rPr>
              <a:t>Общие требования </a:t>
            </a:r>
            <a:r>
              <a:rPr lang="ru-RU" sz="1050" dirty="0"/>
              <a:t>к определению нормативных затрат на оказание государственных (муниципальных) услуг</a:t>
            </a:r>
          </a:p>
        </p:txBody>
      </p:sp>
      <p:sp>
        <p:nvSpPr>
          <p:cNvPr id="61" name="Скругленный прямоугольник 60"/>
          <p:cNvSpPr/>
          <p:nvPr/>
        </p:nvSpPr>
        <p:spPr bwMode="auto">
          <a:xfrm>
            <a:off x="272480" y="1196753"/>
            <a:ext cx="2418269" cy="389613"/>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ru-RU" sz="1200" dirty="0"/>
              <a:t>Статья </a:t>
            </a:r>
            <a:r>
              <a:rPr lang="ru-RU" sz="1200" b="1" dirty="0">
                <a:solidFill>
                  <a:srgbClr val="FF0000"/>
                </a:solidFill>
              </a:rPr>
              <a:t>69.2</a:t>
            </a:r>
            <a:r>
              <a:rPr lang="ru-RU" sz="1200" dirty="0"/>
              <a:t> Бюджетного кодекса </a:t>
            </a:r>
            <a:endParaRPr lang="ru-RU" sz="1200" dirty="0" smtClean="0"/>
          </a:p>
          <a:p>
            <a:pPr algn="ctr" eaLnBrk="0" hangingPunct="0"/>
            <a:r>
              <a:rPr lang="ru-RU" sz="1200" dirty="0" smtClean="0"/>
              <a:t>Российской </a:t>
            </a:r>
            <a:r>
              <a:rPr lang="ru-RU" sz="1200" dirty="0"/>
              <a:t>Федерации</a:t>
            </a:r>
            <a:endParaRPr kumimoji="0" lang="ru-RU" sz="1200" b="0" i="0" u="none" strike="noStrike" cap="none" normalizeH="0" baseline="0" dirty="0" smtClean="0">
              <a:ln>
                <a:noFill/>
              </a:ln>
              <a:solidFill>
                <a:schemeClr val="tx1"/>
              </a:solidFill>
              <a:effectLst/>
              <a:latin typeface="Times New Roman" pitchFamily="18" charset="0"/>
            </a:endParaRPr>
          </a:p>
        </p:txBody>
      </p:sp>
      <p:cxnSp>
        <p:nvCxnSpPr>
          <p:cNvPr id="62" name="Прямая со стрелкой 61"/>
          <p:cNvCxnSpPr>
            <a:stCxn id="61" idx="3"/>
          </p:cNvCxnSpPr>
          <p:nvPr/>
        </p:nvCxnSpPr>
        <p:spPr bwMode="auto">
          <a:xfrm flipV="1">
            <a:off x="2690749" y="1391559"/>
            <a:ext cx="360790" cy="1"/>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73" name="Левая фигурная скобка 72"/>
          <p:cNvSpPr/>
          <p:nvPr/>
        </p:nvSpPr>
        <p:spPr bwMode="auto">
          <a:xfrm>
            <a:off x="905307" y="2145432"/>
            <a:ext cx="273030" cy="4653092"/>
          </a:xfrm>
          <a:prstGeom prst="leftBrac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74" name="TextBox 73"/>
          <p:cNvSpPr txBox="1"/>
          <p:nvPr/>
        </p:nvSpPr>
        <p:spPr>
          <a:xfrm>
            <a:off x="194471" y="2286212"/>
            <a:ext cx="615553" cy="4371531"/>
          </a:xfrm>
          <a:prstGeom prst="rect">
            <a:avLst/>
          </a:prstGeom>
          <a:noFill/>
        </p:spPr>
        <p:txBody>
          <a:bodyPr vert="vert270" wrap="square" rtlCol="0">
            <a:spAutoFit/>
          </a:bodyPr>
          <a:lstStyle/>
          <a:p>
            <a:pPr algn="ctr"/>
            <a:r>
              <a:rPr lang="ru-RU" sz="1400" dirty="0" smtClean="0">
                <a:solidFill>
                  <a:srgbClr val="FF0000"/>
                </a:solidFill>
              </a:rPr>
              <a:t>Уровень </a:t>
            </a:r>
          </a:p>
          <a:p>
            <a:pPr algn="ctr"/>
            <a:r>
              <a:rPr lang="ru-RU" sz="1400" dirty="0" smtClean="0">
                <a:solidFill>
                  <a:srgbClr val="FF0000"/>
                </a:solidFill>
              </a:rPr>
              <a:t>Российской Федерации</a:t>
            </a:r>
            <a:endParaRPr lang="ru-RU" sz="1400" dirty="0">
              <a:solidFill>
                <a:srgbClr val="FF0000"/>
              </a:solidFill>
            </a:endParaRPr>
          </a:p>
        </p:txBody>
      </p:sp>
      <p:sp>
        <p:nvSpPr>
          <p:cNvPr id="78" name="Скругленный прямоугольник 77"/>
          <p:cNvSpPr/>
          <p:nvPr/>
        </p:nvSpPr>
        <p:spPr bwMode="auto">
          <a:xfrm>
            <a:off x="1157071" y="2150376"/>
            <a:ext cx="7699850" cy="529029"/>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endParaRPr lang="ru-RU" sz="1100" b="1" dirty="0" smtClean="0"/>
          </a:p>
          <a:p>
            <a:pPr lvl="0" algn="ctr"/>
            <a:r>
              <a:rPr lang="ru-RU" sz="1100" b="1" dirty="0" smtClean="0"/>
              <a:t>Иные </a:t>
            </a:r>
            <a:r>
              <a:rPr lang="ru-RU" sz="1100" b="1" dirty="0"/>
              <a:t>затраты, непосредственно связанные с оказанием i-ой государственной </a:t>
            </a:r>
            <a:r>
              <a:rPr lang="ru-RU" sz="1100" b="1" dirty="0" smtClean="0"/>
              <a:t>услуги               </a:t>
            </a:r>
          </a:p>
          <a:p>
            <a:pPr lvl="0" algn="ctr"/>
            <a:r>
              <a:rPr lang="ru-RU" sz="1100" b="1" dirty="0" smtClean="0"/>
              <a:t>определяются </a:t>
            </a:r>
            <a:r>
              <a:rPr lang="ru-RU" sz="1100" b="1" dirty="0"/>
              <a:t>по формуле:</a:t>
            </a:r>
          </a:p>
          <a:p>
            <a:pPr lvl="0" algn="ctr"/>
            <a:endParaRPr lang="ru-RU" sz="1100" b="1" dirty="0"/>
          </a:p>
        </p:txBody>
      </p:sp>
      <p:sp>
        <p:nvSpPr>
          <p:cNvPr id="88" name="Стрелка вниз 87"/>
          <p:cNvSpPr/>
          <p:nvPr/>
        </p:nvSpPr>
        <p:spPr bwMode="auto">
          <a:xfrm>
            <a:off x="4631252" y="1594520"/>
            <a:ext cx="234026" cy="550912"/>
          </a:xfrm>
          <a:prstGeom prst="downArrow">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2" name="Прямоугольник 1"/>
              <p:cNvSpPr/>
              <p:nvPr/>
            </p:nvSpPr>
            <p:spPr>
              <a:xfrm>
                <a:off x="3494716" y="2805895"/>
                <a:ext cx="2916568" cy="669158"/>
              </a:xfrm>
              <a:prstGeom prst="rect">
                <a:avLst/>
              </a:prstGeom>
            </p:spPr>
            <p:txBody>
              <a:bodyPr wrap="none">
                <a:spAutoFit/>
              </a:bodyPr>
              <a:lstStyle/>
              <a:p>
                <a14:m>
                  <m:oMath xmlns:m="http://schemas.openxmlformats.org/officeDocument/2006/math">
                    <m:sSubSup>
                      <m:sSubSupPr>
                        <m:ctrlPr>
                          <a:rPr lang="ru-RU" sz="2000" i="1">
                            <a:latin typeface="Cambria Math"/>
                          </a:rPr>
                        </m:ctrlPr>
                      </m:sSubSupPr>
                      <m:e>
                        <m:r>
                          <a:rPr lang="en-US" sz="2000" i="1">
                            <a:latin typeface="Cambria Math"/>
                          </a:rPr>
                          <m:t>𝑁</m:t>
                        </m:r>
                      </m:e>
                      <m:sub>
                        <m:r>
                          <a:rPr lang="ru-RU" sz="2000" i="1">
                            <a:latin typeface="Cambria Math"/>
                          </a:rPr>
                          <m:t>𝑖</m:t>
                        </m:r>
                        <m:r>
                          <a:rPr lang="ru-RU" sz="2000" i="1">
                            <a:latin typeface="Cambria Math"/>
                          </a:rPr>
                          <m:t>баз</m:t>
                        </m:r>
                      </m:sub>
                      <m:sup>
                        <m:r>
                          <a:rPr lang="ru-RU" sz="2000" i="1">
                            <a:latin typeface="Cambria Math"/>
                          </a:rPr>
                          <m:t>ИНЗ</m:t>
                        </m:r>
                      </m:sup>
                    </m:sSubSup>
                    <m:r>
                      <a:rPr lang="ru-RU" sz="2000" i="1">
                        <a:latin typeface="Cambria Math"/>
                      </a:rPr>
                      <m:t>=</m:t>
                    </m:r>
                    <m:nary>
                      <m:naryPr>
                        <m:chr m:val="∑"/>
                        <m:limLoc m:val="subSup"/>
                        <m:supHide m:val="on"/>
                        <m:ctrlPr>
                          <a:rPr lang="ru-RU" sz="2000" i="1">
                            <a:latin typeface="Cambria Math"/>
                          </a:rPr>
                        </m:ctrlPr>
                      </m:naryPr>
                      <m:sub>
                        <m:r>
                          <a:rPr lang="en-US" sz="2000" i="1">
                            <a:latin typeface="Cambria Math"/>
                          </a:rPr>
                          <m:t>𝑙</m:t>
                        </m:r>
                      </m:sub>
                      <m:sup/>
                      <m:e>
                        <m:f>
                          <m:fPr>
                            <m:ctrlPr>
                              <a:rPr lang="ru-RU" sz="2000" i="1">
                                <a:latin typeface="Cambria Math"/>
                              </a:rPr>
                            </m:ctrlPr>
                          </m:fPr>
                          <m:num>
                            <m:sSubSup>
                              <m:sSubSupPr>
                                <m:ctrlPr>
                                  <a:rPr lang="ru-RU" sz="2000" i="1">
                                    <a:latin typeface="Cambria Math"/>
                                  </a:rPr>
                                </m:ctrlPr>
                              </m:sSubSupPr>
                              <m:e>
                                <m:r>
                                  <a:rPr lang="ru-RU" sz="2000" i="1">
                                    <a:latin typeface="Cambria Math"/>
                                  </a:rPr>
                                  <m:t>𝑛</m:t>
                                </m:r>
                              </m:e>
                              <m:sub>
                                <m:r>
                                  <a:rPr lang="ru-RU" sz="2000" i="1">
                                    <a:latin typeface="Cambria Math"/>
                                  </a:rPr>
                                  <m:t>𝑖𝑙</m:t>
                                </m:r>
                              </m:sub>
                              <m:sup>
                                <m:r>
                                  <a:rPr lang="ru-RU" sz="2000" i="1">
                                    <a:latin typeface="Cambria Math"/>
                                  </a:rPr>
                                  <m:t>ИНЗ</m:t>
                                </m:r>
                              </m:sup>
                            </m:sSubSup>
                            <m:r>
                              <a:rPr lang="ru-RU" sz="2000" i="1">
                                <a:latin typeface="Cambria Math"/>
                              </a:rPr>
                              <m:t>×</m:t>
                            </m:r>
                            <m:sSubSup>
                              <m:sSubSupPr>
                                <m:ctrlPr>
                                  <a:rPr lang="ru-RU" sz="2000" i="1">
                                    <a:latin typeface="Cambria Math"/>
                                  </a:rPr>
                                </m:ctrlPr>
                              </m:sSubSupPr>
                              <m:e>
                                <m:r>
                                  <a:rPr lang="en-US" sz="2000" i="1">
                                    <a:latin typeface="Cambria Math"/>
                                  </a:rPr>
                                  <m:t>𝑅</m:t>
                                </m:r>
                              </m:e>
                              <m:sub>
                                <m:r>
                                  <a:rPr lang="ru-RU" sz="2000" i="1">
                                    <a:latin typeface="Cambria Math"/>
                                  </a:rPr>
                                  <m:t>𝑖𝑙</m:t>
                                </m:r>
                              </m:sub>
                              <m:sup>
                                <m:r>
                                  <a:rPr lang="ru-RU" sz="2000" i="1">
                                    <a:latin typeface="Cambria Math"/>
                                  </a:rPr>
                                  <m:t>ИНЗ</m:t>
                                </m:r>
                              </m:sup>
                            </m:sSubSup>
                          </m:num>
                          <m:den>
                            <m:sSubSup>
                              <m:sSubSupPr>
                                <m:ctrlPr>
                                  <a:rPr lang="ru-RU" sz="2000" i="1">
                                    <a:latin typeface="Cambria Math"/>
                                  </a:rPr>
                                </m:ctrlPr>
                              </m:sSubSupPr>
                              <m:e>
                                <m:r>
                                  <a:rPr lang="en-US" sz="2000" i="1">
                                    <a:latin typeface="Cambria Math"/>
                                  </a:rPr>
                                  <m:t>𝑇</m:t>
                                </m:r>
                              </m:e>
                              <m:sub>
                                <m:r>
                                  <a:rPr lang="ru-RU" sz="2000" i="1">
                                    <a:latin typeface="Cambria Math"/>
                                  </a:rPr>
                                  <m:t>𝑙</m:t>
                                </m:r>
                              </m:sub>
                              <m:sup>
                                <m:r>
                                  <a:rPr lang="ru-RU" sz="2000" i="1">
                                    <a:latin typeface="Cambria Math"/>
                                  </a:rPr>
                                  <m:t>ИНЗ</m:t>
                                </m:r>
                              </m:sup>
                            </m:sSubSup>
                          </m:den>
                        </m:f>
                      </m:e>
                    </m:nary>
                  </m:oMath>
                </a14:m>
                <a:r>
                  <a:rPr lang="ru-RU" sz="2000" dirty="0"/>
                  <a:t>, где:</a:t>
                </a: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494716" y="2805895"/>
                <a:ext cx="2916568" cy="669158"/>
              </a:xfrm>
              <a:prstGeom prst="rect">
                <a:avLst/>
              </a:prstGeom>
              <a:blipFill rotWithShape="1">
                <a:blip r:embed="rId3"/>
                <a:stretch>
                  <a:fillRect r="-125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1217026" y="3475053"/>
                <a:ext cx="7980907" cy="2735492"/>
              </a:xfrm>
              <a:prstGeom prst="rect">
                <a:avLst/>
              </a:prstGeom>
            </p:spPr>
            <p:txBody>
              <a:bodyPr wrap="square">
                <a:spAutoFit/>
              </a:bodyPr>
              <a:lstStyle/>
              <a:p>
                <a14:m>
                  <m:oMath xmlns:m="http://schemas.openxmlformats.org/officeDocument/2006/math">
                    <m:sSubSup>
                      <m:sSubSupPr>
                        <m:ctrlPr>
                          <a:rPr lang="ru-RU" sz="1400" i="1">
                            <a:latin typeface="Cambria Math"/>
                          </a:rPr>
                        </m:ctrlPr>
                      </m:sSubSupPr>
                      <m:e>
                        <m:r>
                          <m:rPr>
                            <m:sty m:val="p"/>
                          </m:rPr>
                          <a:rPr lang="ru-RU" sz="1400">
                            <a:latin typeface="Cambria Math"/>
                          </a:rPr>
                          <m:t>n</m:t>
                        </m:r>
                      </m:e>
                      <m:sub>
                        <m:r>
                          <m:rPr>
                            <m:sty m:val="p"/>
                          </m:rPr>
                          <a:rPr lang="ru-RU" sz="1400">
                            <a:latin typeface="Cambria Math"/>
                          </a:rPr>
                          <m:t>il</m:t>
                        </m:r>
                      </m:sub>
                      <m:sup>
                        <m:r>
                          <a:rPr lang="ru-RU" sz="1400">
                            <a:latin typeface="Cambria Math"/>
                          </a:rPr>
                          <m:t>ИНЗ</m:t>
                        </m:r>
                      </m:sup>
                    </m:sSubSup>
                  </m:oMath>
                </a14:m>
                <a:r>
                  <a:rPr lang="ru-RU" sz="1400" dirty="0"/>
                  <a:t> – значение натуральной нормы l-ого вида, непосредственно используемой в процессе оказания i-ой государственной услуги и не учтенной в затратах на оплату труда с начислениями на выплаты по оплате труда работников, непосредственно связанных с оказанием i-ой государственной услуги, и затратах на приобретение материальных запасов и особо ценного движимого имущества, потребляемых (используемых) в процессе оказания i-ой государственной услуги с учетом срока полезного использования (в том числе затраты на арендные платежи) (далее – иная натуральная норма, непосредственно используемая в процессе оказания i-ой государственной услуги);</a:t>
                </a:r>
              </a:p>
              <a:p>
                <a14:m>
                  <m:oMath xmlns:m="http://schemas.openxmlformats.org/officeDocument/2006/math">
                    <m:sSubSup>
                      <m:sSubSupPr>
                        <m:ctrlPr>
                          <a:rPr lang="ru-RU" sz="1400" i="1">
                            <a:latin typeface="Cambria Math"/>
                          </a:rPr>
                        </m:ctrlPr>
                      </m:sSubSupPr>
                      <m:e>
                        <m:r>
                          <m:rPr>
                            <m:sty m:val="p"/>
                          </m:rPr>
                          <a:rPr lang="ru-RU" sz="1400">
                            <a:latin typeface="Cambria Math"/>
                          </a:rPr>
                          <m:t>R</m:t>
                        </m:r>
                      </m:e>
                      <m:sub>
                        <m:r>
                          <m:rPr>
                            <m:sty m:val="p"/>
                          </m:rPr>
                          <a:rPr lang="ru-RU" sz="1400">
                            <a:latin typeface="Cambria Math"/>
                          </a:rPr>
                          <m:t>il</m:t>
                        </m:r>
                      </m:sub>
                      <m:sup>
                        <m:r>
                          <a:rPr lang="ru-RU" sz="1400">
                            <a:latin typeface="Cambria Math"/>
                          </a:rPr>
                          <m:t>ИНЗ</m:t>
                        </m:r>
                      </m:sup>
                    </m:sSubSup>
                  </m:oMath>
                </a14:m>
                <a:r>
                  <a:rPr lang="ru-RU" sz="1400" dirty="0"/>
                  <a:t> – стоимость l-ой иной натуральной нормы, непосредственно используемой в процессе оказания i-ой государственной услуги в соответствующем финансовом году;</a:t>
                </a:r>
              </a:p>
              <a:p>
                <a14:m>
                  <m:oMath xmlns:m="http://schemas.openxmlformats.org/officeDocument/2006/math">
                    <m:sSubSup>
                      <m:sSubSupPr>
                        <m:ctrlPr>
                          <a:rPr lang="ru-RU" sz="1400" i="1">
                            <a:latin typeface="Cambria Math"/>
                          </a:rPr>
                        </m:ctrlPr>
                      </m:sSubSupPr>
                      <m:e>
                        <m:r>
                          <m:rPr>
                            <m:sty m:val="p"/>
                          </m:rPr>
                          <a:rPr lang="ru-RU" sz="1400">
                            <a:latin typeface="Cambria Math"/>
                          </a:rPr>
                          <m:t>T</m:t>
                        </m:r>
                      </m:e>
                      <m:sub>
                        <m:r>
                          <m:rPr>
                            <m:sty m:val="p"/>
                          </m:rPr>
                          <a:rPr lang="ru-RU" sz="1400">
                            <a:latin typeface="Cambria Math"/>
                          </a:rPr>
                          <m:t>l</m:t>
                        </m:r>
                      </m:sub>
                      <m:sup>
                        <m:r>
                          <a:rPr lang="ru-RU" sz="1400">
                            <a:latin typeface="Cambria Math"/>
                          </a:rPr>
                          <m:t>ИНЗ</m:t>
                        </m:r>
                      </m:sup>
                    </m:sSubSup>
                  </m:oMath>
                </a14:m>
                <a:r>
                  <a:rPr lang="ru-RU" sz="1400" dirty="0"/>
                  <a:t> – срок полезного использования l-ой иной натуральной нормы, непосредственно используемой в процессе оказания i-ой государственной услуги.</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217026" y="3475053"/>
                <a:ext cx="7980907" cy="2735492"/>
              </a:xfrm>
              <a:prstGeom prst="rect">
                <a:avLst/>
              </a:prstGeom>
              <a:blipFill rotWithShape="1">
                <a:blip r:embed="rId4"/>
                <a:stretch>
                  <a:fillRect l="-229" r="-458" b="-1114"/>
                </a:stretch>
              </a:blipFill>
            </p:spPr>
            <p:txBody>
              <a:bodyPr/>
              <a:lstStyle/>
              <a:p>
                <a:r>
                  <a:rPr lang="ru-RU">
                    <a:noFill/>
                  </a:rPr>
                  <a:t> </a:t>
                </a:r>
              </a:p>
            </p:txBody>
          </p:sp>
        </mc:Fallback>
      </mc:AlternateContent>
      <p:sp>
        <p:nvSpPr>
          <p:cNvPr id="15" name="Номер слайда 2"/>
          <p:cNvSpPr>
            <a:spLocks noGrp="1"/>
          </p:cNvSpPr>
          <p:nvPr>
            <p:ph type="sldNum" sz="quarter" idx="11"/>
          </p:nvPr>
        </p:nvSpPr>
        <p:spPr>
          <a:xfrm>
            <a:off x="8855075" y="1588"/>
            <a:ext cx="825500" cy="366712"/>
          </a:xfrm>
        </p:spPr>
        <p:txBody>
          <a:bodyPr/>
          <a:lstStyle/>
          <a:p>
            <a:pPr>
              <a:defRPr/>
            </a:pPr>
            <a:fld id="{600509AA-641A-4254-A23D-E1AAE0F50160}" type="slidenum">
              <a:rPr lang="ru-RU" smtClean="0"/>
              <a:pPr>
                <a:defRPr/>
              </a:pPr>
              <a:t>68</a:t>
            </a:fld>
            <a:endParaRPr lang="ru-RU" dirty="0"/>
          </a:p>
        </p:txBody>
      </p:sp>
    </p:spTree>
    <p:extLst>
      <p:ext uri="{BB962C8B-B14F-4D97-AF65-F5344CB8AC3E}">
        <p14:creationId xmlns:p14="http://schemas.microsoft.com/office/powerpoint/2010/main" val="127471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r>
              <a:rPr lang="ru-RU" smtClean="0"/>
              <a:t>СЛАЙД</a:t>
            </a:r>
            <a:r>
              <a:rPr lang="ru-RU" sz="1400" smtClean="0"/>
              <a:t> </a:t>
            </a:r>
            <a:fld id="{784FCBA4-6198-472C-A216-AC90403B0983}" type="slidenum">
              <a:rPr lang="ru-RU" sz="1400" smtClean="0"/>
              <a:pPr>
                <a:defRPr/>
              </a:pPr>
              <a:t>6</a:t>
            </a:fld>
            <a:endParaRPr lang="ru-RU" sz="1400"/>
          </a:p>
        </p:txBody>
      </p:sp>
      <p:sp>
        <p:nvSpPr>
          <p:cNvPr id="6" name="Прямоугольник 5"/>
          <p:cNvSpPr/>
          <p:nvPr/>
        </p:nvSpPr>
        <p:spPr>
          <a:xfrm>
            <a:off x="584790" y="860846"/>
            <a:ext cx="8708065" cy="4708981"/>
          </a:xfrm>
          <a:prstGeom prst="rect">
            <a:avLst/>
          </a:prstGeom>
        </p:spPr>
        <p:txBody>
          <a:bodyPr wrap="square">
            <a:spAutoFit/>
          </a:bodyPr>
          <a:lstStyle/>
          <a:p>
            <a:pPr algn="ctr"/>
            <a:r>
              <a:rPr lang="ru-RU" sz="1500" b="1" dirty="0">
                <a:latin typeface="Times New Roman" panose="02020603050405020304" pitchFamily="18" charset="0"/>
                <a:cs typeface="Times New Roman" panose="02020603050405020304" pitchFamily="18" charset="0"/>
              </a:rPr>
              <a:t>Внесение изменений в смету</a:t>
            </a:r>
            <a:r>
              <a:rPr lang="ru-RU" sz="1500" dirty="0">
                <a:latin typeface="Times New Roman" panose="02020603050405020304" pitchFamily="18" charset="0"/>
                <a:cs typeface="Times New Roman" panose="02020603050405020304" pitchFamily="18" charset="0"/>
              </a:rPr>
              <a:t> осуществляется путем утверждения изменений показателей - сумм увеличения, отражающихся со знаком "плюс," и (или) уменьшения объемов сметных назначений, отражающихся со знаком "минус,":</a:t>
            </a:r>
          </a:p>
          <a:p>
            <a:pPr algn="ctr"/>
            <a:endParaRPr lang="ru-RU" sz="1500" dirty="0" smtClean="0">
              <a:latin typeface="Times New Roman" panose="02020603050405020304" pitchFamily="18" charset="0"/>
              <a:cs typeface="Times New Roman" panose="02020603050405020304" pitchFamily="18" charset="0"/>
            </a:endParaRPr>
          </a:p>
          <a:p>
            <a:pPr algn="just"/>
            <a:r>
              <a:rPr lang="ru-RU" sz="1500" dirty="0" smtClean="0">
                <a:latin typeface="Times New Roman" panose="02020603050405020304" pitchFamily="18" charset="0"/>
                <a:cs typeface="Times New Roman" panose="02020603050405020304" pitchFamily="18" charset="0"/>
              </a:rPr>
              <a:t>- изменяющих </a:t>
            </a:r>
            <a:r>
              <a:rPr lang="ru-RU" sz="1500" dirty="0">
                <a:latin typeface="Times New Roman" panose="02020603050405020304" pitchFamily="18" charset="0"/>
                <a:cs typeface="Times New Roman" panose="02020603050405020304" pitchFamily="18" charset="0"/>
              </a:rPr>
              <a:t>объемы сметных назначений в случае изменения доведенного учреждению в установленном порядке объема лимитов бюджетных обязательств;</a:t>
            </a:r>
          </a:p>
          <a:p>
            <a:pPr algn="just"/>
            <a:r>
              <a:rPr lang="ru-RU" sz="1500" dirty="0" smtClean="0">
                <a:latin typeface="Times New Roman" panose="02020603050405020304" pitchFamily="18" charset="0"/>
                <a:cs typeface="Times New Roman" panose="02020603050405020304" pitchFamily="18" charset="0"/>
              </a:rPr>
              <a:t>- изменяющих </a:t>
            </a:r>
            <a:r>
              <a:rPr lang="ru-RU" sz="1500" dirty="0">
                <a:latin typeface="Times New Roman" panose="02020603050405020304" pitchFamily="18" charset="0"/>
                <a:cs typeface="Times New Roman" panose="02020603050405020304" pitchFamily="18" charset="0"/>
              </a:rPr>
              <a:t>распределение сметных назначений по кодам классификации расходов бюджетов бюджетной классификации Российской Федерации </a:t>
            </a:r>
            <a:r>
              <a:rPr lang="ru-RU" sz="1500" strike="sngStrike" dirty="0">
                <a:latin typeface="Times New Roman" panose="02020603050405020304" pitchFamily="18" charset="0"/>
                <a:cs typeface="Times New Roman" panose="02020603050405020304" pitchFamily="18" charset="0"/>
              </a:rPr>
              <a:t>(кроме кодов классификации операций сектора государственного управления)</a:t>
            </a:r>
            <a:r>
              <a:rPr lang="ru-RU" sz="1500" dirty="0">
                <a:latin typeface="Times New Roman" panose="02020603050405020304" pitchFamily="18" charset="0"/>
                <a:cs typeface="Times New Roman" panose="02020603050405020304" pitchFamily="18" charset="0"/>
              </a:rPr>
              <a:t>, требующих изменения</a:t>
            </a:r>
            <a:r>
              <a:rPr lang="ru-RU" sz="1500" strike="sngStrike" dirty="0">
                <a:latin typeface="Times New Roman" panose="02020603050405020304" pitchFamily="18" charset="0"/>
                <a:cs typeface="Times New Roman" panose="02020603050405020304" pitchFamily="18" charset="0"/>
              </a:rPr>
              <a:t> показателей бюджетной росписи главного распорядителя средств бюджета и</a:t>
            </a:r>
            <a:r>
              <a:rPr lang="ru-RU" sz="1500" dirty="0">
                <a:latin typeface="Times New Roman" panose="02020603050405020304" pitchFamily="18" charset="0"/>
                <a:cs typeface="Times New Roman" panose="02020603050405020304" pitchFamily="18" charset="0"/>
              </a:rPr>
              <a:t> лимитов бюджетных обязательств;</a:t>
            </a:r>
          </a:p>
          <a:p>
            <a:pPr algn="just"/>
            <a:r>
              <a:rPr lang="ru-RU" sz="1500" dirty="0" smtClean="0">
                <a:latin typeface="Times New Roman" panose="02020603050405020304" pitchFamily="18" charset="0"/>
                <a:cs typeface="Times New Roman" panose="02020603050405020304" pitchFamily="18" charset="0"/>
              </a:rPr>
              <a:t>- </a:t>
            </a:r>
            <a:r>
              <a:rPr lang="ru-RU" sz="1500" strike="sngStrike" dirty="0" smtClean="0">
                <a:latin typeface="Times New Roman" panose="02020603050405020304" pitchFamily="18" charset="0"/>
                <a:cs typeface="Times New Roman" panose="02020603050405020304" pitchFamily="18" charset="0"/>
              </a:rPr>
              <a:t>изменяющих </a:t>
            </a:r>
            <a:r>
              <a:rPr lang="ru-RU" sz="1500" strike="sngStrike" dirty="0">
                <a:latin typeface="Times New Roman" panose="02020603050405020304" pitchFamily="18" charset="0"/>
                <a:cs typeface="Times New Roman" panose="02020603050405020304" pitchFamily="18" charset="0"/>
              </a:rPr>
              <a:t>распределение сметных </a:t>
            </a:r>
            <a:r>
              <a:rPr lang="ru-RU" sz="1500" strike="sngStrike" dirty="0" smtClean="0">
                <a:latin typeface="Times New Roman" panose="02020603050405020304" pitchFamily="18" charset="0"/>
                <a:cs typeface="Times New Roman" panose="02020603050405020304" pitchFamily="18" charset="0"/>
              </a:rPr>
              <a:t>назначений,  </a:t>
            </a:r>
            <a:r>
              <a:rPr lang="ru-RU" sz="1500" strike="sngStrike" dirty="0">
                <a:latin typeface="Times New Roman" panose="02020603050405020304" pitchFamily="18" charset="0"/>
                <a:cs typeface="Times New Roman" panose="02020603050405020304" pitchFamily="18" charset="0"/>
              </a:rPr>
              <a:t>по кодам классификации операций сектора государственного управления, не требующих изменения показателей бюджетной росписи главного распорядителя средств бюджета и утвержденного объема лимитов бюджетных обязательств;</a:t>
            </a:r>
          </a:p>
          <a:p>
            <a:pPr algn="just"/>
            <a:r>
              <a:rPr lang="ru-RU" sz="1500" dirty="0" smtClean="0">
                <a:latin typeface="Times New Roman" panose="02020603050405020304" pitchFamily="18" charset="0"/>
                <a:cs typeface="Times New Roman" panose="02020603050405020304" pitchFamily="18" charset="0"/>
              </a:rPr>
              <a:t>- </a:t>
            </a:r>
            <a:r>
              <a:rPr lang="ru-RU" sz="1500" strike="sngStrike" dirty="0" smtClean="0">
                <a:latin typeface="Times New Roman" panose="02020603050405020304" pitchFamily="18" charset="0"/>
                <a:cs typeface="Times New Roman" panose="02020603050405020304" pitchFamily="18" charset="0"/>
              </a:rPr>
              <a:t>изменяющих </a:t>
            </a:r>
            <a:r>
              <a:rPr lang="ru-RU" sz="1500" strike="sngStrike" dirty="0">
                <a:latin typeface="Times New Roman" panose="02020603050405020304" pitchFamily="18" charset="0"/>
                <a:cs typeface="Times New Roman" panose="02020603050405020304" pitchFamily="18" charset="0"/>
              </a:rPr>
              <a:t>распределение сметных </a:t>
            </a:r>
            <a:r>
              <a:rPr lang="ru-RU" sz="1500" strike="sngStrike" dirty="0" smtClean="0">
                <a:latin typeface="Times New Roman" panose="02020603050405020304" pitchFamily="18" charset="0"/>
                <a:cs typeface="Times New Roman" panose="02020603050405020304" pitchFamily="18" charset="0"/>
              </a:rPr>
              <a:t>назначений по </a:t>
            </a:r>
            <a:r>
              <a:rPr lang="ru-RU" sz="1500" strike="sngStrike" dirty="0">
                <a:latin typeface="Times New Roman" panose="02020603050405020304" pitchFamily="18" charset="0"/>
                <a:cs typeface="Times New Roman" panose="02020603050405020304" pitchFamily="18" charset="0"/>
              </a:rPr>
              <a:t>кодам классификации операций сектора государственного управления, требующих изменения утвержденного объема лимитов бюджетных обязательств;</a:t>
            </a:r>
          </a:p>
          <a:p>
            <a:pPr algn="just"/>
            <a:r>
              <a:rPr lang="ru-RU" sz="1500" dirty="0" smtClean="0">
                <a:latin typeface="Times New Roman" panose="02020603050405020304" pitchFamily="18" charset="0"/>
                <a:cs typeface="Times New Roman" panose="02020603050405020304" pitchFamily="18" charset="0"/>
              </a:rPr>
              <a:t>- изменяющих </a:t>
            </a:r>
            <a:r>
              <a:rPr lang="ru-RU" sz="1500" dirty="0">
                <a:latin typeface="Times New Roman" panose="02020603050405020304" pitchFamily="18" charset="0"/>
                <a:cs typeface="Times New Roman" panose="02020603050405020304" pitchFamily="18" charset="0"/>
              </a:rPr>
              <a:t>распределение сметных назначений по дополнительным кодам аналитических показателей, установленным в соответствии с пунктом 4 настоящих Общих требований, не требующих изменения показателей бюджетной росписи главного распорядителя средств бюджета и утвержденного объема лимитов бюджетных обязательств.</a:t>
            </a:r>
          </a:p>
        </p:txBody>
      </p:sp>
    </p:spTree>
    <p:extLst>
      <p:ext uri="{BB962C8B-B14F-4D97-AF65-F5344CB8AC3E}">
        <p14:creationId xmlns:p14="http://schemas.microsoft.com/office/powerpoint/2010/main" val="37776242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9"/>
          <p:cNvSpPr>
            <a:spLocks noGrp="1"/>
          </p:cNvSpPr>
          <p:nvPr>
            <p:ph type="title"/>
          </p:nvPr>
        </p:nvSpPr>
        <p:spPr>
          <a:xfrm>
            <a:off x="461963" y="142428"/>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Формирование единого подхода к определению нормативных затрат на оказание государственных (муниципальных) услуг (выполнение работ)</a:t>
            </a:r>
            <a:endParaRPr lang="ru-RU" altLang="ru-RU" sz="1600" b="1" dirty="0">
              <a:solidFill>
                <a:srgbClr val="3E3F68"/>
              </a:solidFill>
              <a:latin typeface="Cambria" pitchFamily="18" charset="0"/>
              <a:ea typeface="+mn-ea"/>
              <a:cs typeface="Times New Roman" pitchFamily="18" charset="0"/>
            </a:endParaRPr>
          </a:p>
        </p:txBody>
      </p:sp>
      <p:sp>
        <p:nvSpPr>
          <p:cNvPr id="58" name="Прямоугольник 57"/>
          <p:cNvSpPr/>
          <p:nvPr/>
        </p:nvSpPr>
        <p:spPr>
          <a:xfrm>
            <a:off x="3051539" y="1196752"/>
            <a:ext cx="3802923" cy="3977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050" b="1" dirty="0">
                <a:solidFill>
                  <a:srgbClr val="FF0000"/>
                </a:solidFill>
              </a:rPr>
              <a:t>Общие требования </a:t>
            </a:r>
            <a:r>
              <a:rPr lang="ru-RU" sz="1050" dirty="0"/>
              <a:t>к определению нормативных затрат на оказание государственных (муниципальных) услуг</a:t>
            </a:r>
          </a:p>
        </p:txBody>
      </p:sp>
      <p:sp>
        <p:nvSpPr>
          <p:cNvPr id="59" name="Скругленный прямоугольник 58"/>
          <p:cNvSpPr/>
          <p:nvPr/>
        </p:nvSpPr>
        <p:spPr bwMode="auto">
          <a:xfrm>
            <a:off x="7268884" y="1003299"/>
            <a:ext cx="2470832" cy="1142133"/>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tabLst>
                <a:tab pos="990600" algn="l"/>
              </a:tabLst>
            </a:pPr>
            <a:r>
              <a:rPr lang="ru-RU" sz="1000" b="1" dirty="0">
                <a:solidFill>
                  <a:schemeClr val="tx1"/>
                </a:solidFill>
              </a:rPr>
              <a:t>Нормативный метод:</a:t>
            </a:r>
          </a:p>
          <a:p>
            <a:pPr algn="ctr" eaLnBrk="0" hangingPunct="0">
              <a:tabLst>
                <a:tab pos="990600" algn="l"/>
              </a:tabLst>
            </a:pPr>
            <a:r>
              <a:rPr lang="ru-RU" sz="800" dirty="0"/>
              <a:t>При определении нормативных затрат </a:t>
            </a:r>
          </a:p>
          <a:p>
            <a:pPr algn="ctr" eaLnBrk="0" hangingPunct="0">
              <a:tabLst>
                <a:tab pos="990600" algn="l"/>
              </a:tabLst>
            </a:pPr>
            <a:r>
              <a:rPr lang="ru-RU" sz="800" dirty="0"/>
              <a:t>необходимо использовать </a:t>
            </a:r>
            <a:r>
              <a:rPr lang="ru-RU" sz="800" b="1" dirty="0"/>
              <a:t>нормативы (нормы)</a:t>
            </a:r>
            <a:r>
              <a:rPr lang="ru-RU" sz="800" dirty="0"/>
              <a:t>, </a:t>
            </a:r>
          </a:p>
          <a:p>
            <a:pPr algn="ctr" eaLnBrk="0" hangingPunct="0">
              <a:tabLst>
                <a:tab pos="990600" algn="l"/>
              </a:tabLst>
            </a:pPr>
            <a:r>
              <a:rPr lang="ru-RU" sz="800" dirty="0"/>
              <a:t>установленные федеральными законами, иными </a:t>
            </a:r>
          </a:p>
          <a:p>
            <a:pPr algn="ctr" eaLnBrk="0" hangingPunct="0">
              <a:tabLst>
                <a:tab pos="990600" algn="l"/>
              </a:tabLst>
            </a:pPr>
            <a:r>
              <a:rPr lang="ru-RU" sz="800" dirty="0"/>
              <a:t>нормативными правовыми актами, </a:t>
            </a:r>
            <a:r>
              <a:rPr lang="ru-RU" sz="800" dirty="0" smtClean="0"/>
              <a:t>а также </a:t>
            </a:r>
            <a:endParaRPr lang="ru-RU" sz="800" dirty="0"/>
          </a:p>
          <a:p>
            <a:pPr algn="ctr" eaLnBrk="0" hangingPunct="0">
              <a:tabLst>
                <a:tab pos="990600" algn="l"/>
              </a:tabLst>
            </a:pPr>
            <a:r>
              <a:rPr lang="ru-RU" sz="800" dirty="0"/>
              <a:t>федеральных органов исполнительной власти, </a:t>
            </a:r>
          </a:p>
          <a:p>
            <a:pPr algn="ctr" eaLnBrk="0" hangingPunct="0">
              <a:tabLst>
                <a:tab pos="990600" algn="l"/>
              </a:tabLst>
            </a:pPr>
            <a:r>
              <a:rPr lang="ru-RU" sz="800" dirty="0"/>
              <a:t>ГОСТами, СНиПами, СанПиНами, </a:t>
            </a:r>
          </a:p>
          <a:p>
            <a:pPr algn="ctr" eaLnBrk="0" hangingPunct="0">
              <a:tabLst>
                <a:tab pos="990600" algn="l"/>
              </a:tabLst>
            </a:pPr>
            <a:r>
              <a:rPr lang="ru-RU" sz="800" dirty="0"/>
              <a:t>федеральными стандартами и регламентами </a:t>
            </a:r>
          </a:p>
          <a:p>
            <a:pPr algn="ctr" eaLnBrk="0" hangingPunct="0">
              <a:tabLst>
                <a:tab pos="990600" algn="l"/>
              </a:tabLst>
            </a:pPr>
            <a:r>
              <a:rPr lang="ru-RU" sz="800" dirty="0"/>
              <a:t>оказания государственных услуг</a:t>
            </a:r>
            <a:endParaRPr lang="ru-RU" sz="800" dirty="0">
              <a:solidFill>
                <a:schemeClr val="tx1"/>
              </a:solidFill>
            </a:endParaRPr>
          </a:p>
        </p:txBody>
      </p:sp>
      <p:cxnSp>
        <p:nvCxnSpPr>
          <p:cNvPr id="60" name="Прямая со стрелкой 59"/>
          <p:cNvCxnSpPr>
            <a:stCxn id="59" idx="1"/>
            <a:endCxn id="58" idx="3"/>
          </p:cNvCxnSpPr>
          <p:nvPr/>
        </p:nvCxnSpPr>
        <p:spPr bwMode="auto">
          <a:xfrm flipH="1" flipV="1">
            <a:off x="6854462" y="1395636"/>
            <a:ext cx="414422" cy="17873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61" name="Скругленный прямоугольник 60"/>
          <p:cNvSpPr/>
          <p:nvPr/>
        </p:nvSpPr>
        <p:spPr bwMode="auto">
          <a:xfrm>
            <a:off x="272480" y="1196753"/>
            <a:ext cx="2418269" cy="389613"/>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ru-RU" sz="1200" dirty="0"/>
              <a:t>Статья </a:t>
            </a:r>
            <a:r>
              <a:rPr lang="ru-RU" sz="1200" b="1" dirty="0">
                <a:solidFill>
                  <a:srgbClr val="FF0000"/>
                </a:solidFill>
              </a:rPr>
              <a:t>69.2</a:t>
            </a:r>
            <a:r>
              <a:rPr lang="ru-RU" sz="1200" dirty="0"/>
              <a:t> Бюджетного кодекса </a:t>
            </a:r>
            <a:endParaRPr lang="ru-RU" sz="1200" dirty="0" smtClean="0"/>
          </a:p>
          <a:p>
            <a:pPr algn="ctr" eaLnBrk="0" hangingPunct="0"/>
            <a:r>
              <a:rPr lang="ru-RU" sz="1200" dirty="0" smtClean="0"/>
              <a:t>Российской </a:t>
            </a:r>
            <a:r>
              <a:rPr lang="ru-RU" sz="1200" dirty="0"/>
              <a:t>Федерации</a:t>
            </a:r>
            <a:endParaRPr kumimoji="0" lang="ru-RU" sz="1200" b="0" i="0" u="none" strike="noStrike" cap="none" normalizeH="0" baseline="0" dirty="0" smtClean="0">
              <a:ln>
                <a:noFill/>
              </a:ln>
              <a:solidFill>
                <a:schemeClr val="tx1"/>
              </a:solidFill>
              <a:effectLst/>
              <a:latin typeface="Times New Roman" pitchFamily="18" charset="0"/>
            </a:endParaRPr>
          </a:p>
        </p:txBody>
      </p:sp>
      <p:cxnSp>
        <p:nvCxnSpPr>
          <p:cNvPr id="62" name="Прямая со стрелкой 61"/>
          <p:cNvCxnSpPr>
            <a:stCxn id="61" idx="3"/>
          </p:cNvCxnSpPr>
          <p:nvPr/>
        </p:nvCxnSpPr>
        <p:spPr bwMode="auto">
          <a:xfrm flipV="1">
            <a:off x="2690749" y="1391559"/>
            <a:ext cx="360790" cy="1"/>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73" name="Левая фигурная скобка 72"/>
          <p:cNvSpPr/>
          <p:nvPr/>
        </p:nvSpPr>
        <p:spPr bwMode="auto">
          <a:xfrm>
            <a:off x="905307" y="2145432"/>
            <a:ext cx="273030" cy="4653092"/>
          </a:xfrm>
          <a:prstGeom prst="leftBrac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74" name="TextBox 73"/>
          <p:cNvSpPr txBox="1"/>
          <p:nvPr/>
        </p:nvSpPr>
        <p:spPr>
          <a:xfrm>
            <a:off x="194471" y="2286212"/>
            <a:ext cx="615553" cy="4371531"/>
          </a:xfrm>
          <a:prstGeom prst="rect">
            <a:avLst/>
          </a:prstGeom>
          <a:noFill/>
        </p:spPr>
        <p:txBody>
          <a:bodyPr vert="vert270" wrap="square" rtlCol="0">
            <a:spAutoFit/>
          </a:bodyPr>
          <a:lstStyle/>
          <a:p>
            <a:pPr algn="ctr"/>
            <a:r>
              <a:rPr lang="ru-RU" sz="1400" dirty="0" smtClean="0">
                <a:solidFill>
                  <a:srgbClr val="FF0000"/>
                </a:solidFill>
              </a:rPr>
              <a:t>Уровень </a:t>
            </a:r>
          </a:p>
          <a:p>
            <a:pPr algn="ctr"/>
            <a:r>
              <a:rPr lang="ru-RU" sz="1400" dirty="0" smtClean="0">
                <a:solidFill>
                  <a:srgbClr val="FF0000"/>
                </a:solidFill>
              </a:rPr>
              <a:t>Российской Федерации</a:t>
            </a:r>
            <a:endParaRPr lang="ru-RU" sz="1400" dirty="0">
              <a:solidFill>
                <a:srgbClr val="FF0000"/>
              </a:solidFill>
            </a:endParaRPr>
          </a:p>
        </p:txBody>
      </p:sp>
      <mc:AlternateContent xmlns:mc="http://schemas.openxmlformats.org/markup-compatibility/2006" xmlns:a14="http://schemas.microsoft.com/office/drawing/2010/main">
        <mc:Choice Requires="a14">
          <p:sp>
            <p:nvSpPr>
              <p:cNvPr id="78" name="Скругленный прямоугольник 77"/>
              <p:cNvSpPr/>
              <p:nvPr/>
            </p:nvSpPr>
            <p:spPr bwMode="auto">
              <a:xfrm>
                <a:off x="1157071" y="2150376"/>
                <a:ext cx="7699850" cy="688518"/>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endParaRPr lang="ru-RU" sz="1100" b="1" dirty="0" smtClean="0"/>
              </a:p>
              <a:p>
                <a:pPr lvl="0" algn="ctr"/>
                <a:r>
                  <a:rPr lang="ru-RU" sz="1200" b="1" dirty="0"/>
                  <a:t>Базовые </a:t>
                </a:r>
                <a:r>
                  <a:rPr lang="ru-RU" sz="1200" b="1" dirty="0" smtClean="0"/>
                  <a:t>нормативы затрат </a:t>
                </a:r>
                <a:r>
                  <a:rPr lang="ru-RU" sz="1200" b="1" dirty="0"/>
                  <a:t>на общехозяйственные нужды для i-ой государственной </a:t>
                </a:r>
                <a:endParaRPr lang="ru-RU" sz="1200" b="1" dirty="0" smtClean="0"/>
              </a:p>
              <a:p>
                <a:pPr lvl="0" algn="ctr"/>
                <a:r>
                  <a:rPr lang="ru-RU" sz="1200" b="1" dirty="0" smtClean="0"/>
                  <a:t>(</a:t>
                </a:r>
                <a:r>
                  <a:rPr lang="ru-RU" sz="1200" b="1" dirty="0"/>
                  <a:t>муниципальной) услуги (</a:t>
                </a:r>
                <a14:m>
                  <m:oMath xmlns:m="http://schemas.openxmlformats.org/officeDocument/2006/math">
                    <m:sSubSup>
                      <m:sSubSupPr>
                        <m:ctrlPr>
                          <a:rPr lang="ru-RU" sz="1200" i="1">
                            <a:latin typeface="Cambria Math"/>
                          </a:rPr>
                        </m:ctrlPr>
                      </m:sSubSupPr>
                      <m:e>
                        <m:r>
                          <a:rPr lang="ru-RU" sz="1200" i="1">
                            <a:latin typeface="Cambria Math"/>
                          </a:rPr>
                          <m:t>𝑁</m:t>
                        </m:r>
                      </m:e>
                      <m:sub>
                        <m:r>
                          <a:rPr lang="ru-RU" sz="1200" i="1">
                            <a:latin typeface="Cambria Math"/>
                          </a:rPr>
                          <m:t>𝑖</m:t>
                        </m:r>
                        <m:r>
                          <a:rPr lang="ru-RU" sz="1200" i="1">
                            <a:latin typeface="Cambria Math"/>
                          </a:rPr>
                          <m:t>баз</m:t>
                        </m:r>
                      </m:sub>
                      <m:sup>
                        <m:r>
                          <a:rPr lang="ru-RU" sz="1200" i="1">
                            <a:latin typeface="Cambria Math"/>
                          </a:rPr>
                          <m:t>общ</m:t>
                        </m:r>
                      </m:sup>
                    </m:sSubSup>
                  </m:oMath>
                </a14:m>
                <a:r>
                  <a:rPr lang="ru-RU" sz="1200" b="1" dirty="0"/>
                  <a:t>) рассчитываются по следующей формуле:</a:t>
                </a:r>
              </a:p>
              <a:p>
                <a:pPr lvl="0" algn="ctr"/>
                <a:endParaRPr lang="ru-RU" sz="1100" b="1" dirty="0"/>
              </a:p>
            </p:txBody>
          </p:sp>
        </mc:Choice>
        <mc:Fallback xmlns="">
          <p:sp>
            <p:nvSpPr>
              <p:cNvPr id="78" name="Скругленный прямоугольник 77"/>
              <p:cNvSpPr>
                <a:spLocks noRot="1" noChangeAspect="1" noMove="1" noResize="1" noEditPoints="1" noAdjustHandles="1" noChangeArrowheads="1" noChangeShapeType="1" noTextEdit="1"/>
              </p:cNvSpPr>
              <p:nvPr/>
            </p:nvSpPr>
            <p:spPr bwMode="auto">
              <a:xfrm>
                <a:off x="1157071" y="2150376"/>
                <a:ext cx="7699850" cy="688518"/>
              </a:xfrm>
              <a:prstGeom prst="roundRect">
                <a:avLst/>
              </a:prstGeom>
              <a:blipFill rotWithShape="1">
                <a:blip r:embed="rId3"/>
                <a:stretch>
                  <a:fillRect/>
                </a:stretch>
              </a:blipFill>
              <a:ln>
                <a:headEnd type="none" w="med" len="med"/>
                <a:tailEnd type="triangle" w="med" len="med"/>
              </a:ln>
            </p:spPr>
            <p:txBody>
              <a:bodyPr/>
              <a:lstStyle/>
              <a:p>
                <a:r>
                  <a:rPr lang="ru-RU">
                    <a:noFill/>
                  </a:rPr>
                  <a:t> </a:t>
                </a:r>
              </a:p>
            </p:txBody>
          </p:sp>
        </mc:Fallback>
      </mc:AlternateContent>
      <p:sp>
        <p:nvSpPr>
          <p:cNvPr id="88" name="Стрелка вниз 87"/>
          <p:cNvSpPr/>
          <p:nvPr/>
        </p:nvSpPr>
        <p:spPr bwMode="auto">
          <a:xfrm>
            <a:off x="4631252" y="1594520"/>
            <a:ext cx="234026" cy="550912"/>
          </a:xfrm>
          <a:prstGeom prst="downArrow">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2" name="Прямоугольник 1"/>
              <p:cNvSpPr/>
              <p:nvPr/>
            </p:nvSpPr>
            <p:spPr>
              <a:xfrm>
                <a:off x="1350315" y="3114239"/>
                <a:ext cx="7556428" cy="461729"/>
              </a:xfrm>
              <a:prstGeom prst="rect">
                <a:avLst/>
              </a:prstGeom>
            </p:spPr>
            <p:txBody>
              <a:bodyPr wrap="none">
                <a:spAutoFit/>
              </a:bodyPr>
              <a:lstStyle/>
              <a:p>
                <a14:m>
                  <m:oMath xmlns:m="http://schemas.openxmlformats.org/officeDocument/2006/math">
                    <m:sSubSup>
                      <m:sSubSupPr>
                        <m:ctrlPr>
                          <a:rPr lang="ru-RU" sz="2000" i="1">
                            <a:latin typeface="Cambria Math"/>
                          </a:rPr>
                        </m:ctrlPr>
                      </m:sSubSupPr>
                      <m:e>
                        <m:r>
                          <a:rPr lang="ru-RU" sz="2000" i="1">
                            <a:latin typeface="Cambria Math"/>
                          </a:rPr>
                          <m:t>𝑁</m:t>
                        </m:r>
                      </m:e>
                      <m:sub>
                        <m:r>
                          <a:rPr lang="ru-RU" sz="2000" i="1">
                            <a:latin typeface="Cambria Math"/>
                          </a:rPr>
                          <m:t>𝑖</m:t>
                        </m:r>
                        <m:r>
                          <a:rPr lang="ru-RU" sz="2000" i="1">
                            <a:latin typeface="Cambria Math"/>
                          </a:rPr>
                          <m:t>баз</m:t>
                        </m:r>
                      </m:sub>
                      <m:sup>
                        <m:r>
                          <a:rPr lang="ru-RU" sz="2000" i="1">
                            <a:latin typeface="Cambria Math"/>
                          </a:rPr>
                          <m:t>общ</m:t>
                        </m:r>
                      </m:sup>
                    </m:sSubSup>
                    <m:r>
                      <a:rPr lang="ru-RU" sz="2000" i="1">
                        <a:latin typeface="Cambria Math"/>
                      </a:rPr>
                      <m:t>=</m:t>
                    </m:r>
                    <m:sSubSup>
                      <m:sSubSupPr>
                        <m:ctrlPr>
                          <a:rPr lang="ru-RU" sz="2000" i="1">
                            <a:latin typeface="Cambria Math"/>
                          </a:rPr>
                        </m:ctrlPr>
                      </m:sSubSupPr>
                      <m:e>
                        <m:r>
                          <a:rPr lang="en-US" sz="2000" i="1">
                            <a:latin typeface="Cambria Math"/>
                          </a:rPr>
                          <m:t>𝑁</m:t>
                        </m:r>
                      </m:e>
                      <m:sub>
                        <m:r>
                          <a:rPr lang="ru-RU" sz="2000" i="1">
                            <a:latin typeface="Cambria Math"/>
                          </a:rPr>
                          <m:t>𝑖</m:t>
                        </m:r>
                        <m:r>
                          <a:rPr lang="ru-RU" sz="2000" i="1">
                            <a:latin typeface="Cambria Math"/>
                          </a:rPr>
                          <m:t>баз</m:t>
                        </m:r>
                      </m:sub>
                      <m:sup>
                        <m:r>
                          <a:rPr lang="ru-RU" sz="2000" i="1">
                            <a:latin typeface="Cambria Math"/>
                          </a:rPr>
                          <m:t>КУ</m:t>
                        </m:r>
                      </m:sup>
                    </m:sSubSup>
                    <m:r>
                      <a:rPr lang="ru-RU" sz="2000" i="1">
                        <a:latin typeface="Cambria Math"/>
                      </a:rPr>
                      <m:t>+</m:t>
                    </m:r>
                    <m:sSubSup>
                      <m:sSubSupPr>
                        <m:ctrlPr>
                          <a:rPr lang="ru-RU" sz="2000" i="1">
                            <a:latin typeface="Cambria Math"/>
                          </a:rPr>
                        </m:ctrlPr>
                      </m:sSubSupPr>
                      <m:e>
                        <m:r>
                          <a:rPr lang="en-US" sz="2000" i="1">
                            <a:latin typeface="Cambria Math"/>
                          </a:rPr>
                          <m:t>𝑁</m:t>
                        </m:r>
                      </m:e>
                      <m:sub>
                        <m:r>
                          <a:rPr lang="ru-RU" sz="2000" i="1">
                            <a:latin typeface="Cambria Math"/>
                          </a:rPr>
                          <m:t>𝑖</m:t>
                        </m:r>
                        <m:r>
                          <a:rPr lang="ru-RU" sz="2000" i="1">
                            <a:latin typeface="Cambria Math"/>
                          </a:rPr>
                          <m:t>баз</m:t>
                        </m:r>
                      </m:sub>
                      <m:sup>
                        <m:r>
                          <a:rPr lang="ru-RU" sz="2000" i="1">
                            <a:latin typeface="Cambria Math"/>
                          </a:rPr>
                          <m:t>СНИ</m:t>
                        </m:r>
                      </m:sup>
                    </m:sSubSup>
                    <m:r>
                      <a:rPr lang="ru-RU" sz="2000" i="1">
                        <a:latin typeface="Cambria Math"/>
                      </a:rPr>
                      <m:t>+</m:t>
                    </m:r>
                    <m:sSubSup>
                      <m:sSubSupPr>
                        <m:ctrlPr>
                          <a:rPr lang="ru-RU" sz="2000" i="1">
                            <a:latin typeface="Cambria Math"/>
                          </a:rPr>
                        </m:ctrlPr>
                      </m:sSubSupPr>
                      <m:e>
                        <m:r>
                          <a:rPr lang="ru-RU" sz="2000" i="1">
                            <a:latin typeface="Cambria Math"/>
                          </a:rPr>
                          <m:t>𝑁</m:t>
                        </m:r>
                      </m:e>
                      <m:sub>
                        <m:r>
                          <a:rPr lang="ru-RU" sz="2000" i="1">
                            <a:latin typeface="Cambria Math"/>
                          </a:rPr>
                          <m:t>𝑖</m:t>
                        </m:r>
                        <m:r>
                          <a:rPr lang="ru-RU" sz="2000" i="1">
                            <a:latin typeface="Cambria Math"/>
                          </a:rPr>
                          <m:t>баз</m:t>
                        </m:r>
                      </m:sub>
                      <m:sup>
                        <m:r>
                          <a:rPr lang="ru-RU" sz="2000" i="1">
                            <a:latin typeface="Cambria Math"/>
                          </a:rPr>
                          <m:t>СОЦДИ</m:t>
                        </m:r>
                      </m:sup>
                    </m:sSubSup>
                    <m:r>
                      <a:rPr lang="ru-RU" sz="2000" i="1">
                        <a:latin typeface="Cambria Math"/>
                      </a:rPr>
                      <m:t>+</m:t>
                    </m:r>
                    <m:sSubSup>
                      <m:sSubSupPr>
                        <m:ctrlPr>
                          <a:rPr lang="ru-RU" sz="2000" i="1">
                            <a:latin typeface="Cambria Math"/>
                          </a:rPr>
                        </m:ctrlPr>
                      </m:sSubSupPr>
                      <m:e>
                        <m:r>
                          <a:rPr lang="en-US" sz="2000" i="1">
                            <a:latin typeface="Cambria Math"/>
                          </a:rPr>
                          <m:t>𝑁</m:t>
                        </m:r>
                      </m:e>
                      <m:sub>
                        <m:r>
                          <a:rPr lang="ru-RU" sz="2000" i="1">
                            <a:latin typeface="Cambria Math"/>
                          </a:rPr>
                          <m:t>𝑖</m:t>
                        </m:r>
                        <m:r>
                          <a:rPr lang="ru-RU" sz="2000" i="1">
                            <a:latin typeface="Cambria Math"/>
                          </a:rPr>
                          <m:t>баз</m:t>
                        </m:r>
                      </m:sub>
                      <m:sup>
                        <m:r>
                          <a:rPr lang="ru-RU" sz="2000" i="1">
                            <a:latin typeface="Cambria Math"/>
                          </a:rPr>
                          <m:t>УС</m:t>
                        </m:r>
                      </m:sup>
                    </m:sSubSup>
                    <m:r>
                      <a:rPr lang="ru-RU" sz="2000" i="1">
                        <a:latin typeface="Cambria Math"/>
                      </a:rPr>
                      <m:t>+</m:t>
                    </m:r>
                    <m:sSubSup>
                      <m:sSubSupPr>
                        <m:ctrlPr>
                          <a:rPr lang="ru-RU" sz="2000" i="1">
                            <a:latin typeface="Cambria Math"/>
                          </a:rPr>
                        </m:ctrlPr>
                      </m:sSubSupPr>
                      <m:e>
                        <m:r>
                          <a:rPr lang="en-US" sz="2000" i="1">
                            <a:latin typeface="Cambria Math"/>
                          </a:rPr>
                          <m:t>𝑁</m:t>
                        </m:r>
                      </m:e>
                      <m:sub>
                        <m:r>
                          <a:rPr lang="ru-RU" sz="2000" i="1">
                            <a:latin typeface="Cambria Math"/>
                          </a:rPr>
                          <m:t>𝑖</m:t>
                        </m:r>
                        <m:r>
                          <a:rPr lang="ru-RU" sz="2000" i="1">
                            <a:latin typeface="Cambria Math"/>
                          </a:rPr>
                          <m:t>баз</m:t>
                        </m:r>
                      </m:sub>
                      <m:sup>
                        <m:r>
                          <a:rPr lang="ru-RU" sz="2000" i="1">
                            <a:latin typeface="Cambria Math"/>
                          </a:rPr>
                          <m:t>ТУ</m:t>
                        </m:r>
                      </m:sup>
                    </m:sSubSup>
                    <m:r>
                      <a:rPr lang="ru-RU" sz="2000" i="1">
                        <a:latin typeface="Cambria Math"/>
                      </a:rPr>
                      <m:t>+</m:t>
                    </m:r>
                    <m:sSubSup>
                      <m:sSubSupPr>
                        <m:ctrlPr>
                          <a:rPr lang="ru-RU" sz="2000" i="1">
                            <a:latin typeface="Cambria Math"/>
                          </a:rPr>
                        </m:ctrlPr>
                      </m:sSubSupPr>
                      <m:e>
                        <m:r>
                          <a:rPr lang="ru-RU" sz="2000" i="1">
                            <a:latin typeface="Cambria Math"/>
                          </a:rPr>
                          <m:t>𝑁</m:t>
                        </m:r>
                      </m:e>
                      <m:sub>
                        <m:r>
                          <a:rPr lang="ru-RU" sz="2000" i="1">
                            <a:latin typeface="Cambria Math"/>
                          </a:rPr>
                          <m:t>𝑖</m:t>
                        </m:r>
                        <m:r>
                          <a:rPr lang="ru-RU" sz="2000" i="1">
                            <a:latin typeface="Cambria Math"/>
                          </a:rPr>
                          <m:t>баз</m:t>
                        </m:r>
                      </m:sub>
                      <m:sup>
                        <m:r>
                          <a:rPr lang="ru-RU" sz="2000" i="1">
                            <a:latin typeface="Cambria Math"/>
                          </a:rPr>
                          <m:t>ОТ2</m:t>
                        </m:r>
                      </m:sup>
                    </m:sSubSup>
                    <m:r>
                      <a:rPr lang="ru-RU" sz="2000" i="1">
                        <a:latin typeface="Cambria Math"/>
                      </a:rPr>
                      <m:t>+</m:t>
                    </m:r>
                    <m:sSubSup>
                      <m:sSubSupPr>
                        <m:ctrlPr>
                          <a:rPr lang="ru-RU" sz="2000" i="1">
                            <a:latin typeface="Cambria Math"/>
                          </a:rPr>
                        </m:ctrlPr>
                      </m:sSubSupPr>
                      <m:e>
                        <m:r>
                          <a:rPr lang="ru-RU" sz="2000" i="1">
                            <a:latin typeface="Cambria Math"/>
                          </a:rPr>
                          <m:t>𝑁</m:t>
                        </m:r>
                      </m:e>
                      <m:sub>
                        <m:r>
                          <a:rPr lang="ru-RU" sz="2000" i="1">
                            <a:latin typeface="Cambria Math"/>
                          </a:rPr>
                          <m:t>𝑖</m:t>
                        </m:r>
                        <m:r>
                          <a:rPr lang="ru-RU" sz="2000" i="1">
                            <a:latin typeface="Cambria Math"/>
                          </a:rPr>
                          <m:t>баз</m:t>
                        </m:r>
                      </m:sub>
                      <m:sup>
                        <m:r>
                          <a:rPr lang="ru-RU" sz="2000" i="1">
                            <a:latin typeface="Cambria Math"/>
                          </a:rPr>
                          <m:t>ПНЗ</m:t>
                        </m:r>
                      </m:sup>
                    </m:sSubSup>
                  </m:oMath>
                </a14:m>
                <a:r>
                  <a:rPr lang="ru-RU" sz="2000" dirty="0"/>
                  <a:t>, где:</a:t>
                </a: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1350315" y="3114239"/>
                <a:ext cx="7556428" cy="461729"/>
              </a:xfrm>
              <a:prstGeom prst="rect">
                <a:avLst/>
              </a:prstGeom>
              <a:blipFill rotWithShape="1">
                <a:blip r:embed="rId4"/>
                <a:stretch>
                  <a:fillRect b="-1842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1296233" y="3734933"/>
                <a:ext cx="7980907" cy="2837572"/>
              </a:xfrm>
              <a:prstGeom prst="rect">
                <a:avLst/>
              </a:prstGeom>
            </p:spPr>
            <p:txBody>
              <a:bodyPr wrap="square">
                <a:spAutoFit/>
              </a:bodyPr>
              <a:lstStyle/>
              <a:p>
                <a14:m>
                  <m:oMath xmlns:m="http://schemas.openxmlformats.org/officeDocument/2006/math">
                    <m:sSubSup>
                      <m:sSubSupPr>
                        <m:ctrlPr>
                          <a:rPr lang="ru-RU" sz="1400" i="1">
                            <a:latin typeface="Cambria Math"/>
                          </a:rPr>
                        </m:ctrlPr>
                      </m:sSubSupPr>
                      <m:e>
                        <m:r>
                          <a:rPr lang="en-US" sz="1400" i="1">
                            <a:latin typeface="Cambria Math"/>
                          </a:rPr>
                          <m:t>𝑁</m:t>
                        </m:r>
                      </m:e>
                      <m:sub>
                        <m:r>
                          <a:rPr lang="ru-RU" sz="1400" i="1">
                            <a:latin typeface="Cambria Math"/>
                          </a:rPr>
                          <m:t>𝑖</m:t>
                        </m:r>
                        <m:r>
                          <a:rPr lang="ru-RU" sz="1400" i="1">
                            <a:latin typeface="Cambria Math"/>
                          </a:rPr>
                          <m:t>баз</m:t>
                        </m:r>
                      </m:sub>
                      <m:sup>
                        <m:r>
                          <a:rPr lang="ru-RU" sz="1400" i="1">
                            <a:latin typeface="Cambria Math"/>
                          </a:rPr>
                          <m:t>КУ</m:t>
                        </m:r>
                      </m:sup>
                    </m:sSubSup>
                  </m:oMath>
                </a14:m>
                <a:r>
                  <a:rPr lang="ru-RU" sz="1400" dirty="0"/>
                  <a:t> – затраты на коммунальные услуги для i-ой государственной услуги;</a:t>
                </a:r>
              </a:p>
              <a:p>
                <a14:m>
                  <m:oMath xmlns:m="http://schemas.openxmlformats.org/officeDocument/2006/math">
                    <m:sSubSup>
                      <m:sSubSupPr>
                        <m:ctrlPr>
                          <a:rPr lang="ru-RU" sz="1400" i="1">
                            <a:latin typeface="Cambria Math"/>
                          </a:rPr>
                        </m:ctrlPr>
                      </m:sSubSupPr>
                      <m:e>
                        <m:r>
                          <a:rPr lang="en-US" sz="1400" i="1">
                            <a:latin typeface="Cambria Math"/>
                          </a:rPr>
                          <m:t>𝑁</m:t>
                        </m:r>
                      </m:e>
                      <m:sub>
                        <m:r>
                          <a:rPr lang="ru-RU" sz="1400" i="1">
                            <a:latin typeface="Cambria Math"/>
                          </a:rPr>
                          <m:t>𝑖</m:t>
                        </m:r>
                        <m:r>
                          <a:rPr lang="ru-RU" sz="1400" i="1">
                            <a:latin typeface="Cambria Math"/>
                          </a:rPr>
                          <m:t>баз</m:t>
                        </m:r>
                      </m:sub>
                      <m:sup>
                        <m:r>
                          <a:rPr lang="ru-RU" sz="1400" i="1">
                            <a:latin typeface="Cambria Math"/>
                          </a:rPr>
                          <m:t>СНИ</m:t>
                        </m:r>
                      </m:sup>
                    </m:sSubSup>
                  </m:oMath>
                </a14:m>
                <a:r>
                  <a:rPr lang="ru-RU" sz="1400" dirty="0"/>
                  <a:t> – затраты на содержание объектов недвижимого имущества, необходимого для выполнения государственного задания (в том числе затраты на арендные платежи);</a:t>
                </a:r>
              </a:p>
              <a:p>
                <a14:m>
                  <m:oMath xmlns:m="http://schemas.openxmlformats.org/officeDocument/2006/math">
                    <m:sSubSup>
                      <m:sSubSupPr>
                        <m:ctrlPr>
                          <a:rPr lang="ru-RU" sz="1400" i="1">
                            <a:latin typeface="Cambria Math"/>
                          </a:rPr>
                        </m:ctrlPr>
                      </m:sSubSupPr>
                      <m:e>
                        <m:r>
                          <a:rPr lang="ru-RU" sz="1400" i="1">
                            <a:latin typeface="Cambria Math"/>
                          </a:rPr>
                          <m:t>𝑁</m:t>
                        </m:r>
                      </m:e>
                      <m:sub>
                        <m:r>
                          <a:rPr lang="ru-RU" sz="1400" i="1">
                            <a:latin typeface="Cambria Math"/>
                          </a:rPr>
                          <m:t>𝑖</m:t>
                        </m:r>
                        <m:r>
                          <a:rPr lang="ru-RU" sz="1400" i="1">
                            <a:latin typeface="Cambria Math"/>
                          </a:rPr>
                          <m:t>баз</m:t>
                        </m:r>
                      </m:sub>
                      <m:sup>
                        <m:r>
                          <a:rPr lang="ru-RU" sz="1400" i="1">
                            <a:latin typeface="Cambria Math"/>
                          </a:rPr>
                          <m:t>СОЦДИ</m:t>
                        </m:r>
                      </m:sup>
                    </m:sSubSup>
                  </m:oMath>
                </a14:m>
                <a:r>
                  <a:rPr lang="ru-RU" sz="1400" dirty="0"/>
                  <a:t> – затраты на содержание объектов особо ценного движимого имущества, необходимого для выполнения государственного задания (в том числе затраты на арендные платежи);</a:t>
                </a:r>
              </a:p>
              <a:p>
                <a14:m>
                  <m:oMath xmlns:m="http://schemas.openxmlformats.org/officeDocument/2006/math">
                    <m:sSubSup>
                      <m:sSubSupPr>
                        <m:ctrlPr>
                          <a:rPr lang="ru-RU" sz="1400" i="1">
                            <a:latin typeface="Cambria Math"/>
                          </a:rPr>
                        </m:ctrlPr>
                      </m:sSubSupPr>
                      <m:e>
                        <m:r>
                          <a:rPr lang="en-US" sz="1400" i="1">
                            <a:latin typeface="Cambria Math"/>
                          </a:rPr>
                          <m:t>𝑁</m:t>
                        </m:r>
                      </m:e>
                      <m:sub>
                        <m:r>
                          <a:rPr lang="ru-RU" sz="1400" i="1">
                            <a:latin typeface="Cambria Math"/>
                          </a:rPr>
                          <m:t>𝑖</m:t>
                        </m:r>
                        <m:r>
                          <a:rPr lang="ru-RU" sz="1400" i="1">
                            <a:latin typeface="Cambria Math"/>
                          </a:rPr>
                          <m:t>баз</m:t>
                        </m:r>
                      </m:sub>
                      <m:sup>
                        <m:r>
                          <a:rPr lang="ru-RU" sz="1400" i="1">
                            <a:latin typeface="Cambria Math"/>
                          </a:rPr>
                          <m:t>УС</m:t>
                        </m:r>
                      </m:sup>
                    </m:sSubSup>
                  </m:oMath>
                </a14:m>
                <a:r>
                  <a:rPr lang="ru-RU" sz="1400" dirty="0"/>
                  <a:t> – затраты на приобретение услуг связи для i-ой государственной услуги;</a:t>
                </a:r>
              </a:p>
              <a:p>
                <a14:m>
                  <m:oMath xmlns:m="http://schemas.openxmlformats.org/officeDocument/2006/math">
                    <m:sSubSup>
                      <m:sSubSupPr>
                        <m:ctrlPr>
                          <a:rPr lang="ru-RU" sz="1400" i="1">
                            <a:latin typeface="Cambria Math"/>
                          </a:rPr>
                        </m:ctrlPr>
                      </m:sSubSupPr>
                      <m:e>
                        <m:r>
                          <a:rPr lang="en-US" sz="1400" i="1">
                            <a:latin typeface="Cambria Math"/>
                          </a:rPr>
                          <m:t>𝑁</m:t>
                        </m:r>
                      </m:e>
                      <m:sub>
                        <m:r>
                          <a:rPr lang="ru-RU" sz="1400" i="1">
                            <a:latin typeface="Cambria Math"/>
                          </a:rPr>
                          <m:t>𝑖</m:t>
                        </m:r>
                        <m:r>
                          <a:rPr lang="ru-RU" sz="1400" i="1">
                            <a:latin typeface="Cambria Math"/>
                          </a:rPr>
                          <m:t>баз</m:t>
                        </m:r>
                      </m:sub>
                      <m:sup>
                        <m:r>
                          <a:rPr lang="ru-RU" sz="1400" i="1">
                            <a:latin typeface="Cambria Math"/>
                          </a:rPr>
                          <m:t>ТУ</m:t>
                        </m:r>
                      </m:sup>
                    </m:sSubSup>
                  </m:oMath>
                </a14:m>
                <a:r>
                  <a:rPr lang="ru-RU" sz="1400" dirty="0"/>
                  <a:t> – затраты на приобретение транспортных услуг для i-ой государственной услуги;</a:t>
                </a:r>
              </a:p>
              <a:p>
                <a14:m>
                  <m:oMath xmlns:m="http://schemas.openxmlformats.org/officeDocument/2006/math">
                    <m:sSubSup>
                      <m:sSubSupPr>
                        <m:ctrlPr>
                          <a:rPr lang="ru-RU" sz="1400" i="1">
                            <a:latin typeface="Cambria Math"/>
                          </a:rPr>
                        </m:ctrlPr>
                      </m:sSubSupPr>
                      <m:e>
                        <m:r>
                          <a:rPr lang="ru-RU" sz="1400" i="1">
                            <a:latin typeface="Cambria Math"/>
                          </a:rPr>
                          <m:t>𝑁</m:t>
                        </m:r>
                      </m:e>
                      <m:sub>
                        <m:r>
                          <a:rPr lang="ru-RU" sz="1400" i="1">
                            <a:latin typeface="Cambria Math"/>
                          </a:rPr>
                          <m:t>𝑖</m:t>
                        </m:r>
                        <m:r>
                          <a:rPr lang="ru-RU" sz="1400" i="1">
                            <a:latin typeface="Cambria Math"/>
                          </a:rPr>
                          <m:t>баз</m:t>
                        </m:r>
                      </m:sub>
                      <m:sup>
                        <m:r>
                          <a:rPr lang="ru-RU" sz="1400" i="1">
                            <a:latin typeface="Cambria Math"/>
                          </a:rPr>
                          <m:t>ОТ2</m:t>
                        </m:r>
                      </m:sup>
                    </m:sSubSup>
                  </m:oMath>
                </a14:m>
                <a:r>
                  <a:rPr lang="ru-RU" sz="1400" dirty="0"/>
                  <a:t> – затраты на оплату труда с начислениями на выплаты по оплате труда работников, которые не принимают непосредственного участия в оказании i-ой государственной услуги;</a:t>
                </a:r>
              </a:p>
              <a:p>
                <a14:m>
                  <m:oMath xmlns:m="http://schemas.openxmlformats.org/officeDocument/2006/math">
                    <m:sSubSup>
                      <m:sSubSupPr>
                        <m:ctrlPr>
                          <a:rPr lang="ru-RU" sz="1400" i="1">
                            <a:latin typeface="Cambria Math"/>
                          </a:rPr>
                        </m:ctrlPr>
                      </m:sSubSupPr>
                      <m:e>
                        <m:r>
                          <a:rPr lang="ru-RU" sz="1400" i="1">
                            <a:latin typeface="Cambria Math"/>
                          </a:rPr>
                          <m:t>𝑁</m:t>
                        </m:r>
                      </m:e>
                      <m:sub>
                        <m:r>
                          <a:rPr lang="ru-RU" sz="1400" i="1">
                            <a:latin typeface="Cambria Math"/>
                          </a:rPr>
                          <m:t>𝑖</m:t>
                        </m:r>
                        <m:r>
                          <a:rPr lang="ru-RU" sz="1400" i="1">
                            <a:latin typeface="Cambria Math"/>
                          </a:rPr>
                          <m:t>баз</m:t>
                        </m:r>
                      </m:sub>
                      <m:sup>
                        <m:r>
                          <a:rPr lang="ru-RU" sz="1400" i="1">
                            <a:latin typeface="Cambria Math"/>
                          </a:rPr>
                          <m:t>ПНЗ</m:t>
                        </m:r>
                      </m:sup>
                    </m:sSubSup>
                  </m:oMath>
                </a14:m>
                <a:r>
                  <a:rPr lang="ru-RU" sz="1400" dirty="0"/>
                  <a:t> – затраты на прочие общехозяйственные нужды на оказание i-ой государственной услуги.</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296233" y="3734933"/>
                <a:ext cx="7980907" cy="2837572"/>
              </a:xfrm>
              <a:prstGeom prst="rect">
                <a:avLst/>
              </a:prstGeom>
              <a:blipFill rotWithShape="1">
                <a:blip r:embed="rId5"/>
                <a:stretch>
                  <a:fillRect l="-229" b="-1075"/>
                </a:stretch>
              </a:blipFill>
            </p:spPr>
            <p:txBody>
              <a:bodyPr/>
              <a:lstStyle/>
              <a:p>
                <a:r>
                  <a:rPr lang="ru-RU">
                    <a:noFill/>
                  </a:rPr>
                  <a:t> </a:t>
                </a:r>
              </a:p>
            </p:txBody>
          </p:sp>
        </mc:Fallback>
      </mc:AlternateContent>
      <p:sp>
        <p:nvSpPr>
          <p:cNvPr id="15" name="Номер слайда 2"/>
          <p:cNvSpPr>
            <a:spLocks noGrp="1"/>
          </p:cNvSpPr>
          <p:nvPr>
            <p:ph type="sldNum" sz="quarter" idx="11"/>
          </p:nvPr>
        </p:nvSpPr>
        <p:spPr>
          <a:xfrm>
            <a:off x="8855075" y="1588"/>
            <a:ext cx="825500" cy="366712"/>
          </a:xfrm>
        </p:spPr>
        <p:txBody>
          <a:bodyPr/>
          <a:lstStyle/>
          <a:p>
            <a:pPr>
              <a:defRPr/>
            </a:pPr>
            <a:fld id="{600509AA-641A-4254-A23D-E1AAE0F50160}" type="slidenum">
              <a:rPr lang="ru-RU" smtClean="0"/>
              <a:pPr>
                <a:defRPr/>
              </a:pPr>
              <a:t>69</a:t>
            </a:fld>
            <a:endParaRPr lang="ru-RU" dirty="0"/>
          </a:p>
        </p:txBody>
      </p:sp>
    </p:spTree>
    <p:extLst>
      <p:ext uri="{BB962C8B-B14F-4D97-AF65-F5344CB8AC3E}">
        <p14:creationId xmlns:p14="http://schemas.microsoft.com/office/powerpoint/2010/main" val="10843123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9"/>
          <p:cNvSpPr>
            <a:spLocks noGrp="1"/>
          </p:cNvSpPr>
          <p:nvPr>
            <p:ph type="title"/>
          </p:nvPr>
        </p:nvSpPr>
        <p:spPr>
          <a:xfrm>
            <a:off x="461963" y="142428"/>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Формирование единого подхода к определению нормативных затрат на оказание государственных (муниципальных) услуг (выполнение работ)</a:t>
            </a:r>
            <a:endParaRPr lang="ru-RU" altLang="ru-RU" sz="1600" b="1" dirty="0">
              <a:solidFill>
                <a:srgbClr val="3E3F68"/>
              </a:solidFill>
              <a:latin typeface="Cambria" pitchFamily="18" charset="0"/>
              <a:ea typeface="+mn-ea"/>
              <a:cs typeface="Times New Roman" pitchFamily="18" charset="0"/>
            </a:endParaRPr>
          </a:p>
        </p:txBody>
      </p:sp>
      <p:sp>
        <p:nvSpPr>
          <p:cNvPr id="58" name="Прямоугольник 57"/>
          <p:cNvSpPr/>
          <p:nvPr/>
        </p:nvSpPr>
        <p:spPr>
          <a:xfrm>
            <a:off x="3051539" y="1196752"/>
            <a:ext cx="3802923" cy="3977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050" b="1" dirty="0">
                <a:solidFill>
                  <a:srgbClr val="FF0000"/>
                </a:solidFill>
              </a:rPr>
              <a:t>Общие требования </a:t>
            </a:r>
            <a:r>
              <a:rPr lang="ru-RU" sz="1050" dirty="0"/>
              <a:t>к определению нормативных затрат на оказание государственных (муниципальных) услуг</a:t>
            </a:r>
          </a:p>
        </p:txBody>
      </p:sp>
      <p:sp>
        <p:nvSpPr>
          <p:cNvPr id="59" name="Скругленный прямоугольник 58"/>
          <p:cNvSpPr/>
          <p:nvPr/>
        </p:nvSpPr>
        <p:spPr bwMode="auto">
          <a:xfrm>
            <a:off x="7268884" y="1003299"/>
            <a:ext cx="2470832" cy="1142133"/>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tabLst>
                <a:tab pos="990600" algn="l"/>
              </a:tabLst>
            </a:pPr>
            <a:r>
              <a:rPr lang="ru-RU" sz="1000" b="1" dirty="0">
                <a:solidFill>
                  <a:schemeClr val="tx1"/>
                </a:solidFill>
              </a:rPr>
              <a:t>Нормативный метод:</a:t>
            </a:r>
          </a:p>
          <a:p>
            <a:pPr algn="ctr" eaLnBrk="0" hangingPunct="0">
              <a:tabLst>
                <a:tab pos="990600" algn="l"/>
              </a:tabLst>
            </a:pPr>
            <a:r>
              <a:rPr lang="ru-RU" sz="800" dirty="0"/>
              <a:t>При определении нормативных затрат </a:t>
            </a:r>
          </a:p>
          <a:p>
            <a:pPr algn="ctr" eaLnBrk="0" hangingPunct="0">
              <a:tabLst>
                <a:tab pos="990600" algn="l"/>
              </a:tabLst>
            </a:pPr>
            <a:r>
              <a:rPr lang="ru-RU" sz="800" dirty="0"/>
              <a:t>необходимо использовать </a:t>
            </a:r>
            <a:r>
              <a:rPr lang="ru-RU" sz="800" b="1" dirty="0"/>
              <a:t>нормативы (нормы)</a:t>
            </a:r>
            <a:r>
              <a:rPr lang="ru-RU" sz="800" dirty="0"/>
              <a:t>, </a:t>
            </a:r>
          </a:p>
          <a:p>
            <a:pPr algn="ctr" eaLnBrk="0" hangingPunct="0">
              <a:tabLst>
                <a:tab pos="990600" algn="l"/>
              </a:tabLst>
            </a:pPr>
            <a:r>
              <a:rPr lang="ru-RU" sz="800" dirty="0"/>
              <a:t>установленные федеральными законами, иными </a:t>
            </a:r>
          </a:p>
          <a:p>
            <a:pPr algn="ctr" eaLnBrk="0" hangingPunct="0">
              <a:tabLst>
                <a:tab pos="990600" algn="l"/>
              </a:tabLst>
            </a:pPr>
            <a:r>
              <a:rPr lang="ru-RU" sz="800" dirty="0"/>
              <a:t>нормативными правовыми актами, </a:t>
            </a:r>
            <a:r>
              <a:rPr lang="ru-RU" sz="800" dirty="0" smtClean="0"/>
              <a:t>а также </a:t>
            </a:r>
            <a:endParaRPr lang="ru-RU" sz="800" dirty="0"/>
          </a:p>
          <a:p>
            <a:pPr algn="ctr" eaLnBrk="0" hangingPunct="0">
              <a:tabLst>
                <a:tab pos="990600" algn="l"/>
              </a:tabLst>
            </a:pPr>
            <a:r>
              <a:rPr lang="ru-RU" sz="800" dirty="0"/>
              <a:t>федеральных органов исполнительной власти, </a:t>
            </a:r>
          </a:p>
          <a:p>
            <a:pPr algn="ctr" eaLnBrk="0" hangingPunct="0">
              <a:tabLst>
                <a:tab pos="990600" algn="l"/>
              </a:tabLst>
            </a:pPr>
            <a:r>
              <a:rPr lang="ru-RU" sz="800" dirty="0"/>
              <a:t>ГОСТами, СНиПами, СанПиНами, </a:t>
            </a:r>
          </a:p>
          <a:p>
            <a:pPr algn="ctr" eaLnBrk="0" hangingPunct="0">
              <a:tabLst>
                <a:tab pos="990600" algn="l"/>
              </a:tabLst>
            </a:pPr>
            <a:r>
              <a:rPr lang="ru-RU" sz="800" dirty="0"/>
              <a:t>федеральными стандартами и регламентами </a:t>
            </a:r>
          </a:p>
          <a:p>
            <a:pPr algn="ctr" eaLnBrk="0" hangingPunct="0">
              <a:tabLst>
                <a:tab pos="990600" algn="l"/>
              </a:tabLst>
            </a:pPr>
            <a:r>
              <a:rPr lang="ru-RU" sz="800" dirty="0"/>
              <a:t>оказания государственных услуг</a:t>
            </a:r>
            <a:endParaRPr lang="ru-RU" sz="800" dirty="0">
              <a:solidFill>
                <a:schemeClr val="tx1"/>
              </a:solidFill>
            </a:endParaRPr>
          </a:p>
        </p:txBody>
      </p:sp>
      <p:cxnSp>
        <p:nvCxnSpPr>
          <p:cNvPr id="60" name="Прямая со стрелкой 59"/>
          <p:cNvCxnSpPr>
            <a:stCxn id="59" idx="1"/>
            <a:endCxn id="58" idx="3"/>
          </p:cNvCxnSpPr>
          <p:nvPr/>
        </p:nvCxnSpPr>
        <p:spPr bwMode="auto">
          <a:xfrm flipH="1" flipV="1">
            <a:off x="6854462" y="1395636"/>
            <a:ext cx="414422" cy="17873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61" name="Скругленный прямоугольник 60"/>
          <p:cNvSpPr/>
          <p:nvPr/>
        </p:nvSpPr>
        <p:spPr bwMode="auto">
          <a:xfrm>
            <a:off x="272480" y="1196753"/>
            <a:ext cx="2418269" cy="389613"/>
          </a:xfrm>
          <a:prstGeom prst="roundRect">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ru-RU" sz="1200" dirty="0"/>
              <a:t>Статья </a:t>
            </a:r>
            <a:r>
              <a:rPr lang="ru-RU" sz="1200" b="1" dirty="0">
                <a:solidFill>
                  <a:srgbClr val="FF0000"/>
                </a:solidFill>
              </a:rPr>
              <a:t>69.2</a:t>
            </a:r>
            <a:r>
              <a:rPr lang="ru-RU" sz="1200" dirty="0"/>
              <a:t> Бюджетного кодекса </a:t>
            </a:r>
            <a:endParaRPr lang="ru-RU" sz="1200" dirty="0" smtClean="0"/>
          </a:p>
          <a:p>
            <a:pPr algn="ctr" eaLnBrk="0" hangingPunct="0"/>
            <a:r>
              <a:rPr lang="ru-RU" sz="1200" dirty="0" smtClean="0"/>
              <a:t>Российской </a:t>
            </a:r>
            <a:r>
              <a:rPr lang="ru-RU" sz="1200" dirty="0"/>
              <a:t>Федерации</a:t>
            </a:r>
            <a:endParaRPr kumimoji="0" lang="ru-RU" sz="1200" b="0" i="0" u="none" strike="noStrike" cap="none" normalizeH="0" baseline="0" dirty="0" smtClean="0">
              <a:ln>
                <a:noFill/>
              </a:ln>
              <a:solidFill>
                <a:schemeClr val="tx1"/>
              </a:solidFill>
              <a:effectLst/>
              <a:latin typeface="Times New Roman" pitchFamily="18" charset="0"/>
            </a:endParaRPr>
          </a:p>
        </p:txBody>
      </p:sp>
      <p:cxnSp>
        <p:nvCxnSpPr>
          <p:cNvPr id="62" name="Прямая со стрелкой 61"/>
          <p:cNvCxnSpPr>
            <a:stCxn id="61" idx="3"/>
          </p:cNvCxnSpPr>
          <p:nvPr/>
        </p:nvCxnSpPr>
        <p:spPr bwMode="auto">
          <a:xfrm flipV="1">
            <a:off x="2690749" y="1391559"/>
            <a:ext cx="360790" cy="1"/>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73" name="Левая фигурная скобка 72"/>
          <p:cNvSpPr/>
          <p:nvPr/>
        </p:nvSpPr>
        <p:spPr bwMode="auto">
          <a:xfrm>
            <a:off x="905307" y="2145432"/>
            <a:ext cx="273030" cy="4653092"/>
          </a:xfrm>
          <a:prstGeom prst="leftBrac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74" name="TextBox 73"/>
          <p:cNvSpPr txBox="1"/>
          <p:nvPr/>
        </p:nvSpPr>
        <p:spPr>
          <a:xfrm>
            <a:off x="194471" y="2286212"/>
            <a:ext cx="615553" cy="4371531"/>
          </a:xfrm>
          <a:prstGeom prst="rect">
            <a:avLst/>
          </a:prstGeom>
          <a:noFill/>
        </p:spPr>
        <p:txBody>
          <a:bodyPr vert="vert270" wrap="square" rtlCol="0">
            <a:spAutoFit/>
          </a:bodyPr>
          <a:lstStyle/>
          <a:p>
            <a:pPr algn="ctr"/>
            <a:r>
              <a:rPr lang="ru-RU" sz="1400" dirty="0" smtClean="0">
                <a:solidFill>
                  <a:srgbClr val="FF0000"/>
                </a:solidFill>
              </a:rPr>
              <a:t>Уровень </a:t>
            </a:r>
          </a:p>
          <a:p>
            <a:pPr algn="ctr"/>
            <a:r>
              <a:rPr lang="ru-RU" sz="1400" dirty="0" smtClean="0">
                <a:solidFill>
                  <a:srgbClr val="FF0000"/>
                </a:solidFill>
              </a:rPr>
              <a:t>Российской Федерации</a:t>
            </a:r>
            <a:endParaRPr lang="ru-RU" sz="1400" dirty="0">
              <a:solidFill>
                <a:srgbClr val="FF0000"/>
              </a:solidFill>
            </a:endParaRPr>
          </a:p>
        </p:txBody>
      </p:sp>
      <p:sp>
        <p:nvSpPr>
          <p:cNvPr id="78" name="Скругленный прямоугольник 77"/>
          <p:cNvSpPr/>
          <p:nvPr/>
        </p:nvSpPr>
        <p:spPr bwMode="auto">
          <a:xfrm>
            <a:off x="1178337" y="2150376"/>
            <a:ext cx="7699850" cy="592824"/>
          </a:xfrm>
          <a:prstGeom prst="roundRect">
            <a:avLst/>
          </a:prstGeom>
          <a:ln>
            <a:headEnd type="non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lvl="0" algn="ctr"/>
            <a:r>
              <a:rPr lang="ru-RU" sz="1200" b="1" dirty="0" smtClean="0"/>
              <a:t>Затраты </a:t>
            </a:r>
            <a:r>
              <a:rPr lang="ru-RU" sz="1200" b="1" dirty="0"/>
              <a:t>на коммунальные услуги для i-ой государственной услуги </a:t>
            </a:r>
            <a:r>
              <a:rPr lang="ru-RU" sz="1200" b="1" dirty="0" smtClean="0"/>
              <a:t>           </a:t>
            </a:r>
          </a:p>
          <a:p>
            <a:pPr lvl="0" algn="ctr"/>
            <a:r>
              <a:rPr lang="ru-RU" sz="1200" b="1" dirty="0" smtClean="0"/>
              <a:t>рассчитываются </a:t>
            </a:r>
            <a:r>
              <a:rPr lang="ru-RU" sz="1200" b="1" dirty="0"/>
              <a:t>по следующей формуле:</a:t>
            </a:r>
          </a:p>
        </p:txBody>
      </p:sp>
      <p:sp>
        <p:nvSpPr>
          <p:cNvPr id="88" name="Стрелка вниз 87"/>
          <p:cNvSpPr/>
          <p:nvPr/>
        </p:nvSpPr>
        <p:spPr bwMode="auto">
          <a:xfrm>
            <a:off x="4631252" y="1594520"/>
            <a:ext cx="234026" cy="550912"/>
          </a:xfrm>
          <a:prstGeom prst="downArrow">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2" name="Прямоугольник 1"/>
              <p:cNvSpPr/>
              <p:nvPr/>
            </p:nvSpPr>
            <p:spPr>
              <a:xfrm>
                <a:off x="3400363" y="3114239"/>
                <a:ext cx="3105274" cy="434030"/>
              </a:xfrm>
              <a:prstGeom prst="rect">
                <a:avLst/>
              </a:prstGeom>
            </p:spPr>
            <p:txBody>
              <a:bodyPr wrap="none">
                <a:spAutoFit/>
              </a:bodyPr>
              <a:lstStyle/>
              <a:p>
                <a14:m>
                  <m:oMath xmlns:m="http://schemas.openxmlformats.org/officeDocument/2006/math">
                    <m:sSubSup>
                      <m:sSubSupPr>
                        <m:ctrlPr>
                          <a:rPr lang="ru-RU" sz="2000" i="1">
                            <a:latin typeface="Cambria Math"/>
                          </a:rPr>
                        </m:ctrlPr>
                      </m:sSubSupPr>
                      <m:e>
                        <m:r>
                          <a:rPr lang="en-US" sz="2000" i="1">
                            <a:latin typeface="Cambria Math"/>
                          </a:rPr>
                          <m:t>𝑁</m:t>
                        </m:r>
                      </m:e>
                      <m:sub>
                        <m:r>
                          <a:rPr lang="ru-RU" sz="2000" i="1">
                            <a:latin typeface="Cambria Math"/>
                          </a:rPr>
                          <m:t>𝑖</m:t>
                        </m:r>
                        <m:r>
                          <a:rPr lang="ru-RU" sz="2000" i="1">
                            <a:latin typeface="Cambria Math"/>
                          </a:rPr>
                          <m:t>баз</m:t>
                        </m:r>
                      </m:sub>
                      <m:sup>
                        <m:r>
                          <a:rPr lang="ru-RU" sz="2000" i="1">
                            <a:latin typeface="Cambria Math"/>
                          </a:rPr>
                          <m:t>КУ</m:t>
                        </m:r>
                      </m:sup>
                    </m:sSubSup>
                    <m:r>
                      <a:rPr lang="ru-RU" sz="2000" i="1">
                        <a:latin typeface="Cambria Math"/>
                      </a:rPr>
                      <m:t>=</m:t>
                    </m:r>
                    <m:nary>
                      <m:naryPr>
                        <m:chr m:val="∑"/>
                        <m:limLoc m:val="subSup"/>
                        <m:supHide m:val="on"/>
                        <m:ctrlPr>
                          <a:rPr lang="ru-RU" sz="2000" i="1">
                            <a:latin typeface="Cambria Math"/>
                          </a:rPr>
                        </m:ctrlPr>
                      </m:naryPr>
                      <m:sub>
                        <m:r>
                          <a:rPr lang="ru-RU" sz="2000" i="1">
                            <a:latin typeface="Cambria Math"/>
                          </a:rPr>
                          <m:t>𝑤</m:t>
                        </m:r>
                      </m:sub>
                      <m:sup/>
                      <m:e>
                        <m:sSubSup>
                          <m:sSubSupPr>
                            <m:ctrlPr>
                              <a:rPr lang="ru-RU" sz="2000" i="1">
                                <a:latin typeface="Cambria Math"/>
                              </a:rPr>
                            </m:ctrlPr>
                          </m:sSubSupPr>
                          <m:e>
                            <m:r>
                              <a:rPr lang="ru-RU" sz="2000" i="1">
                                <a:latin typeface="Cambria Math"/>
                              </a:rPr>
                              <m:t>𝑛</m:t>
                            </m:r>
                          </m:e>
                          <m:sub>
                            <m:r>
                              <a:rPr lang="ru-RU" sz="2000" i="1">
                                <a:latin typeface="Cambria Math"/>
                              </a:rPr>
                              <m:t>𝑖𝑤</m:t>
                            </m:r>
                          </m:sub>
                          <m:sup>
                            <m:r>
                              <a:rPr lang="ru-RU" sz="2000" i="1">
                                <a:latin typeface="Cambria Math"/>
                              </a:rPr>
                              <m:t>КУ</m:t>
                            </m:r>
                          </m:sup>
                        </m:sSubSup>
                        <m:r>
                          <a:rPr lang="ru-RU" sz="2000" i="1">
                            <a:latin typeface="Cambria Math"/>
                          </a:rPr>
                          <m:t>×</m:t>
                        </m:r>
                        <m:sSubSup>
                          <m:sSubSupPr>
                            <m:ctrlPr>
                              <a:rPr lang="ru-RU" sz="2000" i="1">
                                <a:latin typeface="Cambria Math"/>
                              </a:rPr>
                            </m:ctrlPr>
                          </m:sSubSupPr>
                          <m:e>
                            <m:r>
                              <a:rPr lang="en-US" sz="2000" i="1">
                                <a:latin typeface="Cambria Math"/>
                              </a:rPr>
                              <m:t>𝑅</m:t>
                            </m:r>
                          </m:e>
                          <m:sub>
                            <m:r>
                              <a:rPr lang="ru-RU" sz="2000" i="1">
                                <a:latin typeface="Cambria Math"/>
                              </a:rPr>
                              <m:t>𝑖𝑤</m:t>
                            </m:r>
                          </m:sub>
                          <m:sup>
                            <m:r>
                              <a:rPr lang="ru-RU" sz="2000" i="1">
                                <a:latin typeface="Cambria Math"/>
                              </a:rPr>
                              <m:t>КУ</m:t>
                            </m:r>
                          </m:sup>
                        </m:sSubSup>
                      </m:e>
                    </m:nary>
                  </m:oMath>
                </a14:m>
                <a:r>
                  <a:rPr lang="ru-RU" sz="2000" dirty="0"/>
                  <a:t>, где:</a:t>
                </a: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400363" y="3114239"/>
                <a:ext cx="3105274" cy="434030"/>
              </a:xfrm>
              <a:prstGeom prst="rect">
                <a:avLst/>
              </a:prstGeom>
              <a:blipFill rotWithShape="1">
                <a:blip r:embed="rId3"/>
                <a:stretch>
                  <a:fillRect t="-105634" r="-982" b="-17042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1296233" y="3851891"/>
                <a:ext cx="7980907" cy="1633076"/>
              </a:xfrm>
              <a:prstGeom prst="rect">
                <a:avLst/>
              </a:prstGeom>
            </p:spPr>
            <p:txBody>
              <a:bodyPr wrap="square">
                <a:spAutoFit/>
              </a:bodyPr>
              <a:lstStyle/>
              <a:p>
                <a14:m>
                  <m:oMath xmlns:m="http://schemas.openxmlformats.org/officeDocument/2006/math">
                    <m:sSubSup>
                      <m:sSubSupPr>
                        <m:ctrlPr>
                          <a:rPr lang="ru-RU" sz="1400" i="1">
                            <a:latin typeface="Cambria Math"/>
                          </a:rPr>
                        </m:ctrlPr>
                      </m:sSubSupPr>
                      <m:e>
                        <m:r>
                          <a:rPr lang="ru-RU" sz="1400" i="1">
                            <a:latin typeface="Cambria Math"/>
                          </a:rPr>
                          <m:t>𝑛</m:t>
                        </m:r>
                      </m:e>
                      <m:sub>
                        <m:r>
                          <a:rPr lang="ru-RU" sz="1400" i="1">
                            <a:latin typeface="Cambria Math"/>
                          </a:rPr>
                          <m:t>𝑖𝑤</m:t>
                        </m:r>
                      </m:sub>
                      <m:sup>
                        <m:r>
                          <a:rPr lang="ru-RU" sz="1400" i="1">
                            <a:latin typeface="Cambria Math"/>
                          </a:rPr>
                          <m:t>КУ</m:t>
                        </m:r>
                      </m:sup>
                    </m:sSubSup>
                  </m:oMath>
                </a14:m>
                <a:r>
                  <a:rPr lang="ru-RU" sz="1400" dirty="0"/>
                  <a:t> – значение натуральной нормы потребления (расхода) </a:t>
                </a:r>
                <a:r>
                  <a:rPr lang="en-US" sz="1400" dirty="0"/>
                  <a:t>w</a:t>
                </a:r>
                <a:r>
                  <a:rPr lang="ru-RU" sz="1400" dirty="0"/>
                  <a:t>-ой коммунальной услуги, учитываемая при расчете базового норматива затрат на общехозяйственные нужды на оказание i-ой государственной услуги (далее – натуральная норма потребления (расхода) коммунальной услуги);</a:t>
                </a:r>
              </a:p>
              <a:p>
                <a14:m>
                  <m:oMath xmlns:m="http://schemas.openxmlformats.org/officeDocument/2006/math">
                    <m:sSubSup>
                      <m:sSubSupPr>
                        <m:ctrlPr>
                          <a:rPr lang="ru-RU" sz="1400" i="1">
                            <a:latin typeface="Cambria Math"/>
                          </a:rPr>
                        </m:ctrlPr>
                      </m:sSubSupPr>
                      <m:e>
                        <m:r>
                          <a:rPr lang="en-US" sz="1400" i="1">
                            <a:latin typeface="Cambria Math"/>
                          </a:rPr>
                          <m:t>𝑅</m:t>
                        </m:r>
                      </m:e>
                      <m:sub>
                        <m:r>
                          <a:rPr lang="ru-RU" sz="1400" i="1">
                            <a:latin typeface="Cambria Math"/>
                          </a:rPr>
                          <m:t>𝑖𝑤</m:t>
                        </m:r>
                      </m:sub>
                      <m:sup>
                        <m:r>
                          <a:rPr lang="ru-RU" sz="1400" i="1">
                            <a:latin typeface="Cambria Math"/>
                          </a:rPr>
                          <m:t>КУ</m:t>
                        </m:r>
                      </m:sup>
                    </m:sSubSup>
                  </m:oMath>
                </a14:m>
                <a:r>
                  <a:rPr lang="ru-RU" sz="1400" dirty="0"/>
                  <a:t> – стоимость (цена, тариф) </a:t>
                </a:r>
                <a:r>
                  <a:rPr lang="en-US" sz="1400" dirty="0"/>
                  <a:t>w</a:t>
                </a:r>
                <a:r>
                  <a:rPr lang="ru-RU" sz="1400" dirty="0"/>
                  <a:t>-ой коммунальной услуги, учитываемой при расчете базового норматива затрат на общехозяйственные нужды на оказание i-ой государственной услуги в соответствующем финансовом году.</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296233" y="3851891"/>
                <a:ext cx="7980907" cy="1633076"/>
              </a:xfrm>
              <a:prstGeom prst="rect">
                <a:avLst/>
              </a:prstGeom>
              <a:blipFill rotWithShape="1">
                <a:blip r:embed="rId4"/>
                <a:stretch>
                  <a:fillRect l="-229" b="-2612"/>
                </a:stretch>
              </a:blipFill>
            </p:spPr>
            <p:txBody>
              <a:bodyPr/>
              <a:lstStyle/>
              <a:p>
                <a:r>
                  <a:rPr lang="ru-RU">
                    <a:noFill/>
                  </a:rPr>
                  <a:t> </a:t>
                </a:r>
              </a:p>
            </p:txBody>
          </p:sp>
        </mc:Fallback>
      </mc:AlternateContent>
      <p:sp>
        <p:nvSpPr>
          <p:cNvPr id="4" name="Прямоугольник 3"/>
          <p:cNvSpPr/>
          <p:nvPr/>
        </p:nvSpPr>
        <p:spPr>
          <a:xfrm>
            <a:off x="1403498" y="5699535"/>
            <a:ext cx="7685340" cy="646331"/>
          </a:xfrm>
          <a:prstGeom prst="rect">
            <a:avLst/>
          </a:prstGeom>
        </p:spPr>
        <p:txBody>
          <a:bodyPr wrap="square">
            <a:spAutoFit/>
          </a:bodyPr>
          <a:lstStyle/>
          <a:p>
            <a:pPr algn="ctr"/>
            <a:r>
              <a:rPr lang="ru-RU" sz="1200" dirty="0"/>
              <a:t>Стоимость (цена, тариф) </a:t>
            </a:r>
            <a:r>
              <a:rPr lang="en-US" sz="1200" dirty="0"/>
              <a:t>w</a:t>
            </a:r>
            <a:r>
              <a:rPr lang="ru-RU" sz="1200" dirty="0"/>
              <a:t>-ой коммунальной услуги, учитываемой при расчете базового норматива затрат на общехозяйственные нужды на оказание i-ой государственной услуги, определяется в соответствии с положениями пункта 26 </a:t>
            </a:r>
            <a:r>
              <a:rPr lang="ru-RU" sz="1200" dirty="0" smtClean="0"/>
              <a:t>Общих </a:t>
            </a:r>
            <a:r>
              <a:rPr lang="ru-RU" sz="1200" dirty="0"/>
              <a:t>требований.</a:t>
            </a:r>
          </a:p>
        </p:txBody>
      </p:sp>
      <p:sp>
        <p:nvSpPr>
          <p:cNvPr id="15" name="Номер слайда 2"/>
          <p:cNvSpPr>
            <a:spLocks noGrp="1"/>
          </p:cNvSpPr>
          <p:nvPr>
            <p:ph type="sldNum" sz="quarter" idx="11"/>
          </p:nvPr>
        </p:nvSpPr>
        <p:spPr>
          <a:xfrm>
            <a:off x="8855075" y="1588"/>
            <a:ext cx="825500" cy="366712"/>
          </a:xfrm>
        </p:spPr>
        <p:txBody>
          <a:bodyPr/>
          <a:lstStyle/>
          <a:p>
            <a:pPr>
              <a:defRPr/>
            </a:pPr>
            <a:fld id="{600509AA-641A-4254-A23D-E1AAE0F50160}" type="slidenum">
              <a:rPr lang="ru-RU" smtClean="0"/>
              <a:pPr>
                <a:defRPr/>
              </a:pPr>
              <a:t>70</a:t>
            </a:fld>
            <a:endParaRPr lang="ru-RU" dirty="0"/>
          </a:p>
        </p:txBody>
      </p:sp>
    </p:spTree>
    <p:extLst>
      <p:ext uri="{BB962C8B-B14F-4D97-AF65-F5344CB8AC3E}">
        <p14:creationId xmlns:p14="http://schemas.microsoft.com/office/powerpoint/2010/main" val="16372328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9"/>
          <p:cNvSpPr>
            <a:spLocks noGrp="1"/>
          </p:cNvSpPr>
          <p:nvPr>
            <p:ph type="title"/>
          </p:nvPr>
        </p:nvSpPr>
        <p:spPr>
          <a:xfrm>
            <a:off x="461963" y="142430"/>
            <a:ext cx="9080500" cy="1069975"/>
          </a:xfrm>
        </p:spPr>
        <p:txBody>
          <a:bodyPr/>
          <a:lstStyle/>
          <a:p>
            <a:pPr algn="ctr">
              <a:defRPr/>
            </a:pPr>
            <a:r>
              <a:rPr lang="ru-RU" sz="1600" b="1" dirty="0">
                <a:solidFill>
                  <a:srgbClr val="3E3F68"/>
                </a:solidFill>
                <a:latin typeface="Cambria" pitchFamily="18" charset="0"/>
                <a:cs typeface="Times New Roman" pitchFamily="18" charset="0"/>
              </a:rPr>
              <a:t>Базовые нормативы затрат и корректирующие коэффициенты к ним</a:t>
            </a:r>
            <a:endParaRPr lang="ru-RU" altLang="ru-RU" sz="1600" b="1" dirty="0">
              <a:solidFill>
                <a:srgbClr val="3E3F68"/>
              </a:solidFill>
              <a:latin typeface="Cambria" pitchFamily="18" charset="0"/>
              <a:ea typeface="+mn-ea"/>
              <a:cs typeface="Times New Roman" pitchFamily="18" charset="0"/>
            </a:endParaRPr>
          </a:p>
        </p:txBody>
      </p:sp>
      <p:sp>
        <p:nvSpPr>
          <p:cNvPr id="40" name="Скругленный прямоугольник 39"/>
          <p:cNvSpPr/>
          <p:nvPr/>
        </p:nvSpPr>
        <p:spPr>
          <a:xfrm>
            <a:off x="1276738" y="1065089"/>
            <a:ext cx="5131837" cy="4795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600" dirty="0" smtClean="0"/>
              <a:t>Территориальный </a:t>
            </a:r>
            <a:r>
              <a:rPr lang="ru-RU" sz="1600" dirty="0"/>
              <a:t>корректирующий коэффициент</a:t>
            </a:r>
            <a:endParaRPr lang="ru-RU" sz="1600" dirty="0" smtClean="0"/>
          </a:p>
        </p:txBody>
      </p:sp>
      <p:sp>
        <p:nvSpPr>
          <p:cNvPr id="13" name="Скругленный прямоугольник 12"/>
          <p:cNvSpPr/>
          <p:nvPr/>
        </p:nvSpPr>
        <p:spPr>
          <a:xfrm>
            <a:off x="121298" y="2109254"/>
            <a:ext cx="4386877" cy="7027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t>территориальный корректирующий коэффициент на оплату труда с начислениями на выплаты по оплате </a:t>
            </a:r>
            <a:r>
              <a:rPr lang="ru-RU" sz="1200" dirty="0" smtClean="0"/>
              <a:t>труда</a:t>
            </a:r>
            <a:endParaRPr lang="ru-RU" sz="1200" dirty="0"/>
          </a:p>
        </p:txBody>
      </p:sp>
      <p:sp>
        <p:nvSpPr>
          <p:cNvPr id="15" name="Скругленный прямоугольник 14"/>
          <p:cNvSpPr/>
          <p:nvPr/>
        </p:nvSpPr>
        <p:spPr>
          <a:xfrm>
            <a:off x="4693297" y="2093246"/>
            <a:ext cx="5094513" cy="7027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t>территориальный корректирующий коэффициент на коммунальные услуги и на содержание недвижимого имущества</a:t>
            </a:r>
          </a:p>
        </p:txBody>
      </p:sp>
      <p:cxnSp>
        <p:nvCxnSpPr>
          <p:cNvPr id="23" name="Прямая со стрелкой 22"/>
          <p:cNvCxnSpPr>
            <a:stCxn id="40" idx="2"/>
            <a:endCxn id="13" idx="0"/>
          </p:cNvCxnSpPr>
          <p:nvPr/>
        </p:nvCxnSpPr>
        <p:spPr>
          <a:xfrm flipH="1">
            <a:off x="2314737" y="1544619"/>
            <a:ext cx="1527920" cy="564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40" idx="2"/>
            <a:endCxn id="15" idx="0"/>
          </p:cNvCxnSpPr>
          <p:nvPr/>
        </p:nvCxnSpPr>
        <p:spPr>
          <a:xfrm>
            <a:off x="3842657" y="1544619"/>
            <a:ext cx="3397897" cy="54862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Прямоугольник 31"/>
              <p:cNvSpPr/>
              <p:nvPr/>
            </p:nvSpPr>
            <p:spPr>
              <a:xfrm>
                <a:off x="6783493" y="1271894"/>
                <a:ext cx="2525215" cy="6479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ru-RU" sz="1200" i="1">
                              <a:latin typeface="Cambria Math"/>
                            </a:rPr>
                          </m:ctrlPr>
                        </m:sSubSupPr>
                        <m:e>
                          <m:r>
                            <a:rPr lang="ru-RU" sz="1200" i="1">
                              <a:latin typeface="Cambria Math"/>
                            </a:rPr>
                            <m:t>𝐾</m:t>
                          </m:r>
                        </m:e>
                        <m:sub>
                          <m:r>
                            <a:rPr lang="ru-RU" sz="1200" i="1">
                              <a:latin typeface="Cambria Math"/>
                            </a:rPr>
                            <m:t>тер</m:t>
                          </m:r>
                        </m:sub>
                        <m:sup/>
                      </m:sSubSup>
                      <m:r>
                        <a:rPr lang="ru-RU" sz="1200" i="1">
                          <a:latin typeface="Cambria Math"/>
                        </a:rPr>
                        <m:t>=</m:t>
                      </m:r>
                      <m:f>
                        <m:fPr>
                          <m:ctrlPr>
                            <a:rPr lang="ru-RU" sz="1200" i="1">
                              <a:latin typeface="Cambria Math"/>
                            </a:rPr>
                          </m:ctrlPr>
                        </m:fPr>
                        <m:num>
                          <m:sSubSup>
                            <m:sSubSupPr>
                              <m:ctrlPr>
                                <a:rPr lang="ru-RU" sz="1200" i="1">
                                  <a:latin typeface="Cambria Math"/>
                                </a:rPr>
                              </m:ctrlPr>
                            </m:sSubSupPr>
                            <m:e>
                              <m:r>
                                <a:rPr lang="en-US" sz="1200" i="1">
                                  <a:latin typeface="Cambria Math"/>
                                </a:rPr>
                                <m:t>𝑁</m:t>
                              </m:r>
                            </m:e>
                            <m:sub>
                              <m:r>
                                <a:rPr lang="ru-RU" sz="1200" i="1">
                                  <a:latin typeface="Cambria Math"/>
                                </a:rPr>
                                <m:t>𝑖</m:t>
                              </m:r>
                              <m:r>
                                <a:rPr lang="ru-RU" sz="1200" i="1">
                                  <a:latin typeface="Cambria Math"/>
                                </a:rPr>
                                <m:t>баз</m:t>
                              </m:r>
                            </m:sub>
                            <m:sup>
                              <m:r>
                                <a:rPr lang="ru-RU" sz="1200" i="1">
                                  <a:latin typeface="Cambria Math"/>
                                </a:rPr>
                                <m:t>ОТ1</m:t>
                              </m:r>
                            </m:sup>
                          </m:sSubSup>
                        </m:num>
                        <m:den>
                          <m:sSubSup>
                            <m:sSubSupPr>
                              <m:ctrlPr>
                                <a:rPr lang="ru-RU" sz="1200" i="1">
                                  <a:latin typeface="Cambria Math"/>
                                </a:rPr>
                              </m:ctrlPr>
                            </m:sSubSupPr>
                            <m:e>
                              <m:r>
                                <a:rPr lang="ru-RU" sz="1200" i="1">
                                  <a:latin typeface="Cambria Math"/>
                                </a:rPr>
                                <m:t>𝑁</m:t>
                              </m:r>
                            </m:e>
                            <m:sub>
                              <m:r>
                                <a:rPr lang="ru-RU" sz="1200" i="1">
                                  <a:latin typeface="Cambria Math"/>
                                </a:rPr>
                                <m:t>𝑖</m:t>
                              </m:r>
                              <m:r>
                                <a:rPr lang="ru-RU" sz="1200" i="1">
                                  <a:latin typeface="Cambria Math"/>
                                </a:rPr>
                                <m:t>баз</m:t>
                              </m:r>
                            </m:sub>
                            <m:sup/>
                          </m:sSubSup>
                        </m:den>
                      </m:f>
                      <m:sSubSup>
                        <m:sSubSupPr>
                          <m:ctrlPr>
                            <a:rPr lang="ru-RU" sz="1200" i="1">
                              <a:latin typeface="Cambria Math"/>
                            </a:rPr>
                          </m:ctrlPr>
                        </m:sSubSupPr>
                        <m:e>
                          <m:r>
                            <a:rPr lang="ru-RU" sz="1200" i="1">
                              <a:latin typeface="Cambria Math"/>
                            </a:rPr>
                            <m:t>𝐾</m:t>
                          </m:r>
                        </m:e>
                        <m:sub>
                          <m:r>
                            <a:rPr lang="ru-RU" sz="1200" i="1">
                              <a:latin typeface="Cambria Math"/>
                            </a:rPr>
                            <m:t>тер</m:t>
                          </m:r>
                        </m:sub>
                        <m:sup>
                          <m:r>
                            <a:rPr lang="ru-RU" sz="1200" i="1">
                              <a:latin typeface="Cambria Math"/>
                            </a:rPr>
                            <m:t>ОТ</m:t>
                          </m:r>
                        </m:sup>
                      </m:sSubSup>
                      <m:r>
                        <a:rPr lang="ru-RU" sz="1200" i="1">
                          <a:latin typeface="Cambria Math"/>
                        </a:rPr>
                        <m:t>+(1−</m:t>
                      </m:r>
                      <m:f>
                        <m:fPr>
                          <m:ctrlPr>
                            <a:rPr lang="ru-RU" sz="1200" i="1">
                              <a:latin typeface="Cambria Math"/>
                            </a:rPr>
                          </m:ctrlPr>
                        </m:fPr>
                        <m:num>
                          <m:sSubSup>
                            <m:sSubSupPr>
                              <m:ctrlPr>
                                <a:rPr lang="ru-RU" sz="1200" i="1">
                                  <a:latin typeface="Cambria Math"/>
                                </a:rPr>
                              </m:ctrlPr>
                            </m:sSubSupPr>
                            <m:e>
                              <m:r>
                                <a:rPr lang="en-US" sz="1200" i="1">
                                  <a:latin typeface="Cambria Math"/>
                                </a:rPr>
                                <m:t>𝑁</m:t>
                              </m:r>
                            </m:e>
                            <m:sub>
                              <m:r>
                                <a:rPr lang="ru-RU" sz="1200" i="1">
                                  <a:latin typeface="Cambria Math"/>
                                </a:rPr>
                                <m:t>𝑖</m:t>
                              </m:r>
                              <m:r>
                                <a:rPr lang="ru-RU" sz="1200" i="1">
                                  <a:latin typeface="Cambria Math"/>
                                </a:rPr>
                                <m:t>баз</m:t>
                              </m:r>
                            </m:sub>
                            <m:sup>
                              <m:r>
                                <a:rPr lang="ru-RU" sz="1200" i="1">
                                  <a:latin typeface="Cambria Math"/>
                                </a:rPr>
                                <m:t>ОТ1</m:t>
                              </m:r>
                            </m:sup>
                          </m:sSubSup>
                        </m:num>
                        <m:den>
                          <m:sSubSup>
                            <m:sSubSupPr>
                              <m:ctrlPr>
                                <a:rPr lang="ru-RU" sz="1200" i="1">
                                  <a:latin typeface="Cambria Math"/>
                                </a:rPr>
                              </m:ctrlPr>
                            </m:sSubSupPr>
                            <m:e>
                              <m:r>
                                <a:rPr lang="ru-RU" sz="1200" i="1">
                                  <a:latin typeface="Cambria Math"/>
                                </a:rPr>
                                <m:t>𝑁</m:t>
                              </m:r>
                            </m:e>
                            <m:sub>
                              <m:r>
                                <a:rPr lang="ru-RU" sz="1200" i="1">
                                  <a:latin typeface="Cambria Math"/>
                                </a:rPr>
                                <m:t>𝑖</m:t>
                              </m:r>
                              <m:r>
                                <a:rPr lang="ru-RU" sz="1200" i="1">
                                  <a:latin typeface="Cambria Math"/>
                                </a:rPr>
                                <m:t>баз</m:t>
                              </m:r>
                            </m:sub>
                            <m:sup/>
                          </m:sSubSup>
                        </m:den>
                      </m:f>
                      <m:r>
                        <a:rPr lang="ru-RU" sz="1200" i="1">
                          <a:latin typeface="Cambria Math"/>
                        </a:rPr>
                        <m:t>)</m:t>
                      </m:r>
                      <m:sSubSup>
                        <m:sSubSupPr>
                          <m:ctrlPr>
                            <a:rPr lang="ru-RU" sz="1200" i="1">
                              <a:latin typeface="Cambria Math"/>
                            </a:rPr>
                          </m:ctrlPr>
                        </m:sSubSupPr>
                        <m:e>
                          <m:r>
                            <a:rPr lang="ru-RU" sz="1200" i="1">
                              <a:latin typeface="Cambria Math"/>
                            </a:rPr>
                            <m:t>𝐾</m:t>
                          </m:r>
                        </m:e>
                        <m:sub>
                          <m:r>
                            <a:rPr lang="ru-RU" sz="1200" i="1">
                              <a:latin typeface="Cambria Math"/>
                            </a:rPr>
                            <m:t>тер</m:t>
                          </m:r>
                        </m:sub>
                        <m:sup>
                          <m:r>
                            <a:rPr lang="ru-RU" sz="1200" i="1">
                              <a:latin typeface="Cambria Math"/>
                            </a:rPr>
                            <m:t>СИ</m:t>
                          </m:r>
                        </m:sup>
                      </m:sSubSup>
                    </m:oMath>
                  </m:oMathPara>
                </a14:m>
                <a:endParaRPr lang="ru-RU" sz="1200" dirty="0"/>
              </a:p>
            </p:txBody>
          </p:sp>
        </mc:Choice>
        <mc:Fallback xmlns="">
          <p:sp>
            <p:nvSpPr>
              <p:cNvPr id="32" name="Прямоугольник 31"/>
              <p:cNvSpPr>
                <a:spLocks noRot="1" noChangeAspect="1" noMove="1" noResize="1" noEditPoints="1" noAdjustHandles="1" noChangeArrowheads="1" noChangeShapeType="1" noTextEdit="1"/>
              </p:cNvSpPr>
              <p:nvPr/>
            </p:nvSpPr>
            <p:spPr>
              <a:xfrm>
                <a:off x="6783493" y="1271894"/>
                <a:ext cx="2525215" cy="647928"/>
              </a:xfrm>
              <a:prstGeom prst="rect">
                <a:avLst/>
              </a:prstGeom>
              <a:blipFill rotWithShape="1">
                <a:blip r:embed="rId3"/>
                <a:stretch>
                  <a:fillRect/>
                </a:stretch>
              </a:blipFill>
            </p:spPr>
            <p:txBody>
              <a:bodyPr/>
              <a:lstStyle/>
              <a:p>
                <a:r>
                  <a:rPr lang="ru-RU">
                    <a:noFill/>
                  </a:rPr>
                  <a:t> </a:t>
                </a:r>
              </a:p>
            </p:txBody>
          </p:sp>
        </mc:Fallback>
      </mc:AlternateContent>
      <p:sp>
        <p:nvSpPr>
          <p:cNvPr id="38" name="Скругленный прямоугольник 37"/>
          <p:cNvSpPr/>
          <p:nvPr/>
        </p:nvSpPr>
        <p:spPr>
          <a:xfrm>
            <a:off x="121298" y="3064681"/>
            <a:ext cx="4386877" cy="203112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dirty="0" smtClean="0"/>
              <a:t>Рассчитывается как </a:t>
            </a:r>
            <a:r>
              <a:rPr lang="ru-RU" sz="1100" b="1" dirty="0"/>
              <a:t>соотношение</a:t>
            </a:r>
            <a:r>
              <a:rPr lang="ru-RU" sz="1100" dirty="0"/>
              <a:t> между </a:t>
            </a:r>
            <a:endParaRPr lang="ru-RU" sz="1100" dirty="0" smtClean="0"/>
          </a:p>
          <a:p>
            <a:pPr marL="171450" indent="-171450">
              <a:buFont typeface="Arial" panose="020B0604020202020204" pitchFamily="34" charset="0"/>
              <a:buChar char="•"/>
            </a:pPr>
            <a:r>
              <a:rPr lang="ru-RU" sz="1100" u="sng" dirty="0" smtClean="0"/>
              <a:t>среднемесячной </a:t>
            </a:r>
            <a:r>
              <a:rPr lang="ru-RU" sz="1100" u="sng" dirty="0"/>
              <a:t>начисленной заработной платой в целом по экономике по субъекту </a:t>
            </a:r>
            <a:r>
              <a:rPr lang="ru-RU" sz="1100" dirty="0"/>
              <a:t>Российской Федерации (федеральному округу, муниципальному образованию), на территории которого оказывается услуга, </a:t>
            </a:r>
            <a:endParaRPr lang="ru-RU" sz="1100" dirty="0" smtClean="0"/>
          </a:p>
          <a:p>
            <a:pPr marL="171450" indent="-171450">
              <a:buFont typeface="Arial" panose="020B0604020202020204" pitchFamily="34" charset="0"/>
              <a:buChar char="•"/>
            </a:pPr>
            <a:r>
              <a:rPr lang="ru-RU" sz="1100" dirty="0" smtClean="0"/>
              <a:t>и </a:t>
            </a:r>
            <a:r>
              <a:rPr lang="ru-RU" sz="1100" u="sng" dirty="0"/>
              <a:t>среднемесячной начисленной заработной платой в целом по экономике по субъекту </a:t>
            </a:r>
            <a:r>
              <a:rPr lang="ru-RU" sz="1100" dirty="0"/>
              <a:t>Российской Федерации (федеральному округу, муниципальному образованию), данные по которому использовались для определения базового норматива затрат на оказание </a:t>
            </a:r>
            <a:r>
              <a:rPr lang="en-US" sz="1100" dirty="0" err="1"/>
              <a:t>i</a:t>
            </a:r>
            <a:r>
              <a:rPr lang="ru-RU" sz="1100" dirty="0"/>
              <a:t>-ой государственной услуги</a:t>
            </a:r>
            <a:endParaRPr lang="ru-RU" sz="1100" dirty="0" smtClean="0"/>
          </a:p>
        </p:txBody>
      </p:sp>
      <mc:AlternateContent xmlns:mc="http://schemas.openxmlformats.org/markup-compatibility/2006" xmlns:a14="http://schemas.microsoft.com/office/drawing/2010/main">
        <mc:Choice Requires="a14">
          <p:sp>
            <p:nvSpPr>
              <p:cNvPr id="42" name="Скругленный прямоугольник 41"/>
              <p:cNvSpPr/>
              <p:nvPr/>
            </p:nvSpPr>
            <p:spPr>
              <a:xfrm>
                <a:off x="4693298" y="3064681"/>
                <a:ext cx="5094513" cy="24403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dirty="0" smtClean="0"/>
                  <a:t>Рассчитывается как </a:t>
                </a:r>
                <a:r>
                  <a:rPr lang="ru-RU" sz="1100" b="1" dirty="0"/>
                  <a:t>соотношение</a:t>
                </a:r>
                <a:r>
                  <a:rPr lang="ru-RU" sz="1100" dirty="0"/>
                  <a:t> между </a:t>
                </a:r>
                <a:endParaRPr lang="ru-RU" sz="1100" dirty="0" smtClean="0"/>
              </a:p>
              <a:p>
                <a:pPr marL="171450" indent="-171450">
                  <a:buFont typeface="Arial" panose="020B0604020202020204" pitchFamily="34" charset="0"/>
                  <a:buChar char="•"/>
                </a:pPr>
                <a:r>
                  <a:rPr lang="ru-RU" sz="1100" dirty="0" smtClean="0"/>
                  <a:t>суммой </a:t>
                </a:r>
                <a:r>
                  <a:rPr lang="ru-RU" sz="1100" u="sng" dirty="0"/>
                  <a:t>затрат на коммунальные услуги и на содержание объектов недвижимого имущества, </a:t>
                </a:r>
                <a:r>
                  <a:rPr lang="ru-RU" sz="1100" dirty="0"/>
                  <a:t>необходимого для выполнения государственного задания, определяемыми в соответствии с натуральными нормами, ценами и тарифами на данные услуги, в субъекте Российской Федерации (федеральном округе) и (или) муниципальном образовании, на территории которого оказывается услуга, </a:t>
                </a:r>
                <a:endParaRPr lang="ru-RU" sz="1100" dirty="0" smtClean="0"/>
              </a:p>
              <a:p>
                <a:pPr marL="171450" indent="-171450">
                  <a:buFont typeface="Arial" panose="020B0604020202020204" pitchFamily="34" charset="0"/>
                  <a:buChar char="•"/>
                </a:pPr>
                <a:r>
                  <a:rPr lang="ru-RU" sz="1100" dirty="0" smtClean="0"/>
                  <a:t>и </a:t>
                </a:r>
                <a:r>
                  <a:rPr lang="ru-RU" sz="1100" dirty="0"/>
                  <a:t>суммой </a:t>
                </a:r>
                <a:r>
                  <a:rPr lang="ru-RU" sz="1100" u="sng" dirty="0"/>
                  <a:t>затрат на коммунальные услуги </a:t>
                </a:r>
                <a14:m>
                  <m:oMath xmlns:m="http://schemas.openxmlformats.org/officeDocument/2006/math">
                    <m:r>
                      <a:rPr lang="ru-RU" sz="1100" i="1" u="sng">
                        <a:latin typeface="Cambria Math"/>
                      </a:rPr>
                      <m:t>(</m:t>
                    </m:r>
                    <m:sSubSup>
                      <m:sSubSupPr>
                        <m:ctrlPr>
                          <a:rPr lang="ru-RU" sz="1100" i="1" u="sng">
                            <a:latin typeface="Cambria Math"/>
                          </a:rPr>
                        </m:ctrlPr>
                      </m:sSubSupPr>
                      <m:e>
                        <m:r>
                          <m:rPr>
                            <m:sty m:val="p"/>
                          </m:rPr>
                          <a:rPr lang="ru-RU" sz="1100" u="sng">
                            <a:latin typeface="Cambria Math"/>
                          </a:rPr>
                          <m:t>N</m:t>
                        </m:r>
                      </m:e>
                      <m:sub>
                        <m:r>
                          <m:rPr>
                            <m:sty m:val="p"/>
                          </m:rPr>
                          <a:rPr lang="ru-RU" sz="1100" u="sng">
                            <a:latin typeface="Cambria Math"/>
                          </a:rPr>
                          <m:t>i</m:t>
                        </m:r>
                        <m:r>
                          <a:rPr lang="ru-RU" sz="1100" u="sng">
                            <a:latin typeface="Cambria Math"/>
                          </a:rPr>
                          <m:t>баз</m:t>
                        </m:r>
                      </m:sub>
                      <m:sup>
                        <m:r>
                          <a:rPr lang="ru-RU" sz="1100" u="sng">
                            <a:latin typeface="Cambria Math"/>
                          </a:rPr>
                          <m:t>КУ</m:t>
                        </m:r>
                      </m:sup>
                    </m:sSubSup>
                    <m:r>
                      <a:rPr lang="ru-RU" sz="1100" i="1" u="sng">
                        <a:latin typeface="Cambria Math"/>
                      </a:rPr>
                      <m:t>)</m:t>
                    </m:r>
                  </m:oMath>
                </a14:m>
                <a:r>
                  <a:rPr lang="ru-RU" sz="1100" u="sng" dirty="0"/>
                  <a:t> и на содержание объектов недвижимого имущества</a:t>
                </a:r>
                <a:r>
                  <a:rPr lang="ru-RU" sz="1100" dirty="0"/>
                  <a:t>, необходимого для выполнения государственного задания </a:t>
                </a:r>
                <a14:m>
                  <m:oMath xmlns:m="http://schemas.openxmlformats.org/officeDocument/2006/math">
                    <m:r>
                      <a:rPr lang="ru-RU" sz="1100" i="1">
                        <a:latin typeface="Cambria Math"/>
                      </a:rPr>
                      <m:t>(</m:t>
                    </m:r>
                    <m:sSubSup>
                      <m:sSubSupPr>
                        <m:ctrlPr>
                          <a:rPr lang="ru-RU" sz="1100" i="1">
                            <a:latin typeface="Cambria Math"/>
                          </a:rPr>
                        </m:ctrlPr>
                      </m:sSubSupPr>
                      <m:e>
                        <m:r>
                          <m:rPr>
                            <m:sty m:val="p"/>
                          </m:rPr>
                          <a:rPr lang="ru-RU" sz="1100">
                            <a:latin typeface="Cambria Math"/>
                          </a:rPr>
                          <m:t>N</m:t>
                        </m:r>
                      </m:e>
                      <m:sub>
                        <m:r>
                          <m:rPr>
                            <m:sty m:val="p"/>
                          </m:rPr>
                          <a:rPr lang="ru-RU" sz="1100">
                            <a:latin typeface="Cambria Math"/>
                          </a:rPr>
                          <m:t>i</m:t>
                        </m:r>
                        <m:r>
                          <a:rPr lang="ru-RU" sz="1100">
                            <a:latin typeface="Cambria Math"/>
                          </a:rPr>
                          <m:t>баз</m:t>
                        </m:r>
                      </m:sub>
                      <m:sup>
                        <m:r>
                          <a:rPr lang="ru-RU" sz="1100">
                            <a:latin typeface="Cambria Math"/>
                          </a:rPr>
                          <m:t>СНИ</m:t>
                        </m:r>
                      </m:sup>
                    </m:sSubSup>
                    <m:r>
                      <a:rPr lang="ru-RU" sz="1100" i="1">
                        <a:latin typeface="Cambria Math"/>
                      </a:rPr>
                      <m:t>)</m:t>
                    </m:r>
                  </m:oMath>
                </a14:m>
                <a:r>
                  <a:rPr lang="ru-RU" sz="1100" dirty="0"/>
                  <a:t>, в субъекте Российской Федерации (федеральному округу, муниципальному образованию), данные по которому использовались для определения базового норматива затрат на оказание </a:t>
                </a:r>
                <a:r>
                  <a:rPr lang="en-US" sz="1100" dirty="0" err="1"/>
                  <a:t>i</a:t>
                </a:r>
                <a:r>
                  <a:rPr lang="ru-RU" sz="1100" dirty="0"/>
                  <a:t>-ой государственной </a:t>
                </a:r>
                <a:r>
                  <a:rPr lang="ru-RU" sz="1100" dirty="0" smtClean="0"/>
                  <a:t>услуги</a:t>
                </a:r>
              </a:p>
            </p:txBody>
          </p:sp>
        </mc:Choice>
        <mc:Fallback xmlns="">
          <p:sp>
            <p:nvSpPr>
              <p:cNvPr id="42" name="Скругленный прямоугольник 41"/>
              <p:cNvSpPr>
                <a:spLocks noRot="1" noChangeAspect="1" noMove="1" noResize="1" noEditPoints="1" noAdjustHandles="1" noChangeArrowheads="1" noChangeShapeType="1" noTextEdit="1"/>
              </p:cNvSpPr>
              <p:nvPr/>
            </p:nvSpPr>
            <p:spPr>
              <a:xfrm>
                <a:off x="4693298" y="3064681"/>
                <a:ext cx="5094513" cy="2440380"/>
              </a:xfrm>
              <a:prstGeom prst="roundRect">
                <a:avLst/>
              </a:prstGeom>
              <a:blipFill rotWithShape="1">
                <a:blip r:embed="rId4"/>
                <a:stretch>
                  <a:fillRect/>
                </a:stretch>
              </a:blipFill>
            </p:spPr>
            <p:txBody>
              <a:bodyPr/>
              <a:lstStyle/>
              <a:p>
                <a:r>
                  <a:rPr lang="ru-RU">
                    <a:noFill/>
                  </a:rPr>
                  <a:t> </a:t>
                </a:r>
              </a:p>
            </p:txBody>
          </p:sp>
        </mc:Fallback>
      </mc:AlternateContent>
      <p:cxnSp>
        <p:nvCxnSpPr>
          <p:cNvPr id="34" name="Прямая со стрелкой 33"/>
          <p:cNvCxnSpPr>
            <a:stCxn id="38" idx="0"/>
            <a:endCxn id="13" idx="2"/>
          </p:cNvCxnSpPr>
          <p:nvPr/>
        </p:nvCxnSpPr>
        <p:spPr>
          <a:xfrm flipV="1">
            <a:off x="2314737" y="2811987"/>
            <a:ext cx="0" cy="252694"/>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stCxn id="42" idx="0"/>
            <a:endCxn id="15" idx="2"/>
          </p:cNvCxnSpPr>
          <p:nvPr/>
        </p:nvCxnSpPr>
        <p:spPr>
          <a:xfrm flipH="1" flipV="1">
            <a:off x="7240554" y="2795978"/>
            <a:ext cx="1" cy="268703"/>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1"/>
          </p:nvPr>
        </p:nvSpPr>
        <p:spPr/>
        <p:txBody>
          <a:bodyPr/>
          <a:lstStyle/>
          <a:p>
            <a:pPr>
              <a:defRPr/>
            </a:pPr>
            <a:fld id="{600509AA-641A-4254-A23D-E1AAE0F50160}" type="slidenum">
              <a:rPr lang="ru-RU" smtClean="0"/>
              <a:pPr>
                <a:defRPr/>
              </a:pPr>
              <a:t>71</a:t>
            </a:fld>
            <a:endParaRPr lang="ru-RU" dirty="0"/>
          </a:p>
        </p:txBody>
      </p:sp>
    </p:spTree>
    <p:extLst>
      <p:ext uri="{BB962C8B-B14F-4D97-AF65-F5344CB8AC3E}">
        <p14:creationId xmlns:p14="http://schemas.microsoft.com/office/powerpoint/2010/main" val="1160971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9"/>
          <p:cNvSpPr>
            <a:spLocks noGrp="1"/>
          </p:cNvSpPr>
          <p:nvPr>
            <p:ph type="title"/>
          </p:nvPr>
        </p:nvSpPr>
        <p:spPr>
          <a:xfrm>
            <a:off x="461963" y="142430"/>
            <a:ext cx="9080500" cy="1069975"/>
          </a:xfrm>
        </p:spPr>
        <p:txBody>
          <a:bodyPr/>
          <a:lstStyle/>
          <a:p>
            <a:pPr algn="ctr">
              <a:defRPr/>
            </a:pPr>
            <a:r>
              <a:rPr lang="ru-RU" sz="1600" b="1" dirty="0">
                <a:solidFill>
                  <a:srgbClr val="3E3F68"/>
                </a:solidFill>
                <a:latin typeface="Cambria" pitchFamily="18" charset="0"/>
                <a:cs typeface="Times New Roman" pitchFamily="18" charset="0"/>
              </a:rPr>
              <a:t>Базовые нормативы затрат и корректирующие коэффициенты к ним</a:t>
            </a:r>
            <a:endParaRPr lang="ru-RU" altLang="ru-RU" sz="1600" b="1" dirty="0">
              <a:solidFill>
                <a:srgbClr val="3E3F68"/>
              </a:solidFill>
              <a:latin typeface="Cambria" pitchFamily="18" charset="0"/>
              <a:ea typeface="+mn-ea"/>
              <a:cs typeface="Times New Roman" pitchFamily="18" charset="0"/>
            </a:endParaRPr>
          </a:p>
        </p:txBody>
      </p:sp>
      <p:sp>
        <p:nvSpPr>
          <p:cNvPr id="43" name="Скругленный прямоугольник 42"/>
          <p:cNvSpPr/>
          <p:nvPr/>
        </p:nvSpPr>
        <p:spPr>
          <a:xfrm>
            <a:off x="2712939" y="1028474"/>
            <a:ext cx="4480121" cy="4795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600" dirty="0" smtClean="0"/>
              <a:t>Отраслевой </a:t>
            </a:r>
            <a:r>
              <a:rPr lang="ru-RU" sz="1600" dirty="0"/>
              <a:t>корректирующий коэффициент</a:t>
            </a:r>
            <a:endParaRPr lang="ru-RU" sz="1600" dirty="0" smtClean="0"/>
          </a:p>
        </p:txBody>
      </p:sp>
      <p:sp>
        <p:nvSpPr>
          <p:cNvPr id="11" name="Скругленный прямоугольник 10"/>
          <p:cNvSpPr/>
          <p:nvPr/>
        </p:nvSpPr>
        <p:spPr>
          <a:xfrm>
            <a:off x="2311631" y="2854043"/>
            <a:ext cx="5264085" cy="178270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smtClean="0"/>
              <a:t>Рассчитывается </a:t>
            </a:r>
            <a:r>
              <a:rPr lang="ru-RU" sz="1400" dirty="0"/>
              <a:t>к базовому нормативу затрат на оказание </a:t>
            </a:r>
            <a:r>
              <a:rPr lang="en-US" sz="1400" dirty="0" err="1"/>
              <a:t>i</a:t>
            </a:r>
            <a:r>
              <a:rPr lang="ru-RU" sz="1400" dirty="0"/>
              <a:t>-ой государственной услуги, исходя из </a:t>
            </a:r>
            <a:r>
              <a:rPr lang="ru-RU" sz="1400" dirty="0" smtClean="0"/>
              <a:t>соответствующих показателей</a:t>
            </a:r>
            <a:r>
              <a:rPr lang="ru-RU" sz="1400" dirty="0"/>
              <a:t>, отражающих содержание государственной </a:t>
            </a:r>
            <a:r>
              <a:rPr lang="ru-RU" sz="1400" dirty="0" smtClean="0"/>
              <a:t>услуги и </a:t>
            </a:r>
            <a:r>
              <a:rPr lang="ru-RU" sz="1400" dirty="0"/>
              <a:t>(или) условия (формы) оказания </a:t>
            </a:r>
            <a:r>
              <a:rPr lang="ru-RU" sz="1400" dirty="0" smtClean="0"/>
              <a:t>государственной услуги (</a:t>
            </a:r>
            <a:r>
              <a:rPr lang="ru-RU" sz="1400" b="1" dirty="0" smtClean="0"/>
              <a:t>показатели </a:t>
            </a:r>
            <a:r>
              <a:rPr lang="ru-RU" sz="1400" b="1" dirty="0"/>
              <a:t>отраслевой специфики </a:t>
            </a:r>
            <a:r>
              <a:rPr lang="ru-RU" sz="1400" dirty="0" smtClean="0"/>
              <a:t>)</a:t>
            </a:r>
            <a:endParaRPr lang="ru-RU" sz="1400" dirty="0"/>
          </a:p>
          <a:p>
            <a:pPr algn="ctr"/>
            <a:r>
              <a:rPr lang="ru-RU" sz="1400" dirty="0" smtClean="0"/>
              <a:t>с указанием </a:t>
            </a:r>
            <a:r>
              <a:rPr lang="ru-RU" sz="1400" b="1" dirty="0" smtClean="0"/>
              <a:t>порядка </a:t>
            </a:r>
            <a:r>
              <a:rPr lang="ru-RU" sz="1400" b="1" dirty="0"/>
              <a:t>расчета </a:t>
            </a:r>
            <a:r>
              <a:rPr lang="ru-RU" sz="1400" dirty="0"/>
              <a:t>отраслевого корректирующего </a:t>
            </a:r>
            <a:r>
              <a:rPr lang="ru-RU" sz="1400" dirty="0" smtClean="0"/>
              <a:t>коэффициента</a:t>
            </a:r>
          </a:p>
        </p:txBody>
      </p:sp>
      <p:cxnSp>
        <p:nvCxnSpPr>
          <p:cNvPr id="3" name="Прямая со стрелкой 2"/>
          <p:cNvCxnSpPr>
            <a:stCxn id="43" idx="2"/>
            <a:endCxn id="11" idx="0"/>
          </p:cNvCxnSpPr>
          <p:nvPr/>
        </p:nvCxnSpPr>
        <p:spPr>
          <a:xfrm flipH="1">
            <a:off x="4943674" y="1508004"/>
            <a:ext cx="9326" cy="1346039"/>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1"/>
          </p:nvPr>
        </p:nvSpPr>
        <p:spPr/>
        <p:txBody>
          <a:bodyPr/>
          <a:lstStyle/>
          <a:p>
            <a:pPr>
              <a:defRPr/>
            </a:pPr>
            <a:fld id="{600509AA-641A-4254-A23D-E1AAE0F50160}" type="slidenum">
              <a:rPr lang="ru-RU" smtClean="0"/>
              <a:pPr>
                <a:defRPr/>
              </a:pPr>
              <a:t>72</a:t>
            </a:fld>
            <a:endParaRPr lang="ru-RU" dirty="0"/>
          </a:p>
        </p:txBody>
      </p:sp>
      <p:sp>
        <p:nvSpPr>
          <p:cNvPr id="7" name="Скругленный прямоугольник 6"/>
          <p:cNvSpPr/>
          <p:nvPr/>
        </p:nvSpPr>
        <p:spPr>
          <a:xfrm>
            <a:off x="682666" y="4944140"/>
            <a:ext cx="8540667" cy="125464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ru-RU" sz="1400" dirty="0"/>
              <a:t>Значение отраслевого корректирующего коэффициента утверждается по каждой государственной (муниципальной) услуге в </a:t>
            </a:r>
            <a:r>
              <a:rPr lang="ru-RU" sz="1400" dirty="0" smtClean="0"/>
              <a:t>установленной сфере с </a:t>
            </a:r>
            <a:r>
              <a:rPr lang="ru-RU" sz="1400" dirty="0"/>
              <a:t>указанием ее наименования и уникального номера реестровой записи из базового (отраслевого) перечня, а также наименования показателя отраслевой специфики.</a:t>
            </a:r>
          </a:p>
        </p:txBody>
      </p:sp>
      <p:cxnSp>
        <p:nvCxnSpPr>
          <p:cNvPr id="9" name="Прямая со стрелкой 8"/>
          <p:cNvCxnSpPr>
            <a:endCxn id="7" idx="0"/>
          </p:cNvCxnSpPr>
          <p:nvPr/>
        </p:nvCxnSpPr>
        <p:spPr>
          <a:xfrm>
            <a:off x="4943673" y="4636752"/>
            <a:ext cx="9327" cy="3073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0354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17500"/>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Нормативные затраты на выполнение работ</a:t>
            </a:r>
            <a:endParaRPr lang="ru-RU" altLang="ru-RU" sz="1600" b="1" dirty="0">
              <a:solidFill>
                <a:srgbClr val="3E3F68"/>
              </a:solidFill>
              <a:latin typeface="Cambria" pitchFamily="18" charset="0"/>
              <a:ea typeface="+mn-ea"/>
              <a:cs typeface="Times New Roman" pitchFamily="18" charset="0"/>
            </a:endParaRPr>
          </a:p>
        </p:txBody>
      </p:sp>
      <p:sp>
        <p:nvSpPr>
          <p:cNvPr id="37914" name="Прямоугольник 95"/>
          <p:cNvSpPr>
            <a:spLocks noChangeArrowheads="1"/>
          </p:cNvSpPr>
          <p:nvPr/>
        </p:nvSpPr>
        <p:spPr bwMode="auto">
          <a:xfrm>
            <a:off x="8972021" y="2982914"/>
            <a:ext cx="2407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2000">
                <a:solidFill>
                  <a:srgbClr val="783A7A"/>
                </a:solidFill>
                <a:latin typeface="Cambria" pitchFamily="18" charset="0"/>
              </a:rPr>
              <a:t> </a:t>
            </a:r>
          </a:p>
          <a:p>
            <a:pPr algn="ctr"/>
            <a:endParaRPr lang="ru-RU" sz="2000" b="1">
              <a:solidFill>
                <a:srgbClr val="783A7A"/>
              </a:solidFill>
            </a:endParaRPr>
          </a:p>
        </p:txBody>
      </p:sp>
      <p:sp>
        <p:nvSpPr>
          <p:cNvPr id="39" name="Скругленный прямоугольник 38"/>
          <p:cNvSpPr/>
          <p:nvPr/>
        </p:nvSpPr>
        <p:spPr>
          <a:xfrm>
            <a:off x="125793" y="2283564"/>
            <a:ext cx="6055931" cy="1657350"/>
          </a:xfrm>
          <a:prstGeom prst="round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fontAlgn="auto">
              <a:spcBef>
                <a:spcPts val="0"/>
              </a:spcBef>
              <a:spcAft>
                <a:spcPts val="0"/>
              </a:spcAft>
            </a:pPr>
            <a:r>
              <a:rPr lang="ru-RU" sz="1400" dirty="0" smtClean="0">
                <a:solidFill>
                  <a:prstClr val="black"/>
                </a:solidFill>
                <a:latin typeface="Calibri" pitchFamily="34" charset="0"/>
              </a:rPr>
              <a:t>объем </a:t>
            </a:r>
            <a:r>
              <a:rPr lang="ru-RU" sz="1400" dirty="0">
                <a:solidFill>
                  <a:prstClr val="black"/>
                </a:solidFill>
                <a:latin typeface="Calibri" pitchFamily="34" charset="0"/>
              </a:rPr>
              <a:t>финансового обеспечения выполнения государственного (муниципального) задания рассчитывается на основании </a:t>
            </a:r>
            <a:r>
              <a:rPr lang="ru-RU" sz="1400" u="sng" dirty="0">
                <a:solidFill>
                  <a:prstClr val="black"/>
                </a:solidFill>
                <a:latin typeface="Calibri" pitchFamily="34" charset="0"/>
              </a:rPr>
              <a:t>нормативных затрат на </a:t>
            </a:r>
            <a:r>
              <a:rPr lang="ru-RU" sz="1400" u="sng" dirty="0" smtClean="0">
                <a:solidFill>
                  <a:prstClr val="black"/>
                </a:solidFill>
                <a:latin typeface="Calibri" pitchFamily="34" charset="0"/>
              </a:rPr>
              <a:t>выполнение работ </a:t>
            </a:r>
            <a:r>
              <a:rPr lang="ru-RU" sz="1400" dirty="0">
                <a:solidFill>
                  <a:prstClr val="black"/>
                </a:solidFill>
                <a:latin typeface="Calibri" pitchFamily="34" charset="0"/>
              </a:rPr>
              <a:t>в порядке, установленном органом, осуществляющим функции и полномочия учредителя федеральных бюджетных или автономных учреждений, а также по решению главного распорядителя средств федерального бюджета, в ведении которого находятся федеральные казенные </a:t>
            </a:r>
            <a:r>
              <a:rPr lang="ru-RU" sz="1400" dirty="0" smtClean="0">
                <a:solidFill>
                  <a:prstClr val="black"/>
                </a:solidFill>
                <a:latin typeface="Calibri" pitchFamily="34" charset="0"/>
              </a:rPr>
              <a:t>учреждения</a:t>
            </a:r>
            <a:endParaRPr lang="ru-RU" sz="1400" dirty="0">
              <a:solidFill>
                <a:prstClr val="black"/>
              </a:solidFill>
              <a:latin typeface="Calibri" pitchFamily="34" charset="0"/>
            </a:endParaRPr>
          </a:p>
        </p:txBody>
      </p:sp>
      <p:sp>
        <p:nvSpPr>
          <p:cNvPr id="2" name="Овал 1"/>
          <p:cNvSpPr/>
          <p:nvPr/>
        </p:nvSpPr>
        <p:spPr>
          <a:xfrm>
            <a:off x="3323851" y="4181585"/>
            <a:ext cx="6202729" cy="140314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a:solidFill>
                  <a:schemeClr val="tx1"/>
                </a:solidFill>
              </a:rPr>
              <a:t>положение применяется при расчете объема финансового обеспечения </a:t>
            </a:r>
            <a:r>
              <a:rPr lang="ru-RU" sz="1400" dirty="0" smtClean="0">
                <a:solidFill>
                  <a:schemeClr val="tx1"/>
                </a:solidFill>
              </a:rPr>
              <a:t>выполнения </a:t>
            </a:r>
            <a:r>
              <a:rPr lang="ru-RU" sz="1400" dirty="0">
                <a:solidFill>
                  <a:schemeClr val="tx1"/>
                </a:solidFill>
              </a:rPr>
              <a:t>государственного </a:t>
            </a:r>
            <a:r>
              <a:rPr lang="ru-RU" sz="1400" dirty="0" smtClean="0">
                <a:solidFill>
                  <a:schemeClr val="tx1"/>
                </a:solidFill>
              </a:rPr>
              <a:t>задания на </a:t>
            </a:r>
            <a:r>
              <a:rPr lang="ru-RU" sz="1400" b="1" smtClean="0">
                <a:solidFill>
                  <a:srgbClr val="FF0000"/>
                </a:solidFill>
              </a:rPr>
              <a:t>выполнение работ, </a:t>
            </a:r>
            <a:r>
              <a:rPr lang="ru-RU" sz="1400" b="1" dirty="0">
                <a:solidFill>
                  <a:schemeClr val="tx1"/>
                </a:solidFill>
              </a:rPr>
              <a:t>начиная с государственных </a:t>
            </a:r>
            <a:r>
              <a:rPr lang="ru-RU" sz="1400" b="1" dirty="0" smtClean="0">
                <a:solidFill>
                  <a:schemeClr val="tx1"/>
                </a:solidFill>
              </a:rPr>
              <a:t>заданий </a:t>
            </a:r>
            <a:r>
              <a:rPr lang="ru-RU" sz="1400" b="1" dirty="0">
                <a:solidFill>
                  <a:srgbClr val="FF0000"/>
                </a:solidFill>
              </a:rPr>
              <a:t>на </a:t>
            </a:r>
            <a:r>
              <a:rPr lang="ru-RU" sz="1400" b="1" dirty="0" smtClean="0">
                <a:solidFill>
                  <a:srgbClr val="FF0000"/>
                </a:solidFill>
              </a:rPr>
              <a:t>2017 </a:t>
            </a:r>
            <a:r>
              <a:rPr lang="ru-RU" sz="1400" b="1" dirty="0">
                <a:solidFill>
                  <a:srgbClr val="FF0000"/>
                </a:solidFill>
              </a:rPr>
              <a:t>год (на </a:t>
            </a:r>
            <a:r>
              <a:rPr lang="ru-RU" sz="1400" b="1" dirty="0" smtClean="0">
                <a:solidFill>
                  <a:srgbClr val="FF0000"/>
                </a:solidFill>
              </a:rPr>
              <a:t>2017 </a:t>
            </a:r>
            <a:r>
              <a:rPr lang="ru-RU" sz="1400" b="1" dirty="0">
                <a:solidFill>
                  <a:srgbClr val="FF0000"/>
                </a:solidFill>
              </a:rPr>
              <a:t>год и на плановый период </a:t>
            </a:r>
            <a:r>
              <a:rPr lang="ru-RU" sz="1400" b="1" dirty="0" smtClean="0">
                <a:solidFill>
                  <a:srgbClr val="FF0000"/>
                </a:solidFill>
              </a:rPr>
              <a:t>2018 </a:t>
            </a:r>
            <a:r>
              <a:rPr lang="ru-RU" sz="1400" b="1" dirty="0">
                <a:solidFill>
                  <a:srgbClr val="FF0000"/>
                </a:solidFill>
              </a:rPr>
              <a:t>и </a:t>
            </a:r>
            <a:r>
              <a:rPr lang="ru-RU" sz="1400" b="1" dirty="0" smtClean="0">
                <a:solidFill>
                  <a:srgbClr val="FF0000"/>
                </a:solidFill>
              </a:rPr>
              <a:t>2019 </a:t>
            </a:r>
            <a:r>
              <a:rPr lang="ru-RU" sz="1400" b="1" dirty="0">
                <a:solidFill>
                  <a:srgbClr val="FF0000"/>
                </a:solidFill>
              </a:rPr>
              <a:t>годов</a:t>
            </a:r>
            <a:r>
              <a:rPr lang="ru-RU" sz="1400" b="1" dirty="0" smtClean="0">
                <a:solidFill>
                  <a:srgbClr val="FF0000"/>
                </a:solidFill>
              </a:rPr>
              <a:t>)</a:t>
            </a:r>
            <a:endParaRPr lang="ru-RU" sz="1400" b="1" dirty="0">
              <a:solidFill>
                <a:srgbClr val="FF0000"/>
              </a:solidFill>
              <a:latin typeface="Calibri" pitchFamily="34" charset="0"/>
            </a:endParaRPr>
          </a:p>
        </p:txBody>
      </p:sp>
      <p:cxnSp>
        <p:nvCxnSpPr>
          <p:cNvPr id="6" name="Скругленная соединительная линия 5"/>
          <p:cNvCxnSpPr>
            <a:endCxn id="2" idx="2"/>
          </p:cNvCxnSpPr>
          <p:nvPr/>
        </p:nvCxnSpPr>
        <p:spPr>
          <a:xfrm>
            <a:off x="1104900" y="4019742"/>
            <a:ext cx="2218951" cy="863417"/>
          </a:xfrm>
          <a:prstGeom prst="curvedConnector3">
            <a:avLst>
              <a:gd name="adj1" fmla="val -22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11"/>
          </p:nvPr>
        </p:nvSpPr>
        <p:spPr/>
        <p:txBody>
          <a:bodyPr/>
          <a:lstStyle/>
          <a:p>
            <a:pPr>
              <a:defRPr/>
            </a:pPr>
            <a:fld id="{600509AA-641A-4254-A23D-E1AAE0F50160}" type="slidenum">
              <a:rPr lang="ru-RU" smtClean="0"/>
              <a:pPr>
                <a:defRPr/>
              </a:pPr>
              <a:t>73</a:t>
            </a:fld>
            <a:endParaRPr lang="ru-RU" dirty="0"/>
          </a:p>
        </p:txBody>
      </p:sp>
      <p:sp>
        <p:nvSpPr>
          <p:cNvPr id="11" name="Скругленный прямоугольник 10"/>
          <p:cNvSpPr/>
          <p:nvPr/>
        </p:nvSpPr>
        <p:spPr>
          <a:xfrm>
            <a:off x="771524" y="905821"/>
            <a:ext cx="8320881" cy="1142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rgbClr val="FF0000"/>
                </a:solidFill>
              </a:rPr>
              <a:t>п.4 ст.69.2 БК РФ:</a:t>
            </a:r>
            <a:r>
              <a:rPr lang="ru-RU" sz="1200" dirty="0" smtClean="0"/>
              <a:t> </a:t>
            </a:r>
          </a:p>
          <a:p>
            <a:r>
              <a:rPr lang="ru-RU" sz="1200" dirty="0" smtClean="0"/>
              <a:t>По </a:t>
            </a:r>
            <a:r>
              <a:rPr lang="ru-RU" sz="1200" dirty="0"/>
              <a:t>решению органа государственной власти, государственного органа (органа местного самоуправления), осуществляющих в соответствии с законодательством Российской Федерации функции и полномочия учредителя государственных (муниципальных) учреждений, при определении объема финансового обеспечения выполнения государственного (муниципального) задания используются </a:t>
            </a:r>
            <a:r>
              <a:rPr lang="ru-RU" sz="1200" b="1" dirty="0"/>
              <a:t>нормативные затраты на выполнение </a:t>
            </a:r>
            <a:r>
              <a:rPr lang="ru-RU" sz="1200" b="1" dirty="0" smtClean="0"/>
              <a:t>работ</a:t>
            </a:r>
            <a:endParaRPr lang="ru-RU" sz="1200" dirty="0"/>
          </a:p>
        </p:txBody>
      </p:sp>
      <p:sp>
        <p:nvSpPr>
          <p:cNvPr id="12" name="Скругленный прямоугольник 11"/>
          <p:cNvSpPr/>
          <p:nvPr/>
        </p:nvSpPr>
        <p:spPr>
          <a:xfrm>
            <a:off x="6579425" y="2207364"/>
            <a:ext cx="3085570" cy="18097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a:t>Нормативные затраты на выполнение работы </a:t>
            </a:r>
            <a:r>
              <a:rPr lang="ru-RU" sz="1200" dirty="0" smtClean="0"/>
              <a:t>рассчитываются:</a:t>
            </a:r>
          </a:p>
          <a:p>
            <a:pPr algn="ctr"/>
            <a:endParaRPr lang="ru-RU" sz="1200" dirty="0" smtClean="0"/>
          </a:p>
          <a:p>
            <a:pPr marL="285750" indent="-285750">
              <a:buFont typeface="Arial" panose="020B0604020202020204" pitchFamily="34" charset="0"/>
              <a:buChar char="•"/>
            </a:pPr>
            <a:r>
              <a:rPr lang="ru-RU" sz="1200" b="1" dirty="0" smtClean="0"/>
              <a:t>на </a:t>
            </a:r>
            <a:r>
              <a:rPr lang="ru-RU" sz="1200" b="1" dirty="0"/>
              <a:t>работу в целом </a:t>
            </a:r>
            <a:r>
              <a:rPr lang="ru-RU" sz="1200" dirty="0" smtClean="0"/>
              <a:t>или</a:t>
            </a:r>
          </a:p>
          <a:p>
            <a:pPr marL="285750" indent="-285750">
              <a:buFont typeface="Arial" panose="020B0604020202020204" pitchFamily="34" charset="0"/>
              <a:buChar char="•"/>
            </a:pPr>
            <a:r>
              <a:rPr lang="ru-RU" sz="1200" b="1" dirty="0"/>
              <a:t>на единицу объема </a:t>
            </a:r>
            <a:r>
              <a:rPr lang="ru-RU" sz="1200" b="1" dirty="0" smtClean="0"/>
              <a:t>работы</a:t>
            </a:r>
            <a:r>
              <a:rPr lang="ru-RU" sz="1200" b="1" dirty="0" smtClean="0">
                <a:solidFill>
                  <a:srgbClr val="FF0000"/>
                </a:solidFill>
                <a:latin typeface="Calibri" pitchFamily="34" charset="0"/>
              </a:rPr>
              <a:t> </a:t>
            </a:r>
            <a:r>
              <a:rPr lang="ru-RU" sz="1200" dirty="0" smtClean="0"/>
              <a:t>в </a:t>
            </a:r>
            <a:r>
              <a:rPr lang="ru-RU" sz="1200" dirty="0"/>
              <a:t>случае установления в государственном </a:t>
            </a:r>
            <a:r>
              <a:rPr lang="ru-RU" sz="1200" dirty="0" smtClean="0"/>
              <a:t>задании </a:t>
            </a:r>
            <a:r>
              <a:rPr lang="ru-RU" sz="1200" dirty="0"/>
              <a:t>показателей объема выполнения </a:t>
            </a:r>
            <a:r>
              <a:rPr lang="ru-RU" sz="1200" dirty="0" smtClean="0"/>
              <a:t>работы</a:t>
            </a:r>
            <a:endParaRPr lang="ru-RU" sz="1200" b="1" dirty="0">
              <a:solidFill>
                <a:srgbClr val="FF0000"/>
              </a:solidFill>
              <a:latin typeface="Calibri" pitchFamily="34" charset="0"/>
            </a:endParaRPr>
          </a:p>
        </p:txBody>
      </p:sp>
    </p:spTree>
    <p:extLst>
      <p:ext uri="{BB962C8B-B14F-4D97-AF65-F5344CB8AC3E}">
        <p14:creationId xmlns:p14="http://schemas.microsoft.com/office/powerpoint/2010/main" val="31394273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Нормативные затраты на выполнение работ</a:t>
            </a:r>
            <a:endParaRPr lang="ru-RU" altLang="ru-RU" sz="1600" b="1" dirty="0">
              <a:solidFill>
                <a:srgbClr val="3E3F68"/>
              </a:solidFill>
              <a:latin typeface="Cambria" pitchFamily="18" charset="0"/>
              <a:ea typeface="+mn-ea"/>
              <a:cs typeface="Times New Roman" pitchFamily="18" charset="0"/>
            </a:endParaRPr>
          </a:p>
        </p:txBody>
      </p:sp>
      <p:sp>
        <p:nvSpPr>
          <p:cNvPr id="10" name="Скругленный прямоугольник 9"/>
          <p:cNvSpPr/>
          <p:nvPr/>
        </p:nvSpPr>
        <p:spPr>
          <a:xfrm>
            <a:off x="251927" y="991037"/>
            <a:ext cx="9454763" cy="4795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t>Нормативные затраты на выполнение работ</a:t>
            </a:r>
          </a:p>
        </p:txBody>
      </p:sp>
      <p:sp>
        <p:nvSpPr>
          <p:cNvPr id="7" name="Скругленный прямоугольник 6"/>
          <p:cNvSpPr/>
          <p:nvPr/>
        </p:nvSpPr>
        <p:spPr>
          <a:xfrm>
            <a:off x="570848" y="1739466"/>
            <a:ext cx="4260850" cy="4956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оплату труда с начислениями на выплаты по оплате труда работников, непосредственно связанных с </a:t>
            </a:r>
            <a:r>
              <a:rPr lang="ru-RU" sz="1100" dirty="0" smtClean="0"/>
              <a:t>выполнением работы</a:t>
            </a:r>
            <a:endParaRPr lang="ru-RU" sz="1100" dirty="0"/>
          </a:p>
        </p:txBody>
      </p:sp>
      <p:sp>
        <p:nvSpPr>
          <p:cNvPr id="8" name="Скругленный прямоугольник 7"/>
          <p:cNvSpPr/>
          <p:nvPr/>
        </p:nvSpPr>
        <p:spPr>
          <a:xfrm>
            <a:off x="570848" y="2387504"/>
            <a:ext cx="4260850" cy="85530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приобретение материальных запасов и особо ценного движимого имущества, потребляемого (используемого) в </a:t>
            </a:r>
            <a:r>
              <a:rPr lang="ru-RU" sz="1100" dirty="0" smtClean="0"/>
              <a:t>процессе выполнения работы (</a:t>
            </a:r>
            <a:r>
              <a:rPr lang="ru-RU" sz="1100" dirty="0"/>
              <a:t>в том числе затраты на арендные платежи</a:t>
            </a:r>
            <a:r>
              <a:rPr lang="ru-RU" sz="1100" dirty="0" smtClean="0"/>
              <a:t>)</a:t>
            </a:r>
            <a:endParaRPr lang="ru-RU" sz="1100" dirty="0"/>
          </a:p>
        </p:txBody>
      </p:sp>
      <p:sp>
        <p:nvSpPr>
          <p:cNvPr id="9" name="Скругленный прямоугольник 8"/>
          <p:cNvSpPr/>
          <p:nvPr/>
        </p:nvSpPr>
        <p:spPr>
          <a:xfrm>
            <a:off x="570848" y="3392100"/>
            <a:ext cx="4260850" cy="3265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иные затраты, непосредственно связанные с </a:t>
            </a:r>
            <a:r>
              <a:rPr lang="ru-RU" sz="1100" dirty="0" smtClean="0"/>
              <a:t>выполнением работы</a:t>
            </a:r>
            <a:endParaRPr lang="ru-RU" sz="1100" dirty="0"/>
          </a:p>
        </p:txBody>
      </p:sp>
      <p:sp>
        <p:nvSpPr>
          <p:cNvPr id="11" name="Скругленный прямоугольник 10"/>
          <p:cNvSpPr/>
          <p:nvPr/>
        </p:nvSpPr>
        <p:spPr>
          <a:xfrm>
            <a:off x="5445841" y="1739466"/>
            <a:ext cx="4260850" cy="2478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коммунальные услуги</a:t>
            </a:r>
          </a:p>
        </p:txBody>
      </p:sp>
      <p:sp>
        <p:nvSpPr>
          <p:cNvPr id="12" name="Скругленный прямоугольник 11"/>
          <p:cNvSpPr/>
          <p:nvPr/>
        </p:nvSpPr>
        <p:spPr>
          <a:xfrm>
            <a:off x="5445841" y="2107574"/>
            <a:ext cx="4260850" cy="42765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содержание объектов недвижимого имущества (в том числе затраты на арендные платежи)</a:t>
            </a:r>
          </a:p>
        </p:txBody>
      </p:sp>
      <p:sp>
        <p:nvSpPr>
          <p:cNvPr id="13" name="Скругленный прямоугольник 12"/>
          <p:cNvSpPr/>
          <p:nvPr/>
        </p:nvSpPr>
        <p:spPr>
          <a:xfrm>
            <a:off x="5445841" y="2673612"/>
            <a:ext cx="4260850" cy="3265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содержание объектов особо ценного движимого имущества </a:t>
            </a:r>
            <a:r>
              <a:rPr lang="ru-RU" sz="1100" dirty="0" smtClean="0"/>
              <a:t>(</a:t>
            </a:r>
            <a:r>
              <a:rPr lang="ru-RU" sz="1100" dirty="0"/>
              <a:t>в том числе затраты на арендные платежи</a:t>
            </a:r>
            <a:r>
              <a:rPr lang="ru-RU" sz="1100" dirty="0" smtClean="0"/>
              <a:t>)</a:t>
            </a:r>
            <a:endParaRPr lang="ru-RU" sz="1100" dirty="0"/>
          </a:p>
        </p:txBody>
      </p:sp>
      <p:sp>
        <p:nvSpPr>
          <p:cNvPr id="15" name="Скругленный прямоугольник 14"/>
          <p:cNvSpPr/>
          <p:nvPr/>
        </p:nvSpPr>
        <p:spPr>
          <a:xfrm>
            <a:off x="5445840" y="3957512"/>
            <a:ext cx="4260850" cy="2478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приобретение услуг связи</a:t>
            </a:r>
          </a:p>
        </p:txBody>
      </p:sp>
      <p:sp>
        <p:nvSpPr>
          <p:cNvPr id="16" name="Скругленный прямоугольник 15"/>
          <p:cNvSpPr/>
          <p:nvPr/>
        </p:nvSpPr>
        <p:spPr>
          <a:xfrm>
            <a:off x="5445840" y="4325620"/>
            <a:ext cx="4260850" cy="2146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приобретение транспортных услуг</a:t>
            </a:r>
          </a:p>
        </p:txBody>
      </p:sp>
      <p:sp>
        <p:nvSpPr>
          <p:cNvPr id="17" name="Скругленный прямоугольник 16"/>
          <p:cNvSpPr/>
          <p:nvPr/>
        </p:nvSpPr>
        <p:spPr>
          <a:xfrm>
            <a:off x="5445840" y="4667714"/>
            <a:ext cx="4260850" cy="6563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затраты на оплату труда с начислениями на выплаты по оплате труда работников, которые не принимают непосредственного участия в </a:t>
            </a:r>
            <a:r>
              <a:rPr lang="ru-RU" sz="1100" dirty="0" smtClean="0"/>
              <a:t>выполнении работы</a:t>
            </a:r>
            <a:endParaRPr lang="ru-RU" sz="1100" dirty="0"/>
          </a:p>
        </p:txBody>
      </p:sp>
      <p:sp>
        <p:nvSpPr>
          <p:cNvPr id="18" name="Скругленный прямоугольник 17"/>
          <p:cNvSpPr/>
          <p:nvPr/>
        </p:nvSpPr>
        <p:spPr>
          <a:xfrm>
            <a:off x="5445840" y="5458801"/>
            <a:ext cx="4260850" cy="2146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smtClean="0"/>
              <a:t>затраты на прочие общехозяйственные нужды</a:t>
            </a:r>
            <a:endParaRPr lang="ru-RU" sz="1100" dirty="0"/>
          </a:p>
        </p:txBody>
      </p:sp>
      <p:cxnSp>
        <p:nvCxnSpPr>
          <p:cNvPr id="3" name="Соединительная линия уступом 2"/>
          <p:cNvCxnSpPr>
            <a:endCxn id="18" idx="1"/>
          </p:cNvCxnSpPr>
          <p:nvPr/>
        </p:nvCxnSpPr>
        <p:spPr>
          <a:xfrm rot="16200000" flipH="1">
            <a:off x="3721272" y="3841559"/>
            <a:ext cx="3284422" cy="16471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Соединительная линия уступом 18"/>
          <p:cNvCxnSpPr>
            <a:endCxn id="17" idx="1"/>
          </p:cNvCxnSpPr>
          <p:nvPr/>
        </p:nvCxnSpPr>
        <p:spPr>
          <a:xfrm rot="16200000" flipH="1">
            <a:off x="4006400" y="3556433"/>
            <a:ext cx="2714167" cy="16471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Соединительная линия уступом 21"/>
          <p:cNvCxnSpPr>
            <a:endCxn id="16" idx="1"/>
          </p:cNvCxnSpPr>
          <p:nvPr/>
        </p:nvCxnSpPr>
        <p:spPr>
          <a:xfrm rot="16200000" flipH="1">
            <a:off x="4325465" y="3312570"/>
            <a:ext cx="2076037" cy="16471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Соединительная линия уступом 24"/>
          <p:cNvCxnSpPr>
            <a:endCxn id="15" idx="1"/>
          </p:cNvCxnSpPr>
          <p:nvPr/>
        </p:nvCxnSpPr>
        <p:spPr>
          <a:xfrm rot="16200000" flipH="1">
            <a:off x="4501229" y="3136810"/>
            <a:ext cx="1724513" cy="16471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Соединительная линия уступом 27"/>
          <p:cNvCxnSpPr>
            <a:endCxn id="13" idx="1"/>
          </p:cNvCxnSpPr>
          <p:nvPr/>
        </p:nvCxnSpPr>
        <p:spPr>
          <a:xfrm rot="16200000" flipH="1">
            <a:off x="4675089" y="2066147"/>
            <a:ext cx="1376793" cy="16471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Соединительная линия уступом 31"/>
          <p:cNvCxnSpPr>
            <a:endCxn id="12" idx="1"/>
          </p:cNvCxnSpPr>
          <p:nvPr/>
        </p:nvCxnSpPr>
        <p:spPr>
          <a:xfrm rot="16200000" flipH="1">
            <a:off x="4932839" y="1808399"/>
            <a:ext cx="861292" cy="16471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Соединительная линия уступом 34"/>
          <p:cNvCxnSpPr>
            <a:endCxn id="11" idx="1"/>
          </p:cNvCxnSpPr>
          <p:nvPr/>
        </p:nvCxnSpPr>
        <p:spPr>
          <a:xfrm rot="16200000" flipH="1">
            <a:off x="5199454" y="1616988"/>
            <a:ext cx="328065" cy="16471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Соединительная линия уступом 37"/>
          <p:cNvCxnSpPr>
            <a:endCxn id="7" idx="1"/>
          </p:cNvCxnSpPr>
          <p:nvPr/>
        </p:nvCxnSpPr>
        <p:spPr>
          <a:xfrm rot="16200000" flipH="1">
            <a:off x="203783" y="1620220"/>
            <a:ext cx="527177" cy="20695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Соединительная линия уступом 40"/>
          <p:cNvCxnSpPr>
            <a:endCxn id="8" idx="1"/>
          </p:cNvCxnSpPr>
          <p:nvPr/>
        </p:nvCxnSpPr>
        <p:spPr>
          <a:xfrm rot="16200000" flipH="1">
            <a:off x="-210154" y="2034157"/>
            <a:ext cx="1355050" cy="20695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Соединительная линия уступом 43"/>
          <p:cNvCxnSpPr>
            <a:endCxn id="9" idx="1"/>
          </p:cNvCxnSpPr>
          <p:nvPr/>
        </p:nvCxnSpPr>
        <p:spPr>
          <a:xfrm rot="16200000" flipH="1">
            <a:off x="-542668" y="2441871"/>
            <a:ext cx="2020079" cy="20695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8" name="Скругленный прямоугольник 47"/>
          <p:cNvSpPr/>
          <p:nvPr/>
        </p:nvSpPr>
        <p:spPr>
          <a:xfrm>
            <a:off x="3553273" y="5971599"/>
            <a:ext cx="5124191" cy="7930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000" b="1" dirty="0"/>
              <a:t>Значения нормативных затрат </a:t>
            </a:r>
            <a:r>
              <a:rPr lang="ru-RU" sz="1000" dirty="0"/>
              <a:t>на выполнение работ </a:t>
            </a:r>
            <a:r>
              <a:rPr lang="ru-RU" sz="1000" dirty="0" smtClean="0"/>
              <a:t>утверждаются:</a:t>
            </a:r>
          </a:p>
          <a:p>
            <a:pPr marL="171450" indent="-171450">
              <a:buFont typeface="Arial" panose="020B0604020202020204" pitchFamily="34" charset="0"/>
              <a:buChar char="•"/>
            </a:pPr>
            <a:r>
              <a:rPr lang="ru-RU" sz="1000" dirty="0" smtClean="0"/>
              <a:t>органом</a:t>
            </a:r>
            <a:r>
              <a:rPr lang="ru-RU" sz="1000" dirty="0"/>
              <a:t>, осуществляющим функции и полномочия учредителя, </a:t>
            </a:r>
            <a:endParaRPr lang="ru-RU" sz="1000" dirty="0" smtClean="0"/>
          </a:p>
          <a:p>
            <a:pPr marL="171450" indent="-171450">
              <a:buFont typeface="Arial" panose="020B0604020202020204" pitchFamily="34" charset="0"/>
              <a:buChar char="•"/>
            </a:pPr>
            <a:r>
              <a:rPr lang="ru-RU" sz="1000" dirty="0" smtClean="0"/>
              <a:t>главным </a:t>
            </a:r>
            <a:r>
              <a:rPr lang="ru-RU" sz="1000" dirty="0"/>
              <a:t>распорядителем средств федерального бюджета, в ведении которого находятся федеральные казенные учреждения (по его  решению).</a:t>
            </a:r>
          </a:p>
        </p:txBody>
      </p:sp>
      <p:sp>
        <p:nvSpPr>
          <p:cNvPr id="49" name="Скругленный прямоугольник 48"/>
          <p:cNvSpPr/>
          <p:nvPr/>
        </p:nvSpPr>
        <p:spPr>
          <a:xfrm>
            <a:off x="141381" y="4924964"/>
            <a:ext cx="3254961" cy="183591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177800" algn="ctr" eaLnBrk="0" hangingPunct="0">
              <a:tabLst>
                <a:tab pos="990600" algn="l"/>
              </a:tabLst>
            </a:pPr>
            <a:r>
              <a:rPr lang="ru-RU" sz="1100" b="1" dirty="0">
                <a:solidFill>
                  <a:schemeClr val="tx1"/>
                </a:solidFill>
              </a:rPr>
              <a:t>Нормативный метод:</a:t>
            </a:r>
          </a:p>
          <a:p>
            <a:pPr marL="177800" algn="ctr" eaLnBrk="0" hangingPunct="0">
              <a:tabLst>
                <a:tab pos="990600" algn="l"/>
              </a:tabLst>
            </a:pPr>
            <a:r>
              <a:rPr lang="ru-RU" sz="1000" dirty="0">
                <a:solidFill>
                  <a:schemeClr val="tx1"/>
                </a:solidFill>
              </a:rPr>
              <a:t>При определении нормативных затрат </a:t>
            </a:r>
            <a:r>
              <a:rPr lang="ru-RU" sz="1000" dirty="0" smtClean="0">
                <a:solidFill>
                  <a:schemeClr val="tx1"/>
                </a:solidFill>
              </a:rPr>
              <a:t>необходимо </a:t>
            </a:r>
            <a:r>
              <a:rPr lang="ru-RU" sz="1000" dirty="0">
                <a:solidFill>
                  <a:schemeClr val="tx1"/>
                </a:solidFill>
              </a:rPr>
              <a:t>использовать </a:t>
            </a:r>
            <a:r>
              <a:rPr lang="ru-RU" sz="1000" b="1" dirty="0">
                <a:solidFill>
                  <a:schemeClr val="tx1"/>
                </a:solidFill>
              </a:rPr>
              <a:t>нормы</a:t>
            </a:r>
            <a:r>
              <a:rPr lang="ru-RU" sz="1000" dirty="0">
                <a:solidFill>
                  <a:schemeClr val="tx1"/>
                </a:solidFill>
              </a:rPr>
              <a:t>, выраженные в натуральных </a:t>
            </a:r>
            <a:r>
              <a:rPr lang="ru-RU" sz="1000" dirty="0" smtClean="0">
                <a:solidFill>
                  <a:schemeClr val="tx1"/>
                </a:solidFill>
              </a:rPr>
              <a:t>показателях</a:t>
            </a:r>
            <a:r>
              <a:rPr lang="ru-RU" sz="1000" dirty="0">
                <a:solidFill>
                  <a:schemeClr val="tx1"/>
                </a:solidFill>
              </a:rPr>
              <a:t>, </a:t>
            </a:r>
            <a:r>
              <a:rPr lang="ru-RU" sz="1000" dirty="0" smtClean="0">
                <a:solidFill>
                  <a:schemeClr val="tx1"/>
                </a:solidFill>
              </a:rPr>
              <a:t>установленные </a:t>
            </a:r>
            <a:r>
              <a:rPr lang="ru-RU" sz="1000" dirty="0">
                <a:solidFill>
                  <a:schemeClr val="tx1"/>
                </a:solidFill>
              </a:rPr>
              <a:t>федеральными законами, иными </a:t>
            </a:r>
            <a:r>
              <a:rPr lang="ru-RU" sz="1000" dirty="0" smtClean="0">
                <a:solidFill>
                  <a:schemeClr val="tx1"/>
                </a:solidFill>
              </a:rPr>
              <a:t>нормативными </a:t>
            </a:r>
            <a:r>
              <a:rPr lang="ru-RU" sz="1000" dirty="0">
                <a:solidFill>
                  <a:schemeClr val="tx1"/>
                </a:solidFill>
              </a:rPr>
              <a:t>правовыми актами, в том числе </a:t>
            </a:r>
            <a:r>
              <a:rPr lang="ru-RU" sz="1000" dirty="0" smtClean="0">
                <a:solidFill>
                  <a:schemeClr val="tx1"/>
                </a:solidFill>
              </a:rPr>
              <a:t>федеральных </a:t>
            </a:r>
            <a:r>
              <a:rPr lang="ru-RU" sz="1000" dirty="0">
                <a:solidFill>
                  <a:schemeClr val="tx1"/>
                </a:solidFill>
              </a:rPr>
              <a:t>органов исполнительной власти, </a:t>
            </a:r>
            <a:r>
              <a:rPr lang="ru-RU" sz="1000" dirty="0" smtClean="0">
                <a:solidFill>
                  <a:schemeClr val="tx1"/>
                </a:solidFill>
              </a:rPr>
              <a:t>ГОСТами</a:t>
            </a:r>
            <a:r>
              <a:rPr lang="ru-RU" sz="1000" dirty="0">
                <a:solidFill>
                  <a:schemeClr val="tx1"/>
                </a:solidFill>
              </a:rPr>
              <a:t>, СНиПами, СанПиНами, </a:t>
            </a:r>
            <a:r>
              <a:rPr lang="ru-RU" sz="1000" dirty="0" smtClean="0">
                <a:solidFill>
                  <a:schemeClr val="tx1"/>
                </a:solidFill>
              </a:rPr>
              <a:t>федеральными стандартами и регламентами  (</a:t>
            </a:r>
            <a:r>
              <a:rPr lang="ru-RU" sz="1000" dirty="0">
                <a:solidFill>
                  <a:schemeClr val="tx1"/>
                </a:solidFill>
              </a:rPr>
              <a:t>паспортами) </a:t>
            </a:r>
            <a:r>
              <a:rPr lang="ru-RU" sz="1000" dirty="0" smtClean="0">
                <a:solidFill>
                  <a:schemeClr val="tx1"/>
                </a:solidFill>
              </a:rPr>
              <a:t>выполнения работ</a:t>
            </a:r>
            <a:endParaRPr lang="ru-RU" sz="1000" dirty="0">
              <a:solidFill>
                <a:schemeClr val="tx1"/>
              </a:solidFill>
            </a:endParaRPr>
          </a:p>
        </p:txBody>
      </p:sp>
      <p:sp>
        <p:nvSpPr>
          <p:cNvPr id="29" name="Скругленный прямоугольник 28"/>
          <p:cNvSpPr/>
          <p:nvPr/>
        </p:nvSpPr>
        <p:spPr>
          <a:xfrm>
            <a:off x="5445840" y="3124525"/>
            <a:ext cx="4260850" cy="706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t>суммы резерва на полное восстановление состава объектов особо ценного движимого </a:t>
            </a:r>
            <a:r>
              <a:rPr lang="ru-RU" sz="1100" dirty="0" smtClean="0"/>
              <a:t>имущества, </a:t>
            </a:r>
            <a:r>
              <a:rPr lang="ru-RU" sz="1100" dirty="0"/>
              <a:t>формируемого в установленном порядке в размере начисленной годовой суммы амортизации по указанному имуществу</a:t>
            </a:r>
          </a:p>
        </p:txBody>
      </p:sp>
      <p:cxnSp>
        <p:nvCxnSpPr>
          <p:cNvPr id="30" name="Соединительная линия уступом 29"/>
          <p:cNvCxnSpPr>
            <a:endCxn id="29" idx="1"/>
          </p:cNvCxnSpPr>
          <p:nvPr/>
        </p:nvCxnSpPr>
        <p:spPr>
          <a:xfrm rot="16200000" flipH="1">
            <a:off x="4392357" y="2424081"/>
            <a:ext cx="1942257" cy="16471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1"/>
          </p:nvPr>
        </p:nvSpPr>
        <p:spPr/>
        <p:txBody>
          <a:bodyPr/>
          <a:lstStyle/>
          <a:p>
            <a:pPr>
              <a:defRPr/>
            </a:pPr>
            <a:fld id="{600509AA-641A-4254-A23D-E1AAE0F50160}" type="slidenum">
              <a:rPr lang="ru-RU" smtClean="0"/>
              <a:pPr>
                <a:defRPr/>
              </a:pPr>
              <a:t>74</a:t>
            </a:fld>
            <a:endParaRPr lang="ru-RU" dirty="0"/>
          </a:p>
        </p:txBody>
      </p:sp>
    </p:spTree>
    <p:extLst>
      <p:ext uri="{BB962C8B-B14F-4D97-AF65-F5344CB8AC3E}">
        <p14:creationId xmlns:p14="http://schemas.microsoft.com/office/powerpoint/2010/main" val="31451223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Формирование единого подхода к определению нормативных затрат на оказание государственных (муниципальных) услуг (выполнение работ)</a:t>
            </a:r>
            <a:endParaRPr lang="ru-RU" altLang="ru-RU" sz="1600" b="1" dirty="0">
              <a:solidFill>
                <a:srgbClr val="3E3F68"/>
              </a:solidFill>
              <a:latin typeface="Cambria" pitchFamily="18" charset="0"/>
              <a:ea typeface="+mn-ea"/>
              <a:cs typeface="Times New Roman" pitchFamily="18" charset="0"/>
            </a:endParaRPr>
          </a:p>
        </p:txBody>
      </p:sp>
      <p:sp>
        <p:nvSpPr>
          <p:cNvPr id="41" name="Овал 40"/>
          <p:cNvSpPr/>
          <p:nvPr/>
        </p:nvSpPr>
        <p:spPr>
          <a:xfrm>
            <a:off x="474843" y="3634509"/>
            <a:ext cx="5636708" cy="19078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buClr>
                <a:prstClr val="black"/>
              </a:buClr>
            </a:pPr>
            <a:r>
              <a:rPr lang="ru-RU" sz="1500" b="1" dirty="0" smtClean="0">
                <a:solidFill>
                  <a:srgbClr val="FF0000"/>
                </a:solidFill>
                <a:latin typeface="Calibri" pitchFamily="34" charset="0"/>
              </a:rPr>
              <a:t>На сайте</a:t>
            </a:r>
            <a:r>
              <a:rPr lang="ru-RU" sz="1500" b="1" dirty="0">
                <a:solidFill>
                  <a:srgbClr val="FF0000"/>
                </a:solidFill>
                <a:latin typeface="Calibri" pitchFamily="34" charset="0"/>
              </a:rPr>
              <a:t> Минфина </a:t>
            </a:r>
            <a:r>
              <a:rPr lang="ru-RU" sz="1500" b="1" dirty="0" smtClean="0">
                <a:solidFill>
                  <a:srgbClr val="FF0000"/>
                </a:solidFill>
                <a:latin typeface="Calibri" pitchFamily="34" charset="0"/>
              </a:rPr>
              <a:t>России создана рубрика </a:t>
            </a:r>
            <a:r>
              <a:rPr lang="ru-RU" sz="1500" dirty="0" smtClean="0">
                <a:solidFill>
                  <a:prstClr val="black"/>
                </a:solidFill>
                <a:latin typeface="Calibri" pitchFamily="34" charset="0"/>
              </a:rPr>
              <a:t>«Нормативные затраты. </a:t>
            </a:r>
          </a:p>
          <a:p>
            <a:pPr algn="ctr" fontAlgn="auto">
              <a:spcBef>
                <a:spcPts val="0"/>
              </a:spcBef>
              <a:spcAft>
                <a:spcPts val="0"/>
              </a:spcAft>
              <a:buClr>
                <a:prstClr val="black"/>
              </a:buClr>
            </a:pPr>
            <a:r>
              <a:rPr lang="ru-RU" sz="1500" dirty="0" smtClean="0">
                <a:solidFill>
                  <a:prstClr val="black"/>
                </a:solidFill>
                <a:latin typeface="Calibri" pitchFamily="34" charset="0"/>
              </a:rPr>
              <a:t>Методологическая поддержка ФОИВ»</a:t>
            </a:r>
            <a:endParaRPr lang="ru-RU" sz="1500" dirty="0">
              <a:solidFill>
                <a:prstClr val="black"/>
              </a:solidFill>
              <a:latin typeface="Calibri" pitchFamily="34" charset="0"/>
            </a:endParaRPr>
          </a:p>
          <a:p>
            <a:pPr algn="ctr" fontAlgn="auto">
              <a:spcBef>
                <a:spcPts val="0"/>
              </a:spcBef>
              <a:spcAft>
                <a:spcPts val="0"/>
              </a:spcAft>
              <a:buClr>
                <a:prstClr val="black"/>
              </a:buClr>
            </a:pPr>
            <a:endParaRPr lang="ru-RU" sz="1500" dirty="0">
              <a:solidFill>
                <a:prstClr val="black"/>
              </a:solidFill>
              <a:latin typeface="Calibri" pitchFamily="34" charset="0"/>
            </a:endParaRPr>
          </a:p>
          <a:p>
            <a:pPr algn="ctr" fontAlgn="auto">
              <a:spcBef>
                <a:spcPts val="0"/>
              </a:spcBef>
              <a:spcAft>
                <a:spcPts val="0"/>
              </a:spcAft>
              <a:buClr>
                <a:prstClr val="black"/>
              </a:buClr>
            </a:pPr>
            <a:r>
              <a:rPr lang="en-US" sz="1500" b="1" dirty="0">
                <a:solidFill>
                  <a:prstClr val="black"/>
                </a:solidFill>
                <a:latin typeface="Calibri" pitchFamily="34" charset="0"/>
              </a:rPr>
              <a:t>http://www.minfin.ru/ru/perfomance/budget/nz_foiv</a:t>
            </a:r>
            <a:r>
              <a:rPr lang="en-US" sz="1500" b="1" dirty="0" smtClean="0">
                <a:solidFill>
                  <a:prstClr val="black"/>
                </a:solidFill>
                <a:latin typeface="Calibri" pitchFamily="34" charset="0"/>
              </a:rPr>
              <a:t>/</a:t>
            </a:r>
            <a:endParaRPr lang="ru-RU" sz="1500" b="1" dirty="0" smtClean="0">
              <a:solidFill>
                <a:prstClr val="black"/>
              </a:solidFill>
              <a:latin typeface="Calibri" pitchFamily="34" charset="0"/>
            </a:endParaRPr>
          </a:p>
        </p:txBody>
      </p:sp>
      <p:sp>
        <p:nvSpPr>
          <p:cNvPr id="42" name="Овал 41"/>
          <p:cNvSpPr/>
          <p:nvPr/>
        </p:nvSpPr>
        <p:spPr>
          <a:xfrm>
            <a:off x="235616" y="1151689"/>
            <a:ext cx="4882485" cy="180416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buClr>
                <a:prstClr val="black"/>
              </a:buClr>
            </a:pPr>
            <a:r>
              <a:rPr lang="ru-RU" sz="1500" b="1" dirty="0">
                <a:solidFill>
                  <a:srgbClr val="FF0000"/>
                </a:solidFill>
                <a:latin typeface="Calibri" pitchFamily="34" charset="0"/>
              </a:rPr>
              <a:t>Методические рекомендации</a:t>
            </a:r>
            <a:r>
              <a:rPr lang="ru-RU" sz="1500" b="1" dirty="0">
                <a:solidFill>
                  <a:prstClr val="black"/>
                </a:solidFill>
                <a:latin typeface="Calibri" pitchFamily="34" charset="0"/>
              </a:rPr>
              <a:t> </a:t>
            </a:r>
            <a:endParaRPr lang="ru-RU" sz="1500" b="1" dirty="0" smtClean="0">
              <a:solidFill>
                <a:prstClr val="black"/>
              </a:solidFill>
              <a:latin typeface="Calibri" pitchFamily="34" charset="0"/>
            </a:endParaRPr>
          </a:p>
          <a:p>
            <a:pPr algn="ctr" fontAlgn="auto">
              <a:spcBef>
                <a:spcPts val="0"/>
              </a:spcBef>
              <a:spcAft>
                <a:spcPts val="0"/>
              </a:spcAft>
              <a:buClr>
                <a:prstClr val="black"/>
              </a:buClr>
            </a:pPr>
            <a:r>
              <a:rPr lang="ru-RU" sz="1500" dirty="0" smtClean="0">
                <a:solidFill>
                  <a:prstClr val="black"/>
                </a:solidFill>
                <a:latin typeface="Calibri" pitchFamily="34" charset="0"/>
              </a:rPr>
              <a:t>по </a:t>
            </a:r>
            <a:r>
              <a:rPr lang="ru-RU" sz="1500" dirty="0">
                <a:solidFill>
                  <a:prstClr val="black"/>
                </a:solidFill>
                <a:latin typeface="Calibri" pitchFamily="34" charset="0"/>
              </a:rPr>
              <a:t>установлению Общих требований направлены письмом Минфина России </a:t>
            </a:r>
            <a:endParaRPr lang="ru-RU" sz="1500" dirty="0" smtClean="0">
              <a:solidFill>
                <a:prstClr val="black"/>
              </a:solidFill>
              <a:latin typeface="Calibri" pitchFamily="34" charset="0"/>
            </a:endParaRPr>
          </a:p>
          <a:p>
            <a:pPr algn="ctr" fontAlgn="auto">
              <a:spcBef>
                <a:spcPts val="0"/>
              </a:spcBef>
              <a:spcAft>
                <a:spcPts val="0"/>
              </a:spcAft>
              <a:buClr>
                <a:prstClr val="black"/>
              </a:buClr>
            </a:pPr>
            <a:r>
              <a:rPr lang="ru-RU" sz="1500" dirty="0" smtClean="0">
                <a:solidFill>
                  <a:prstClr val="black"/>
                </a:solidFill>
                <a:latin typeface="Calibri" pitchFamily="34" charset="0"/>
              </a:rPr>
              <a:t>от 01.10.2014 № </a:t>
            </a:r>
            <a:r>
              <a:rPr lang="ru-RU" sz="1500" dirty="0">
                <a:solidFill>
                  <a:prstClr val="black"/>
                </a:solidFill>
                <a:latin typeface="Calibri" pitchFamily="34" charset="0"/>
              </a:rPr>
              <a:t>02-01-09/49180</a:t>
            </a:r>
          </a:p>
        </p:txBody>
      </p:sp>
      <p:sp>
        <p:nvSpPr>
          <p:cNvPr id="7" name="Овал 6"/>
          <p:cNvSpPr/>
          <p:nvPr/>
        </p:nvSpPr>
        <p:spPr>
          <a:xfrm>
            <a:off x="4741791" y="2073113"/>
            <a:ext cx="4999110" cy="186579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buClr>
                <a:prstClr val="black"/>
              </a:buClr>
            </a:pPr>
            <a:r>
              <a:rPr lang="ru-RU" sz="1500" dirty="0" smtClean="0">
                <a:solidFill>
                  <a:prstClr val="black"/>
                </a:solidFill>
                <a:latin typeface="Calibri" pitchFamily="34" charset="0"/>
              </a:rPr>
              <a:t>Организована</a:t>
            </a:r>
            <a:r>
              <a:rPr lang="ru-RU" sz="1500" dirty="0" smtClean="0">
                <a:solidFill>
                  <a:srgbClr val="FF0000"/>
                </a:solidFill>
                <a:latin typeface="Calibri" pitchFamily="34" charset="0"/>
              </a:rPr>
              <a:t> </a:t>
            </a:r>
            <a:r>
              <a:rPr lang="ru-RU" sz="1500" b="1" dirty="0" smtClean="0">
                <a:solidFill>
                  <a:srgbClr val="FF0000"/>
                </a:solidFill>
                <a:latin typeface="Calibri" pitchFamily="34" charset="0"/>
              </a:rPr>
              <a:t>«горячая линия» </a:t>
            </a:r>
          </a:p>
          <a:p>
            <a:pPr algn="ctr" fontAlgn="auto">
              <a:spcBef>
                <a:spcPts val="0"/>
              </a:spcBef>
              <a:spcAft>
                <a:spcPts val="0"/>
              </a:spcAft>
              <a:buClr>
                <a:prstClr val="black"/>
              </a:buClr>
            </a:pPr>
            <a:r>
              <a:rPr lang="ru-RU" sz="1500" dirty="0" smtClean="0">
                <a:solidFill>
                  <a:prstClr val="black"/>
                </a:solidFill>
                <a:latin typeface="Calibri" pitchFamily="34" charset="0"/>
              </a:rPr>
              <a:t>по методологической поддержке ФОИВ </a:t>
            </a:r>
          </a:p>
          <a:p>
            <a:pPr algn="ctr" fontAlgn="auto">
              <a:spcBef>
                <a:spcPts val="0"/>
              </a:spcBef>
              <a:spcAft>
                <a:spcPts val="0"/>
              </a:spcAft>
              <a:buClr>
                <a:prstClr val="black"/>
              </a:buClr>
            </a:pPr>
            <a:r>
              <a:rPr lang="ru-RU" sz="1500" dirty="0" smtClean="0">
                <a:solidFill>
                  <a:prstClr val="black"/>
                </a:solidFill>
                <a:latin typeface="Calibri" pitchFamily="34" charset="0"/>
              </a:rPr>
              <a:t>по </a:t>
            </a:r>
            <a:r>
              <a:rPr lang="ru-RU" sz="1500" dirty="0">
                <a:solidFill>
                  <a:prstClr val="black"/>
                </a:solidFill>
                <a:latin typeface="Calibri" pitchFamily="34" charset="0"/>
              </a:rPr>
              <a:t>разработке Общих </a:t>
            </a:r>
            <a:r>
              <a:rPr lang="ru-RU" sz="1500" dirty="0" smtClean="0">
                <a:solidFill>
                  <a:prstClr val="black"/>
                </a:solidFill>
                <a:latin typeface="Calibri" pitchFamily="34" charset="0"/>
              </a:rPr>
              <a:t>требований</a:t>
            </a:r>
          </a:p>
          <a:p>
            <a:pPr algn="ctr" fontAlgn="auto">
              <a:spcBef>
                <a:spcPts val="0"/>
              </a:spcBef>
              <a:spcAft>
                <a:spcPts val="0"/>
              </a:spcAft>
              <a:buClr>
                <a:prstClr val="black"/>
              </a:buClr>
            </a:pPr>
            <a:endParaRPr lang="ru-RU" sz="1500" dirty="0" smtClean="0">
              <a:solidFill>
                <a:prstClr val="black"/>
              </a:solidFill>
              <a:latin typeface="Calibri" pitchFamily="34" charset="0"/>
            </a:endParaRPr>
          </a:p>
          <a:p>
            <a:pPr algn="ctr" fontAlgn="auto">
              <a:spcBef>
                <a:spcPts val="0"/>
              </a:spcBef>
              <a:spcAft>
                <a:spcPts val="0"/>
              </a:spcAft>
              <a:buClr>
                <a:prstClr val="black"/>
              </a:buClr>
            </a:pPr>
            <a:r>
              <a:rPr lang="en-US" sz="1500" dirty="0" smtClean="0">
                <a:solidFill>
                  <a:prstClr val="black"/>
                </a:solidFill>
                <a:latin typeface="Calibri" pitchFamily="34" charset="0"/>
              </a:rPr>
              <a:t>+</a:t>
            </a:r>
            <a:r>
              <a:rPr lang="en-US" sz="1500" dirty="0">
                <a:solidFill>
                  <a:prstClr val="black"/>
                </a:solidFill>
                <a:latin typeface="Calibri" pitchFamily="34" charset="0"/>
              </a:rPr>
              <a:t>7 967 903 8561, +7 964 190 2976</a:t>
            </a:r>
            <a:br>
              <a:rPr lang="en-US" sz="1500" dirty="0">
                <a:solidFill>
                  <a:prstClr val="black"/>
                </a:solidFill>
                <a:latin typeface="Calibri" pitchFamily="34" charset="0"/>
              </a:rPr>
            </a:br>
            <a:r>
              <a:rPr lang="en-US" sz="1500" dirty="0">
                <a:solidFill>
                  <a:prstClr val="black"/>
                </a:solidFill>
                <a:latin typeface="Calibri" pitchFamily="34" charset="0"/>
              </a:rPr>
              <a:t>finnormativ@yandex.ru</a:t>
            </a:r>
            <a:endParaRPr lang="ru-RU" sz="1500" dirty="0" smtClean="0">
              <a:solidFill>
                <a:prstClr val="black"/>
              </a:solidFill>
              <a:latin typeface="Calibri" pitchFamily="34" charset="0"/>
            </a:endParaRPr>
          </a:p>
        </p:txBody>
      </p:sp>
      <p:sp>
        <p:nvSpPr>
          <p:cNvPr id="9" name="Овал 8"/>
          <p:cNvSpPr/>
          <p:nvPr/>
        </p:nvSpPr>
        <p:spPr>
          <a:xfrm>
            <a:off x="4818194" y="5262458"/>
            <a:ext cx="4213551" cy="142758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buClr>
                <a:prstClr val="black"/>
              </a:buClr>
            </a:pPr>
            <a:r>
              <a:rPr lang="ru-RU" sz="1500" b="1" dirty="0" smtClean="0">
                <a:solidFill>
                  <a:srgbClr val="FF0000"/>
                </a:solidFill>
                <a:latin typeface="Calibri" pitchFamily="34" charset="0"/>
              </a:rPr>
              <a:t>Примерная форма акта </a:t>
            </a:r>
            <a:r>
              <a:rPr lang="ru-RU" sz="1500" b="1" dirty="0" err="1" smtClean="0">
                <a:solidFill>
                  <a:srgbClr val="FF0000"/>
                </a:solidFill>
                <a:latin typeface="Calibri" pitchFamily="34" charset="0"/>
              </a:rPr>
              <a:t>ФОИВа</a:t>
            </a:r>
            <a:r>
              <a:rPr lang="ru-RU" sz="1500" dirty="0" smtClean="0">
                <a:solidFill>
                  <a:srgbClr val="FF0000"/>
                </a:solidFill>
                <a:latin typeface="Calibri" pitchFamily="34" charset="0"/>
              </a:rPr>
              <a:t> </a:t>
            </a:r>
            <a:r>
              <a:rPr lang="ru-RU" sz="1500" dirty="0" smtClean="0">
                <a:solidFill>
                  <a:prstClr val="black"/>
                </a:solidFill>
                <a:latin typeface="Calibri" pitchFamily="34" charset="0"/>
              </a:rPr>
              <a:t>по утверждению Общих требований направлена письмом Минфина России от 18.05.2015 </a:t>
            </a:r>
          </a:p>
          <a:p>
            <a:pPr algn="ctr" fontAlgn="auto">
              <a:spcBef>
                <a:spcPts val="0"/>
              </a:spcBef>
              <a:spcAft>
                <a:spcPts val="0"/>
              </a:spcAft>
              <a:buClr>
                <a:prstClr val="black"/>
              </a:buClr>
            </a:pPr>
            <a:r>
              <a:rPr lang="ru-RU" sz="1500" dirty="0" smtClean="0">
                <a:solidFill>
                  <a:prstClr val="black"/>
                </a:solidFill>
                <a:latin typeface="Calibri" pitchFamily="34" charset="0"/>
              </a:rPr>
              <a:t>№ 02-01-09/28324</a:t>
            </a:r>
          </a:p>
        </p:txBody>
      </p:sp>
      <p:sp>
        <p:nvSpPr>
          <p:cNvPr id="2" name="Номер слайда 1"/>
          <p:cNvSpPr>
            <a:spLocks noGrp="1"/>
          </p:cNvSpPr>
          <p:nvPr>
            <p:ph type="sldNum" sz="quarter" idx="11"/>
          </p:nvPr>
        </p:nvSpPr>
        <p:spPr/>
        <p:txBody>
          <a:bodyPr/>
          <a:lstStyle/>
          <a:p>
            <a:pPr>
              <a:defRPr/>
            </a:pPr>
            <a:fld id="{AF3417E0-D88E-41FA-96DB-420EFDC07C72}" type="slidenum">
              <a:rPr lang="ru-RU" smtClean="0"/>
              <a:pPr>
                <a:defRPr/>
              </a:pPr>
              <a:t>75</a:t>
            </a:fld>
            <a:endParaRPr lang="ru-RU" dirty="0"/>
          </a:p>
        </p:txBody>
      </p:sp>
    </p:spTree>
    <p:extLst>
      <p:ext uri="{BB962C8B-B14F-4D97-AF65-F5344CB8AC3E}">
        <p14:creationId xmlns:p14="http://schemas.microsoft.com/office/powerpoint/2010/main" val="8963356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Порядок финансового обеспечения выполнения государственного задания</a:t>
            </a:r>
            <a:endParaRPr lang="ru-RU" altLang="ru-RU" sz="1600" b="1" dirty="0">
              <a:solidFill>
                <a:srgbClr val="3E3F68"/>
              </a:solidFill>
              <a:latin typeface="Cambria" pitchFamily="18" charset="0"/>
              <a:ea typeface="+mn-ea"/>
              <a:cs typeface="Times New Roman" pitchFamily="18" charset="0"/>
            </a:endParaRPr>
          </a:p>
        </p:txBody>
      </p:sp>
      <p:sp>
        <p:nvSpPr>
          <p:cNvPr id="42" name="Овал 41"/>
          <p:cNvSpPr/>
          <p:nvPr/>
        </p:nvSpPr>
        <p:spPr>
          <a:xfrm>
            <a:off x="691581" y="3609923"/>
            <a:ext cx="2704816" cy="127913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buClr>
                <a:prstClr val="black"/>
              </a:buClr>
            </a:pPr>
            <a:r>
              <a:rPr lang="ru-RU" sz="1600" dirty="0" smtClean="0"/>
              <a:t>права</a:t>
            </a:r>
            <a:r>
              <a:rPr lang="ru-RU" sz="1600" dirty="0"/>
              <a:t>, обязанности и ответственность </a:t>
            </a:r>
            <a:r>
              <a:rPr lang="ru-RU" sz="1600" dirty="0" smtClean="0"/>
              <a:t>сторон</a:t>
            </a:r>
            <a:endParaRPr lang="ru-RU" sz="1500" dirty="0">
              <a:solidFill>
                <a:prstClr val="black"/>
              </a:solidFill>
              <a:latin typeface="Calibri" pitchFamily="34" charset="0"/>
            </a:endParaRPr>
          </a:p>
        </p:txBody>
      </p:sp>
      <p:sp>
        <p:nvSpPr>
          <p:cNvPr id="7" name="Овал 6"/>
          <p:cNvSpPr/>
          <p:nvPr/>
        </p:nvSpPr>
        <p:spPr>
          <a:xfrm>
            <a:off x="2687216" y="1432042"/>
            <a:ext cx="4842588" cy="21778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fontAlgn="auto">
              <a:spcBef>
                <a:spcPts val="0"/>
              </a:spcBef>
              <a:spcAft>
                <a:spcPts val="0"/>
              </a:spcAft>
              <a:buClr>
                <a:prstClr val="black"/>
              </a:buClr>
              <a:buAutoNum type="arabicPeriod"/>
            </a:pPr>
            <a:r>
              <a:rPr lang="ru-RU" sz="1400" dirty="0" smtClean="0"/>
              <a:t>Соглашение </a:t>
            </a:r>
            <a:r>
              <a:rPr lang="ru-RU" sz="1400" dirty="0"/>
              <a:t>о порядке и условиях предоставления </a:t>
            </a:r>
            <a:r>
              <a:rPr lang="ru-RU" sz="1400" dirty="0" smtClean="0"/>
              <a:t>субсидии</a:t>
            </a:r>
          </a:p>
          <a:p>
            <a:pPr marL="342900" indent="-342900" fontAlgn="auto">
              <a:spcBef>
                <a:spcPts val="0"/>
              </a:spcBef>
              <a:spcAft>
                <a:spcPts val="0"/>
              </a:spcAft>
              <a:buClr>
                <a:prstClr val="black"/>
              </a:buClr>
              <a:buAutoNum type="arabicPeriod"/>
            </a:pPr>
            <a:r>
              <a:rPr lang="ru-RU" sz="1400" dirty="0" smtClean="0"/>
              <a:t>Приказ бюджетного </a:t>
            </a:r>
            <a:r>
              <a:rPr lang="ru-RU" sz="1400" dirty="0"/>
              <a:t>или </a:t>
            </a:r>
            <a:r>
              <a:rPr lang="ru-RU" sz="1400" dirty="0" smtClean="0"/>
              <a:t>автономного учреждения, выполняющего функции ГРБС</a:t>
            </a:r>
          </a:p>
          <a:p>
            <a:pPr marL="342900" indent="-342900" fontAlgn="auto">
              <a:spcBef>
                <a:spcPts val="0"/>
              </a:spcBef>
              <a:spcAft>
                <a:spcPts val="0"/>
              </a:spcAft>
              <a:buClr>
                <a:prstClr val="black"/>
              </a:buClr>
              <a:buFontTx/>
              <a:buAutoNum type="arabicPeriod"/>
            </a:pPr>
            <a:r>
              <a:rPr lang="ru-RU" sz="1400" dirty="0"/>
              <a:t>Приказ бюджетного или автономного учреждения – </a:t>
            </a:r>
            <a:r>
              <a:rPr lang="ru-RU" sz="1400" dirty="0" smtClean="0"/>
              <a:t>для филиалов </a:t>
            </a:r>
            <a:endParaRPr lang="ru-RU" sz="1400" dirty="0" smtClean="0">
              <a:solidFill>
                <a:schemeClr val="tx1"/>
              </a:solidFill>
              <a:latin typeface="Calibri" pitchFamily="34" charset="0"/>
            </a:endParaRPr>
          </a:p>
        </p:txBody>
      </p:sp>
      <p:sp>
        <p:nvSpPr>
          <p:cNvPr id="2" name="Прямоугольник 1"/>
          <p:cNvSpPr/>
          <p:nvPr/>
        </p:nvSpPr>
        <p:spPr>
          <a:xfrm>
            <a:off x="510855" y="1002835"/>
            <a:ext cx="2372299"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Орган-учредитель</a:t>
            </a:r>
            <a:endParaRPr lang="ru-RU" b="1" dirty="0"/>
          </a:p>
        </p:txBody>
      </p:sp>
      <p:sp>
        <p:nvSpPr>
          <p:cNvPr id="9" name="Прямоугольник 8"/>
          <p:cNvSpPr/>
          <p:nvPr/>
        </p:nvSpPr>
        <p:spPr>
          <a:xfrm>
            <a:off x="7389845" y="1002835"/>
            <a:ext cx="1785788"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Учреждение</a:t>
            </a:r>
            <a:endParaRPr lang="ru-RU" b="1" dirty="0"/>
          </a:p>
        </p:txBody>
      </p:sp>
      <p:sp>
        <p:nvSpPr>
          <p:cNvPr id="11" name="Овал 10"/>
          <p:cNvSpPr/>
          <p:nvPr/>
        </p:nvSpPr>
        <p:spPr>
          <a:xfrm>
            <a:off x="6824584" y="3478666"/>
            <a:ext cx="2916310" cy="154164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buClr>
                <a:prstClr val="black"/>
              </a:buClr>
            </a:pPr>
            <a:r>
              <a:rPr lang="ru-RU" sz="1600" dirty="0" smtClean="0"/>
              <a:t>объем </a:t>
            </a:r>
            <a:r>
              <a:rPr lang="ru-RU" sz="1600" dirty="0"/>
              <a:t>и периодичность перечисления субсидии в течение финансового </a:t>
            </a:r>
            <a:r>
              <a:rPr lang="ru-RU" sz="1600" dirty="0" smtClean="0"/>
              <a:t>года</a:t>
            </a:r>
            <a:endParaRPr lang="ru-RU" sz="1500" dirty="0">
              <a:solidFill>
                <a:prstClr val="black"/>
              </a:solidFill>
              <a:latin typeface="Calibri" pitchFamily="34" charset="0"/>
            </a:endParaRPr>
          </a:p>
        </p:txBody>
      </p:sp>
      <p:cxnSp>
        <p:nvCxnSpPr>
          <p:cNvPr id="12" name="Соединительная линия уступом 11"/>
          <p:cNvCxnSpPr>
            <a:stCxn id="2" idx="2"/>
            <a:endCxn id="7" idx="2"/>
          </p:cNvCxnSpPr>
          <p:nvPr/>
        </p:nvCxnSpPr>
        <p:spPr>
          <a:xfrm rot="16200000" flipH="1">
            <a:off x="1890236" y="1724003"/>
            <a:ext cx="603748" cy="990211"/>
          </a:xfrm>
          <a:prstGeom prst="bentConnector2">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42" idx="0"/>
            <a:endCxn id="7" idx="3"/>
          </p:cNvCxnSpPr>
          <p:nvPr/>
        </p:nvCxnSpPr>
        <p:spPr>
          <a:xfrm flipV="1">
            <a:off x="2043989" y="3290980"/>
            <a:ext cx="1352408" cy="318943"/>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11" idx="0"/>
            <a:endCxn id="7" idx="5"/>
          </p:cNvCxnSpPr>
          <p:nvPr/>
        </p:nvCxnSpPr>
        <p:spPr>
          <a:xfrm flipH="1" flipV="1">
            <a:off x="6820623" y="3290980"/>
            <a:ext cx="1462116" cy="187686"/>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2967139" y="5122504"/>
            <a:ext cx="6773755" cy="164219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dirty="0" smtClean="0"/>
              <a:t>а) 25 </a:t>
            </a:r>
            <a:r>
              <a:rPr lang="ru-RU" sz="1200" dirty="0"/>
              <a:t>процентов годового размера субсидии в течение I квартала;</a:t>
            </a:r>
          </a:p>
          <a:p>
            <a:r>
              <a:rPr lang="ru-RU" sz="1200" dirty="0"/>
              <a:t>б) 50 процентов (до 65 процентов – в части субсидий, предоставляемых на оказание государственных услуг (выполнение работ), процесс оказания (выполнения) которых требует неравномерного финансового обеспечения в течение финансового года) годового размера субсидии в течение первого полугодия;</a:t>
            </a:r>
          </a:p>
          <a:p>
            <a:r>
              <a:rPr lang="ru-RU" sz="1200" dirty="0"/>
              <a:t>в) 75 процентов годового размера субсидии в течение 9 </a:t>
            </a:r>
            <a:r>
              <a:rPr lang="ru-RU" sz="1200" dirty="0" smtClean="0"/>
              <a:t>месяцев;</a:t>
            </a:r>
          </a:p>
          <a:p>
            <a:r>
              <a:rPr lang="ru-RU" sz="1200" dirty="0" smtClean="0"/>
              <a:t>г) </a:t>
            </a:r>
            <a:r>
              <a:rPr lang="ru-RU" sz="1200" dirty="0"/>
              <a:t>в декабре </a:t>
            </a:r>
            <a:r>
              <a:rPr lang="ru-RU" sz="1200" dirty="0" smtClean="0"/>
              <a:t>не </a:t>
            </a:r>
            <a:r>
              <a:rPr lang="ru-RU" sz="1200" dirty="0"/>
              <a:t>позднее 2-х рабочих дней с момента предоставления федеральным бюджетным или автономным учреждением предварительного отчета об исполнении государственного задания за соответствующий финансовый год.</a:t>
            </a:r>
          </a:p>
        </p:txBody>
      </p:sp>
      <p:cxnSp>
        <p:nvCxnSpPr>
          <p:cNvPr id="26" name="Прямая со стрелкой 25"/>
          <p:cNvCxnSpPr>
            <a:stCxn id="23" idx="0"/>
            <a:endCxn id="11" idx="3"/>
          </p:cNvCxnSpPr>
          <p:nvPr/>
        </p:nvCxnSpPr>
        <p:spPr>
          <a:xfrm flipV="1">
            <a:off x="6354017" y="4794544"/>
            <a:ext cx="897651" cy="32796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Овал 23"/>
          <p:cNvSpPr/>
          <p:nvPr/>
        </p:nvSpPr>
        <p:spPr>
          <a:xfrm>
            <a:off x="34039" y="5204594"/>
            <a:ext cx="2704816" cy="148312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buClr>
                <a:prstClr val="black"/>
              </a:buClr>
            </a:pPr>
            <a:r>
              <a:rPr lang="ru-RU" sz="900" dirty="0" smtClean="0"/>
              <a:t>Если </a:t>
            </a:r>
            <a:r>
              <a:rPr lang="ru-RU" sz="900" b="1" dirty="0" smtClean="0"/>
              <a:t>показатели объема </a:t>
            </a:r>
            <a:r>
              <a:rPr lang="ru-RU" sz="900" dirty="0"/>
              <a:t>указанные в предварительном отчете, </a:t>
            </a:r>
            <a:r>
              <a:rPr lang="ru-RU" sz="900" b="1" dirty="0"/>
              <a:t>меньше</a:t>
            </a:r>
            <a:r>
              <a:rPr lang="ru-RU" sz="900" dirty="0"/>
              <a:t> показателей, установленных в государственном задании, то соответствующие средства субсидии подлежат </a:t>
            </a:r>
            <a:r>
              <a:rPr lang="ru-RU" sz="900" b="1" dirty="0"/>
              <a:t>перечислению в федеральный бюджет </a:t>
            </a:r>
            <a:endParaRPr lang="ru-RU" sz="900" b="1" dirty="0">
              <a:solidFill>
                <a:prstClr val="black"/>
              </a:solidFill>
              <a:latin typeface="Calibri" pitchFamily="34" charset="0"/>
            </a:endParaRPr>
          </a:p>
        </p:txBody>
      </p:sp>
      <p:sp>
        <p:nvSpPr>
          <p:cNvPr id="3" name="Номер слайда 2"/>
          <p:cNvSpPr>
            <a:spLocks noGrp="1"/>
          </p:cNvSpPr>
          <p:nvPr>
            <p:ph type="sldNum" sz="quarter" idx="11"/>
          </p:nvPr>
        </p:nvSpPr>
        <p:spPr/>
        <p:txBody>
          <a:bodyPr/>
          <a:lstStyle/>
          <a:p>
            <a:pPr>
              <a:defRPr/>
            </a:pPr>
            <a:fld id="{AF3417E0-D88E-41FA-96DB-420EFDC07C72}" type="slidenum">
              <a:rPr lang="ru-RU" smtClean="0"/>
              <a:pPr>
                <a:defRPr/>
              </a:pPr>
              <a:t>76</a:t>
            </a:fld>
            <a:endParaRPr lang="ru-RU" dirty="0"/>
          </a:p>
        </p:txBody>
      </p:sp>
      <p:cxnSp>
        <p:nvCxnSpPr>
          <p:cNvPr id="19" name="Прямая со стрелкой 18"/>
          <p:cNvCxnSpPr>
            <a:stCxn id="24" idx="6"/>
            <a:endCxn id="23" idx="1"/>
          </p:cNvCxnSpPr>
          <p:nvPr/>
        </p:nvCxnSpPr>
        <p:spPr>
          <a:xfrm flipV="1">
            <a:off x="2738855" y="5943599"/>
            <a:ext cx="228284" cy="255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5675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254000"/>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4" name="Прямоугольник 95"/>
          <p:cNvSpPr>
            <a:spLocks noChangeArrowheads="1"/>
          </p:cNvSpPr>
          <p:nvPr/>
        </p:nvSpPr>
        <p:spPr bwMode="auto">
          <a:xfrm>
            <a:off x="8972021" y="2982914"/>
            <a:ext cx="2407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2000">
                <a:solidFill>
                  <a:srgbClr val="783A7A"/>
                </a:solidFill>
                <a:latin typeface="Cambria" pitchFamily="18" charset="0"/>
              </a:rPr>
              <a:t> </a:t>
            </a:r>
          </a:p>
          <a:p>
            <a:pPr algn="ctr"/>
            <a:endParaRPr lang="ru-RU" sz="2000" b="1">
              <a:solidFill>
                <a:srgbClr val="783A7A"/>
              </a:solidFill>
            </a:endParaRPr>
          </a:p>
        </p:txBody>
      </p:sp>
      <p:sp>
        <p:nvSpPr>
          <p:cNvPr id="39955" name="Прямоугольник 88"/>
          <p:cNvSpPr>
            <a:spLocks noChangeArrowheads="1"/>
          </p:cNvSpPr>
          <p:nvPr/>
        </p:nvSpPr>
        <p:spPr bwMode="auto">
          <a:xfrm>
            <a:off x="1093258" y="4141789"/>
            <a:ext cx="2407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000">
                <a:solidFill>
                  <a:srgbClr val="5A7F29"/>
                </a:solidFill>
                <a:latin typeface="Cambria" pitchFamily="18" charset="0"/>
                <a:cs typeface="Times New Roman" pitchFamily="18" charset="0"/>
              </a:rPr>
              <a:t> </a:t>
            </a:r>
          </a:p>
          <a:p>
            <a:pPr algn="ctr"/>
            <a:endParaRPr lang="ru-RU" altLang="ru-RU" sz="2000" b="1">
              <a:solidFill>
                <a:srgbClr val="5A7F29"/>
              </a:solidFill>
              <a:latin typeface="Times New Roman" pitchFamily="18" charset="0"/>
              <a:cs typeface="Times New Roman" pitchFamily="18" charset="0"/>
            </a:endParaRPr>
          </a:p>
        </p:txBody>
      </p:sp>
      <p:sp>
        <p:nvSpPr>
          <p:cNvPr id="14"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Переходные положения</a:t>
            </a:r>
            <a:endParaRPr lang="ru-RU" altLang="ru-RU" sz="1600" b="1" dirty="0">
              <a:solidFill>
                <a:srgbClr val="3E3F68"/>
              </a:solidFill>
              <a:latin typeface="Cambria" pitchFamily="18" charset="0"/>
              <a:ea typeface="+mn-ea"/>
              <a:cs typeface="Times New Roman" pitchFamily="18" charset="0"/>
            </a:endParaRPr>
          </a:p>
        </p:txBody>
      </p:sp>
      <p:sp>
        <p:nvSpPr>
          <p:cNvPr id="2" name="Скругленный прямоугольник 1"/>
          <p:cNvSpPr/>
          <p:nvPr/>
        </p:nvSpPr>
        <p:spPr>
          <a:xfrm>
            <a:off x="240242" y="882651"/>
            <a:ext cx="9410700" cy="812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smtClean="0">
                <a:solidFill>
                  <a:schemeClr val="tx1"/>
                </a:solidFill>
              </a:rPr>
              <a:t>Порядок применяется </a:t>
            </a:r>
            <a:r>
              <a:rPr lang="ru-RU" sz="1400" dirty="0">
                <a:solidFill>
                  <a:schemeClr val="tx1"/>
                </a:solidFill>
              </a:rPr>
              <a:t>при расчете объема финансового обеспечения на выполнение государственного (муниципального) задания </a:t>
            </a:r>
            <a:r>
              <a:rPr lang="ru-RU" sz="1400" b="1" dirty="0" smtClean="0">
                <a:solidFill>
                  <a:schemeClr val="tx1"/>
                </a:solidFill>
              </a:rPr>
              <a:t>начиная </a:t>
            </a:r>
            <a:r>
              <a:rPr lang="ru-RU" sz="1400" b="1" dirty="0">
                <a:solidFill>
                  <a:schemeClr val="tx1"/>
                </a:solidFill>
              </a:rPr>
              <a:t>с государственных (муниципальных) заданий </a:t>
            </a:r>
            <a:endParaRPr lang="ru-RU" sz="1400" b="1" dirty="0" smtClean="0">
              <a:solidFill>
                <a:schemeClr val="tx1"/>
              </a:solidFill>
            </a:endParaRPr>
          </a:p>
          <a:p>
            <a:pPr algn="ctr"/>
            <a:r>
              <a:rPr lang="ru-RU" sz="1400" b="1" dirty="0" smtClean="0">
                <a:solidFill>
                  <a:srgbClr val="FF0000"/>
                </a:solidFill>
              </a:rPr>
              <a:t>на </a:t>
            </a:r>
            <a:r>
              <a:rPr lang="ru-RU" sz="1400" b="1" dirty="0">
                <a:solidFill>
                  <a:srgbClr val="FF0000"/>
                </a:solidFill>
              </a:rPr>
              <a:t>2016 год (на 2016 год и на плановый период 2017 и 2018 годов)</a:t>
            </a:r>
            <a:endParaRPr lang="ru-RU" sz="1400" b="1" dirty="0">
              <a:solidFill>
                <a:srgbClr val="FF0000"/>
              </a:solidFill>
              <a:latin typeface="Calibri" pitchFamily="34" charset="0"/>
            </a:endParaRPr>
          </a:p>
        </p:txBody>
      </p:sp>
      <p:sp>
        <p:nvSpPr>
          <p:cNvPr id="15" name="Скругленный прямоугольник 14"/>
          <p:cNvSpPr/>
          <p:nvPr/>
        </p:nvSpPr>
        <p:spPr>
          <a:xfrm>
            <a:off x="895350" y="1778001"/>
            <a:ext cx="8755592" cy="812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Нормативные затраты, связанные </a:t>
            </a:r>
            <a:r>
              <a:rPr lang="ru-RU" sz="1400" b="1" dirty="0"/>
              <a:t>с выполнением работ </a:t>
            </a:r>
            <a:r>
              <a:rPr lang="ru-RU" sz="1400" dirty="0"/>
              <a:t>в рамках государственного задания, </a:t>
            </a:r>
            <a:r>
              <a:rPr lang="ru-RU" sz="1400" dirty="0" smtClean="0"/>
              <a:t>применяются </a:t>
            </a:r>
            <a:r>
              <a:rPr lang="ru-RU" sz="1400" dirty="0"/>
              <a:t>при расчете объема финансового обеспечения выполнения государственного задания, начиная с государственного задания </a:t>
            </a:r>
            <a:r>
              <a:rPr lang="ru-RU" sz="1400" b="1" dirty="0">
                <a:solidFill>
                  <a:srgbClr val="FF0000"/>
                </a:solidFill>
              </a:rPr>
              <a:t>на 2017 год и на плановый период 2018 и 2019 </a:t>
            </a:r>
            <a:r>
              <a:rPr lang="ru-RU" sz="1400" b="1" dirty="0" smtClean="0">
                <a:solidFill>
                  <a:srgbClr val="FF0000"/>
                </a:solidFill>
              </a:rPr>
              <a:t>годов</a:t>
            </a:r>
            <a:endParaRPr lang="ru-RU" sz="1400" b="1" dirty="0">
              <a:solidFill>
                <a:srgbClr val="FF0000"/>
              </a:solidFill>
              <a:latin typeface="Calibri" pitchFamily="34" charset="0"/>
            </a:endParaRPr>
          </a:p>
        </p:txBody>
      </p:sp>
      <p:sp>
        <p:nvSpPr>
          <p:cNvPr id="17" name="Скругленный прямоугольник 16"/>
          <p:cNvSpPr/>
          <p:nvPr/>
        </p:nvSpPr>
        <p:spPr>
          <a:xfrm>
            <a:off x="895350" y="2673282"/>
            <a:ext cx="8755592" cy="9080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Нормативные затраты </a:t>
            </a:r>
            <a:r>
              <a:rPr lang="ru-RU" sz="1400" b="1" dirty="0"/>
              <a:t>на содержание неиспользуемого для выполнения государственного задания имущества</a:t>
            </a:r>
            <a:r>
              <a:rPr lang="ru-RU" sz="1400" dirty="0"/>
              <a:t>, </a:t>
            </a:r>
            <a:r>
              <a:rPr lang="ru-RU" sz="1400" b="1" u="sng" dirty="0" smtClean="0"/>
              <a:t>не</a:t>
            </a:r>
            <a:r>
              <a:rPr lang="ru-RU" sz="1400" dirty="0" smtClean="0"/>
              <a:t> </a:t>
            </a:r>
            <a:r>
              <a:rPr lang="ru-RU" sz="1400" dirty="0"/>
              <a:t>применяются при расчете объема финансового обеспечения выполнения государственного задания, </a:t>
            </a:r>
            <a:r>
              <a:rPr lang="ru-RU" sz="1400" dirty="0" smtClean="0"/>
              <a:t>начиная  </a:t>
            </a:r>
            <a:r>
              <a:rPr lang="ru-RU" sz="1400" dirty="0"/>
              <a:t>с государственного задания </a:t>
            </a:r>
            <a:endParaRPr lang="ru-RU" sz="1400" dirty="0" smtClean="0"/>
          </a:p>
          <a:p>
            <a:pPr algn="ctr"/>
            <a:r>
              <a:rPr lang="ru-RU" sz="1400" b="1" dirty="0" smtClean="0">
                <a:solidFill>
                  <a:srgbClr val="FF0000"/>
                </a:solidFill>
              </a:rPr>
              <a:t>на 2019 </a:t>
            </a:r>
            <a:r>
              <a:rPr lang="ru-RU" sz="1400" b="1" dirty="0">
                <a:solidFill>
                  <a:srgbClr val="FF0000"/>
                </a:solidFill>
              </a:rPr>
              <a:t>год и на плановый период </a:t>
            </a:r>
            <a:r>
              <a:rPr lang="ru-RU" sz="1400" b="1" dirty="0" smtClean="0">
                <a:solidFill>
                  <a:srgbClr val="FF0000"/>
                </a:solidFill>
              </a:rPr>
              <a:t>2020 </a:t>
            </a:r>
            <a:r>
              <a:rPr lang="ru-RU" sz="1400" b="1" dirty="0">
                <a:solidFill>
                  <a:srgbClr val="FF0000"/>
                </a:solidFill>
              </a:rPr>
              <a:t>и </a:t>
            </a:r>
            <a:r>
              <a:rPr lang="ru-RU" sz="1400" b="1" dirty="0" smtClean="0">
                <a:solidFill>
                  <a:srgbClr val="FF0000"/>
                </a:solidFill>
              </a:rPr>
              <a:t>2021 </a:t>
            </a:r>
            <a:r>
              <a:rPr lang="ru-RU" sz="1400" b="1" dirty="0">
                <a:solidFill>
                  <a:srgbClr val="FF0000"/>
                </a:solidFill>
              </a:rPr>
              <a:t>годов</a:t>
            </a:r>
            <a:endParaRPr lang="ru-RU" sz="1400" b="1" dirty="0">
              <a:solidFill>
                <a:srgbClr val="FF0000"/>
              </a:solidFill>
              <a:latin typeface="Calibri" pitchFamily="34" charset="0"/>
            </a:endParaRPr>
          </a:p>
        </p:txBody>
      </p:sp>
      <p:sp>
        <p:nvSpPr>
          <p:cNvPr id="18" name="Скругленный прямоугольник 17"/>
          <p:cNvSpPr/>
          <p:nvPr/>
        </p:nvSpPr>
        <p:spPr>
          <a:xfrm>
            <a:off x="895350" y="3681276"/>
            <a:ext cx="8755592" cy="9080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smtClean="0"/>
              <a:t>Суммы </a:t>
            </a:r>
            <a:r>
              <a:rPr lang="ru-RU" sz="1400" b="1" dirty="0"/>
              <a:t>резерва на полное восстановление</a:t>
            </a:r>
            <a:r>
              <a:rPr lang="ru-RU" sz="1400" dirty="0"/>
              <a:t> состава объектов особо ценного движимого </a:t>
            </a:r>
            <a:r>
              <a:rPr lang="ru-RU" sz="1400" dirty="0" smtClean="0"/>
              <a:t>имущества, </a:t>
            </a:r>
            <a:r>
              <a:rPr lang="ru-RU" sz="1400" dirty="0"/>
              <a:t>формируемого в установленном порядке в размере начисленной годовой суммы амортизации по указанному </a:t>
            </a:r>
            <a:r>
              <a:rPr lang="ru-RU" sz="1400" dirty="0" smtClean="0"/>
              <a:t>имуществу, </a:t>
            </a:r>
            <a:r>
              <a:rPr lang="ru-RU" sz="1400" dirty="0"/>
              <a:t>применяется при расчете объема финансового обеспечения выполнения государственного задания </a:t>
            </a:r>
            <a:r>
              <a:rPr lang="ru-RU" sz="1400" b="1" dirty="0">
                <a:solidFill>
                  <a:srgbClr val="FF0000"/>
                </a:solidFill>
              </a:rPr>
              <a:t>на 2017 год и на плановый период 2018 и 2019 годов</a:t>
            </a:r>
          </a:p>
        </p:txBody>
      </p:sp>
      <p:sp>
        <p:nvSpPr>
          <p:cNvPr id="19" name="Скругленный прямоугольник 18"/>
          <p:cNvSpPr/>
          <p:nvPr/>
        </p:nvSpPr>
        <p:spPr>
          <a:xfrm>
            <a:off x="895350" y="4692650"/>
            <a:ext cx="8755592" cy="1079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a:t>До принятия </a:t>
            </a:r>
            <a:r>
              <a:rPr lang="ru-RU" sz="1400" b="1" dirty="0" smtClean="0"/>
              <a:t>НПА, устанавливающих стандарты оказания услуги</a:t>
            </a:r>
            <a:r>
              <a:rPr lang="ru-RU" sz="1400" dirty="0" smtClean="0"/>
              <a:t>, но </a:t>
            </a:r>
            <a:r>
              <a:rPr lang="ru-RU" sz="1400" b="1" dirty="0">
                <a:solidFill>
                  <a:srgbClr val="FF0000"/>
                </a:solidFill>
              </a:rPr>
              <a:t>не позднее срока формирования государственных заданий на 2019 год и на плановый период 2020 и 2021 годов</a:t>
            </a:r>
            <a:r>
              <a:rPr lang="ru-RU" sz="1400" dirty="0"/>
              <a:t>, нормы затрат, выраженные в натуральных показателях, определяются с указанием наименования нормы, ее значения и источника, указанного значения </a:t>
            </a:r>
            <a:endParaRPr lang="ru-RU" sz="1400" b="1" dirty="0">
              <a:solidFill>
                <a:srgbClr val="FF0000"/>
              </a:solidFill>
            </a:endParaRPr>
          </a:p>
        </p:txBody>
      </p:sp>
      <p:sp>
        <p:nvSpPr>
          <p:cNvPr id="22" name="Скругленный прямоугольник 21"/>
          <p:cNvSpPr/>
          <p:nvPr/>
        </p:nvSpPr>
        <p:spPr>
          <a:xfrm>
            <a:off x="895350" y="5908676"/>
            <a:ext cx="8755592" cy="812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smtClean="0"/>
              <a:t>Применяются </a:t>
            </a:r>
            <a:r>
              <a:rPr lang="ru-RU" sz="1400" b="1" dirty="0"/>
              <a:t>коэффициенты </a:t>
            </a:r>
            <a:r>
              <a:rPr lang="ru-RU" sz="1400" b="1" dirty="0" smtClean="0"/>
              <a:t>выравнивания </a:t>
            </a:r>
            <a:r>
              <a:rPr lang="ru-RU" sz="1400" dirty="0" smtClean="0"/>
              <a:t>при </a:t>
            </a:r>
            <a:r>
              <a:rPr lang="ru-RU" sz="1400" dirty="0"/>
              <a:t>необходимости, но не позднее срока формирования государственных заданий </a:t>
            </a:r>
            <a:r>
              <a:rPr lang="ru-RU" sz="1400" b="1" dirty="0">
                <a:solidFill>
                  <a:srgbClr val="FF0000"/>
                </a:solidFill>
              </a:rPr>
              <a:t>на 2019 год и на плановый период 2020 и 2021 </a:t>
            </a:r>
            <a:r>
              <a:rPr lang="ru-RU" sz="1400" b="1" dirty="0" smtClean="0">
                <a:solidFill>
                  <a:srgbClr val="FF0000"/>
                </a:solidFill>
              </a:rPr>
              <a:t>годов</a:t>
            </a:r>
            <a:endParaRPr lang="ru-RU" sz="1400" b="1" dirty="0">
              <a:solidFill>
                <a:srgbClr val="FF0000"/>
              </a:solidFill>
              <a:latin typeface="Calibri" pitchFamily="34" charset="0"/>
            </a:endParaRPr>
          </a:p>
        </p:txBody>
      </p:sp>
      <p:sp>
        <p:nvSpPr>
          <p:cNvPr id="3" name="Номер слайда 2"/>
          <p:cNvSpPr>
            <a:spLocks noGrp="1"/>
          </p:cNvSpPr>
          <p:nvPr>
            <p:ph type="sldNum" sz="quarter" idx="11"/>
          </p:nvPr>
        </p:nvSpPr>
        <p:spPr/>
        <p:txBody>
          <a:bodyPr/>
          <a:lstStyle/>
          <a:p>
            <a:pPr>
              <a:defRPr/>
            </a:pPr>
            <a:fld id="{600509AA-641A-4254-A23D-E1AAE0F50160}" type="slidenum">
              <a:rPr lang="ru-RU" smtClean="0"/>
              <a:pPr>
                <a:defRPr/>
              </a:pPr>
              <a:t>77</a:t>
            </a:fld>
            <a:endParaRPr lang="ru-RU" dirty="0"/>
          </a:p>
        </p:txBody>
      </p:sp>
    </p:spTree>
    <p:extLst>
      <p:ext uri="{BB962C8B-B14F-4D97-AF65-F5344CB8AC3E}">
        <p14:creationId xmlns:p14="http://schemas.microsoft.com/office/powerpoint/2010/main" val="3672957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54" y="1127777"/>
            <a:ext cx="9455208" cy="5463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56" descr="C:\Users\Albina\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317500"/>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Форма государственного задания </a:t>
            </a:r>
            <a:r>
              <a:rPr lang="ru-RU" sz="1600" b="1" dirty="0">
                <a:solidFill>
                  <a:srgbClr val="3E3F68"/>
                </a:solidFill>
                <a:latin typeface="Cambria" pitchFamily="18" charset="0"/>
                <a:ea typeface="+mn-ea"/>
                <a:cs typeface="Times New Roman" pitchFamily="18" charset="0"/>
              </a:rPr>
              <a:t>на оказание государственных </a:t>
            </a:r>
            <a:r>
              <a:rPr lang="ru-RU" sz="1600" b="1" dirty="0" smtClean="0">
                <a:solidFill>
                  <a:srgbClr val="3E3F68"/>
                </a:solidFill>
                <a:latin typeface="Cambria" pitchFamily="18" charset="0"/>
                <a:ea typeface="+mn-ea"/>
                <a:cs typeface="Times New Roman" pitchFamily="18" charset="0"/>
              </a:rPr>
              <a:t>услуг (выполнение работ)</a:t>
            </a:r>
            <a:endParaRPr lang="ru-RU" altLang="ru-RU" sz="1600" b="1" dirty="0">
              <a:solidFill>
                <a:srgbClr val="3E3F68"/>
              </a:solidFill>
              <a:latin typeface="Cambria" pitchFamily="18" charset="0"/>
              <a:ea typeface="+mn-ea"/>
              <a:cs typeface="Times New Roman" pitchFamily="18" charset="0"/>
            </a:endParaRPr>
          </a:p>
        </p:txBody>
      </p:sp>
      <p:sp>
        <p:nvSpPr>
          <p:cNvPr id="11" name="Пятно 1 10"/>
          <p:cNvSpPr/>
          <p:nvPr/>
        </p:nvSpPr>
        <p:spPr>
          <a:xfrm rot="20804739">
            <a:off x="6207041" y="6495141"/>
            <a:ext cx="682794" cy="30016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NEW</a:t>
            </a:r>
            <a:endParaRPr lang="ru-RU" sz="600" b="1" dirty="0"/>
          </a:p>
        </p:txBody>
      </p:sp>
      <p:sp>
        <p:nvSpPr>
          <p:cNvPr id="3" name="Скругленный прямоугольник 2"/>
          <p:cNvSpPr/>
          <p:nvPr/>
        </p:nvSpPr>
        <p:spPr>
          <a:xfrm>
            <a:off x="4181475" y="1003300"/>
            <a:ext cx="3206741" cy="4699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50" dirty="0" smtClean="0"/>
              <a:t>Утверждается не </a:t>
            </a:r>
            <a:r>
              <a:rPr lang="ru-RU" sz="1050" dirty="0"/>
              <a:t>позднее </a:t>
            </a:r>
            <a:r>
              <a:rPr lang="ru-RU" sz="1050" b="1" dirty="0">
                <a:solidFill>
                  <a:srgbClr val="FF0000"/>
                </a:solidFill>
              </a:rPr>
              <a:t>15 </a:t>
            </a:r>
            <a:r>
              <a:rPr lang="ru-RU" sz="1050" b="1" dirty="0" smtClean="0">
                <a:solidFill>
                  <a:srgbClr val="FF0000"/>
                </a:solidFill>
              </a:rPr>
              <a:t>рабочих </a:t>
            </a:r>
            <a:r>
              <a:rPr lang="ru-RU" sz="1050" b="1" dirty="0">
                <a:solidFill>
                  <a:srgbClr val="FF0000"/>
                </a:solidFill>
              </a:rPr>
              <a:t>дней </a:t>
            </a:r>
            <a:r>
              <a:rPr lang="ru-RU" sz="1050" dirty="0"/>
              <a:t>со дня утверждения </a:t>
            </a:r>
            <a:r>
              <a:rPr lang="ru-RU" sz="1050" dirty="0" err="1" smtClean="0"/>
              <a:t>ГРБСам</a:t>
            </a:r>
            <a:r>
              <a:rPr lang="ru-RU" sz="1050" dirty="0" smtClean="0"/>
              <a:t> ЛБО</a:t>
            </a:r>
            <a:endParaRPr lang="ru-RU" sz="1050" dirty="0"/>
          </a:p>
        </p:txBody>
      </p:sp>
      <p:sp>
        <p:nvSpPr>
          <p:cNvPr id="12" name="Скругленный прямоугольник 11"/>
          <p:cNvSpPr/>
          <p:nvPr/>
        </p:nvSpPr>
        <p:spPr>
          <a:xfrm>
            <a:off x="1614488" y="1299443"/>
            <a:ext cx="2419349" cy="6000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050" dirty="0"/>
              <a:t>утверждается не позднее </a:t>
            </a:r>
            <a:endParaRPr lang="ru-RU" sz="1050" dirty="0" smtClean="0"/>
          </a:p>
          <a:p>
            <a:r>
              <a:rPr lang="ru-RU" sz="1050" b="1" dirty="0" smtClean="0">
                <a:solidFill>
                  <a:srgbClr val="FF0000"/>
                </a:solidFill>
              </a:rPr>
              <a:t>1 месяца </a:t>
            </a:r>
            <a:r>
              <a:rPr lang="ru-RU" sz="1050" dirty="0"/>
              <a:t>со дня официального опубликования федерального закона о федеральном бюджете</a:t>
            </a:r>
          </a:p>
        </p:txBody>
      </p:sp>
      <p:cxnSp>
        <p:nvCxnSpPr>
          <p:cNvPr id="6" name="Прямая соединительная линия 5"/>
          <p:cNvCxnSpPr/>
          <p:nvPr/>
        </p:nvCxnSpPr>
        <p:spPr>
          <a:xfrm>
            <a:off x="1433512" y="1266156"/>
            <a:ext cx="2743200" cy="633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H="1">
            <a:off x="1433512" y="1266156"/>
            <a:ext cx="2743201" cy="633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Скругленный прямоугольник 19"/>
          <p:cNvSpPr/>
          <p:nvPr/>
        </p:nvSpPr>
        <p:spPr>
          <a:xfrm>
            <a:off x="4233855" y="1575350"/>
            <a:ext cx="3251466" cy="125291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900" dirty="0"/>
              <a:t>Распределение показателей объема государственных услуг (работ), содержащихся в государственном задании, утвержденном федеральному государственному учреждению, между созданными им в установленном порядке обособленными </a:t>
            </a:r>
            <a:r>
              <a:rPr lang="ru-RU" sz="900" dirty="0" smtClean="0"/>
              <a:t>подразделениями осуществляется не </a:t>
            </a:r>
            <a:r>
              <a:rPr lang="ru-RU" sz="900" dirty="0"/>
              <a:t>позднее </a:t>
            </a:r>
            <a:r>
              <a:rPr lang="ru-RU" sz="900" b="1" dirty="0">
                <a:solidFill>
                  <a:srgbClr val="FF0000"/>
                </a:solidFill>
              </a:rPr>
              <a:t>10 </a:t>
            </a:r>
            <a:r>
              <a:rPr lang="ru-RU" sz="900" b="1" dirty="0" smtClean="0">
                <a:solidFill>
                  <a:srgbClr val="FF0000"/>
                </a:solidFill>
              </a:rPr>
              <a:t>рабочих </a:t>
            </a:r>
            <a:r>
              <a:rPr lang="ru-RU" sz="900" b="1" dirty="0">
                <a:solidFill>
                  <a:srgbClr val="FF0000"/>
                </a:solidFill>
              </a:rPr>
              <a:t>дней </a:t>
            </a:r>
            <a:r>
              <a:rPr lang="ru-RU" sz="900" dirty="0"/>
              <a:t>со дня утверждения государственного задания федеральному государственному </a:t>
            </a:r>
            <a:r>
              <a:rPr lang="ru-RU" sz="900" dirty="0" smtClean="0"/>
              <a:t>учреждению</a:t>
            </a:r>
            <a:endParaRPr lang="ru-RU" sz="900" dirty="0"/>
          </a:p>
        </p:txBody>
      </p:sp>
      <p:sp>
        <p:nvSpPr>
          <p:cNvPr id="21" name="Скругленный прямоугольник 20"/>
          <p:cNvSpPr/>
          <p:nvPr/>
        </p:nvSpPr>
        <p:spPr>
          <a:xfrm>
            <a:off x="481004" y="2508311"/>
            <a:ext cx="3206741" cy="4699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50" dirty="0" smtClean="0"/>
              <a:t>Формируется </a:t>
            </a:r>
            <a:r>
              <a:rPr lang="ru-RU" sz="1050" b="1" dirty="0">
                <a:solidFill>
                  <a:srgbClr val="FF0000"/>
                </a:solidFill>
              </a:rPr>
              <a:t>в электронном виде </a:t>
            </a:r>
            <a:r>
              <a:rPr lang="ru-RU" sz="1050" dirty="0" smtClean="0"/>
              <a:t>в </a:t>
            </a:r>
            <a:r>
              <a:rPr lang="ru-RU" sz="1050" dirty="0"/>
              <a:t>информационной системе Министерства финансов Российской Федерации</a:t>
            </a:r>
          </a:p>
        </p:txBody>
      </p:sp>
      <p:sp>
        <p:nvSpPr>
          <p:cNvPr id="22" name="Пятно 1 21"/>
          <p:cNvSpPr/>
          <p:nvPr/>
        </p:nvSpPr>
        <p:spPr>
          <a:xfrm rot="20804739">
            <a:off x="3346348" y="925003"/>
            <a:ext cx="682794" cy="30016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NEW</a:t>
            </a:r>
            <a:endParaRPr lang="ru-RU" sz="600" b="1" dirty="0"/>
          </a:p>
        </p:txBody>
      </p:sp>
      <p:sp>
        <p:nvSpPr>
          <p:cNvPr id="23" name="Пятно 1 22"/>
          <p:cNvSpPr/>
          <p:nvPr/>
        </p:nvSpPr>
        <p:spPr>
          <a:xfrm rot="20804739">
            <a:off x="139607" y="2223757"/>
            <a:ext cx="682794" cy="30016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NEW</a:t>
            </a:r>
            <a:endParaRPr lang="ru-RU" sz="600" b="1" dirty="0"/>
          </a:p>
        </p:txBody>
      </p:sp>
      <p:sp>
        <p:nvSpPr>
          <p:cNvPr id="2" name="Номер слайда 1"/>
          <p:cNvSpPr>
            <a:spLocks noGrp="1"/>
          </p:cNvSpPr>
          <p:nvPr>
            <p:ph type="sldNum" sz="quarter" idx="11"/>
          </p:nvPr>
        </p:nvSpPr>
        <p:spPr/>
        <p:txBody>
          <a:bodyPr/>
          <a:lstStyle/>
          <a:p>
            <a:pPr>
              <a:defRPr/>
            </a:pPr>
            <a:fld id="{AF3417E0-D88E-41FA-96DB-420EFDC07C72}" type="slidenum">
              <a:rPr lang="ru-RU" smtClean="0"/>
              <a:pPr>
                <a:defRPr/>
              </a:pPr>
              <a:t>78</a:t>
            </a:fld>
            <a:endParaRPr lang="ru-RU" dirty="0"/>
          </a:p>
        </p:txBody>
      </p:sp>
    </p:spTree>
    <p:extLst>
      <p:ext uri="{BB962C8B-B14F-4D97-AF65-F5344CB8AC3E}">
        <p14:creationId xmlns:p14="http://schemas.microsoft.com/office/powerpoint/2010/main" val="3892858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r>
              <a:rPr lang="ru-RU" smtClean="0"/>
              <a:t>СЛАЙД</a:t>
            </a:r>
            <a:r>
              <a:rPr lang="ru-RU" sz="1400" smtClean="0"/>
              <a:t> </a:t>
            </a:r>
            <a:fld id="{784FCBA4-6198-472C-A216-AC90403B0983}" type="slidenum">
              <a:rPr lang="ru-RU" sz="1400" smtClean="0"/>
              <a:pPr>
                <a:defRPr/>
              </a:pPr>
              <a:t>7</a:t>
            </a:fld>
            <a:endParaRPr lang="ru-RU" sz="1400"/>
          </a:p>
        </p:txBody>
      </p:sp>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42863"/>
            <a:ext cx="9553575" cy="677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Прямая соединительная линия 2"/>
          <p:cNvCxnSpPr/>
          <p:nvPr/>
        </p:nvCxnSpPr>
        <p:spPr>
          <a:xfrm>
            <a:off x="5465135" y="3934047"/>
            <a:ext cx="723014" cy="7974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H="1">
            <a:off x="5465136" y="3934047"/>
            <a:ext cx="723014" cy="7974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4395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17500"/>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9"/>
          <p:cNvSpPr>
            <a:spLocks noGrp="1"/>
          </p:cNvSpPr>
          <p:nvPr>
            <p:ph type="title"/>
          </p:nvPr>
        </p:nvSpPr>
        <p:spPr>
          <a:xfrm>
            <a:off x="461963" y="142430"/>
            <a:ext cx="9080500" cy="1069975"/>
          </a:xfrm>
        </p:spPr>
        <p:txBody>
          <a:bodyPr/>
          <a:lstStyle/>
          <a:p>
            <a:pPr algn="ctr">
              <a:defRPr/>
            </a:pPr>
            <a:r>
              <a:rPr lang="ru-RU" sz="1600" b="1" dirty="0">
                <a:solidFill>
                  <a:srgbClr val="3E3F68"/>
                </a:solidFill>
                <a:latin typeface="Cambria" pitchFamily="18" charset="0"/>
                <a:cs typeface="Times New Roman" pitchFamily="18" charset="0"/>
              </a:rPr>
              <a:t>Форма государственного задания на оказание государственных услуг (выполнение работ)</a:t>
            </a:r>
            <a:endParaRPr lang="ru-RU" altLang="ru-RU" sz="1600" b="1" dirty="0">
              <a:solidFill>
                <a:srgbClr val="3E3F68"/>
              </a:solidFill>
              <a:latin typeface="Cambria" pitchFamily="18" charset="0"/>
              <a:ea typeface="+mn-ea"/>
              <a:cs typeface="Times New Roman" pitchFamily="18"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44" y="1003300"/>
            <a:ext cx="9787756" cy="417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ятно 1 5"/>
          <p:cNvSpPr/>
          <p:nvPr/>
        </p:nvSpPr>
        <p:spPr>
          <a:xfrm rot="20804739">
            <a:off x="3840079" y="2763054"/>
            <a:ext cx="682794" cy="30016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NEW</a:t>
            </a:r>
            <a:endParaRPr lang="ru-RU" sz="600" b="1" dirty="0"/>
          </a:p>
        </p:txBody>
      </p:sp>
      <p:sp>
        <p:nvSpPr>
          <p:cNvPr id="2" name="Номер слайда 1"/>
          <p:cNvSpPr>
            <a:spLocks noGrp="1"/>
          </p:cNvSpPr>
          <p:nvPr>
            <p:ph type="sldNum" sz="quarter" idx="11"/>
          </p:nvPr>
        </p:nvSpPr>
        <p:spPr/>
        <p:txBody>
          <a:bodyPr/>
          <a:lstStyle/>
          <a:p>
            <a:pPr>
              <a:defRPr/>
            </a:pPr>
            <a:fld id="{AF3417E0-D88E-41FA-96DB-420EFDC07C72}" type="slidenum">
              <a:rPr lang="ru-RU" smtClean="0"/>
              <a:pPr>
                <a:defRPr/>
              </a:pPr>
              <a:t>79</a:t>
            </a:fld>
            <a:endParaRPr lang="ru-RU" dirty="0"/>
          </a:p>
        </p:txBody>
      </p:sp>
    </p:spTree>
    <p:extLst>
      <p:ext uri="{BB962C8B-B14F-4D97-AF65-F5344CB8AC3E}">
        <p14:creationId xmlns:p14="http://schemas.microsoft.com/office/powerpoint/2010/main" val="33094630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108075"/>
            <a:ext cx="9582150" cy="4210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56" descr="C:\Users\Albina\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317500"/>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9"/>
          <p:cNvSpPr>
            <a:spLocks noGrp="1"/>
          </p:cNvSpPr>
          <p:nvPr>
            <p:ph type="title"/>
          </p:nvPr>
        </p:nvSpPr>
        <p:spPr>
          <a:xfrm>
            <a:off x="461963" y="142430"/>
            <a:ext cx="9080500" cy="1069975"/>
          </a:xfrm>
        </p:spPr>
        <p:txBody>
          <a:bodyPr/>
          <a:lstStyle/>
          <a:p>
            <a:pPr algn="ctr">
              <a:defRPr/>
            </a:pPr>
            <a:r>
              <a:rPr lang="ru-RU" sz="1600" b="1" dirty="0">
                <a:solidFill>
                  <a:srgbClr val="3E3F68"/>
                </a:solidFill>
                <a:latin typeface="Cambria" pitchFamily="18" charset="0"/>
                <a:cs typeface="Times New Roman" pitchFamily="18" charset="0"/>
              </a:rPr>
              <a:t>Форма государственного задания на оказание государственных услуг (выполнение работ)</a:t>
            </a:r>
            <a:endParaRPr lang="ru-RU" altLang="ru-RU" sz="1600" b="1" dirty="0">
              <a:solidFill>
                <a:srgbClr val="3E3F68"/>
              </a:solidFill>
              <a:latin typeface="Cambria" pitchFamily="18" charset="0"/>
              <a:ea typeface="+mn-ea"/>
              <a:cs typeface="Times New Roman" pitchFamily="18" charset="0"/>
            </a:endParaRPr>
          </a:p>
        </p:txBody>
      </p:sp>
      <p:sp>
        <p:nvSpPr>
          <p:cNvPr id="2" name="Номер слайда 1"/>
          <p:cNvSpPr>
            <a:spLocks noGrp="1"/>
          </p:cNvSpPr>
          <p:nvPr>
            <p:ph type="sldNum" sz="quarter" idx="11"/>
          </p:nvPr>
        </p:nvSpPr>
        <p:spPr/>
        <p:txBody>
          <a:bodyPr/>
          <a:lstStyle/>
          <a:p>
            <a:pPr>
              <a:defRPr/>
            </a:pPr>
            <a:fld id="{AF3417E0-D88E-41FA-96DB-420EFDC07C72}" type="slidenum">
              <a:rPr lang="ru-RU" smtClean="0"/>
              <a:pPr>
                <a:defRPr/>
              </a:pPr>
              <a:t>80</a:t>
            </a:fld>
            <a:endParaRPr lang="ru-RU" dirty="0"/>
          </a:p>
        </p:txBody>
      </p:sp>
    </p:spTree>
    <p:extLst>
      <p:ext uri="{BB962C8B-B14F-4D97-AF65-F5344CB8AC3E}">
        <p14:creationId xmlns:p14="http://schemas.microsoft.com/office/powerpoint/2010/main" val="27528839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17500"/>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9"/>
          <p:cNvSpPr>
            <a:spLocks noGrp="1"/>
          </p:cNvSpPr>
          <p:nvPr>
            <p:ph type="title"/>
          </p:nvPr>
        </p:nvSpPr>
        <p:spPr>
          <a:xfrm>
            <a:off x="461963" y="142430"/>
            <a:ext cx="9080500" cy="1069975"/>
          </a:xfrm>
        </p:spPr>
        <p:txBody>
          <a:bodyPr/>
          <a:lstStyle/>
          <a:p>
            <a:pPr algn="ctr">
              <a:defRPr/>
            </a:pPr>
            <a:r>
              <a:rPr lang="ru-RU" sz="1600" b="1" dirty="0">
                <a:solidFill>
                  <a:srgbClr val="3E3F68"/>
                </a:solidFill>
                <a:latin typeface="Cambria" pitchFamily="18" charset="0"/>
                <a:cs typeface="Times New Roman" pitchFamily="18" charset="0"/>
              </a:rPr>
              <a:t>Форма государственного задания на оказание государственных услуг (выполнение работ)</a:t>
            </a:r>
            <a:endParaRPr lang="ru-RU" altLang="ru-RU" sz="1600" b="1" dirty="0">
              <a:solidFill>
                <a:srgbClr val="3E3F68"/>
              </a:solidFill>
              <a:latin typeface="Cambria" pitchFamily="18" charset="0"/>
              <a:ea typeface="+mn-ea"/>
              <a:cs typeface="Times New Roman" pitchFamily="18"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93" y="1196134"/>
            <a:ext cx="9501814" cy="2728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1"/>
          </p:nvPr>
        </p:nvSpPr>
        <p:spPr/>
        <p:txBody>
          <a:bodyPr/>
          <a:lstStyle/>
          <a:p>
            <a:pPr>
              <a:defRPr/>
            </a:pPr>
            <a:fld id="{AF3417E0-D88E-41FA-96DB-420EFDC07C72}" type="slidenum">
              <a:rPr lang="ru-RU" smtClean="0"/>
              <a:pPr>
                <a:defRPr/>
              </a:pPr>
              <a:t>81</a:t>
            </a:fld>
            <a:endParaRPr lang="ru-RU" dirty="0"/>
          </a:p>
        </p:txBody>
      </p:sp>
    </p:spTree>
    <p:extLst>
      <p:ext uri="{BB962C8B-B14F-4D97-AF65-F5344CB8AC3E}">
        <p14:creationId xmlns:p14="http://schemas.microsoft.com/office/powerpoint/2010/main" val="23160179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6" descr="C:\Users\Albin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17500"/>
            <a:ext cx="990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9"/>
          <p:cNvSpPr>
            <a:spLocks noGrp="1"/>
          </p:cNvSpPr>
          <p:nvPr>
            <p:ph type="title"/>
          </p:nvPr>
        </p:nvSpPr>
        <p:spPr>
          <a:xfrm>
            <a:off x="461963" y="142430"/>
            <a:ext cx="9080500" cy="1069975"/>
          </a:xfrm>
        </p:spPr>
        <p:txBody>
          <a:bodyPr/>
          <a:lstStyle/>
          <a:p>
            <a:pPr algn="ctr">
              <a:defRPr/>
            </a:pPr>
            <a:r>
              <a:rPr lang="ru-RU" sz="1600" b="1" dirty="0" smtClean="0">
                <a:solidFill>
                  <a:srgbClr val="3E3F68"/>
                </a:solidFill>
                <a:latin typeface="Cambria" pitchFamily="18" charset="0"/>
                <a:ea typeface="+mn-ea"/>
                <a:cs typeface="Times New Roman" pitchFamily="18" charset="0"/>
              </a:rPr>
              <a:t>Отчет об исполнении </a:t>
            </a:r>
            <a:r>
              <a:rPr lang="ru-RU" sz="1600" b="1" dirty="0">
                <a:solidFill>
                  <a:srgbClr val="3E3F68"/>
                </a:solidFill>
                <a:latin typeface="Cambria" pitchFamily="18" charset="0"/>
                <a:ea typeface="+mn-ea"/>
                <a:cs typeface="Times New Roman" pitchFamily="18" charset="0"/>
              </a:rPr>
              <a:t>государственного </a:t>
            </a:r>
            <a:r>
              <a:rPr lang="ru-RU" sz="1600" b="1" dirty="0" smtClean="0">
                <a:solidFill>
                  <a:srgbClr val="3E3F68"/>
                </a:solidFill>
                <a:latin typeface="Cambria" pitchFamily="18" charset="0"/>
                <a:ea typeface="+mn-ea"/>
                <a:cs typeface="Times New Roman" pitchFamily="18" charset="0"/>
              </a:rPr>
              <a:t>задания </a:t>
            </a:r>
            <a:r>
              <a:rPr lang="ru-RU" sz="1600" b="1" dirty="0">
                <a:solidFill>
                  <a:srgbClr val="3E3F68"/>
                </a:solidFill>
                <a:latin typeface="Cambria" pitchFamily="18" charset="0"/>
                <a:ea typeface="+mn-ea"/>
                <a:cs typeface="Times New Roman" pitchFamily="18" charset="0"/>
              </a:rPr>
              <a:t>на оказание государственных </a:t>
            </a:r>
            <a:r>
              <a:rPr lang="ru-RU" sz="1600" b="1" dirty="0" smtClean="0">
                <a:solidFill>
                  <a:srgbClr val="3E3F68"/>
                </a:solidFill>
                <a:latin typeface="Cambria" pitchFamily="18" charset="0"/>
                <a:ea typeface="+mn-ea"/>
                <a:cs typeface="Times New Roman" pitchFamily="18" charset="0"/>
              </a:rPr>
              <a:t>услуг (выполнение работ)</a:t>
            </a:r>
            <a:endParaRPr lang="ru-RU" altLang="ru-RU" sz="1600" b="1" dirty="0">
              <a:solidFill>
                <a:srgbClr val="3E3F68"/>
              </a:solidFill>
              <a:latin typeface="Cambria" pitchFamily="18" charset="0"/>
              <a:ea typeface="+mn-ea"/>
              <a:cs typeface="Times New Roman" pitchFamily="18"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56" y="1006888"/>
            <a:ext cx="9031287" cy="582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ятно 1 6"/>
          <p:cNvSpPr/>
          <p:nvPr/>
        </p:nvSpPr>
        <p:spPr>
          <a:xfrm rot="20804739">
            <a:off x="3554329" y="1047487"/>
            <a:ext cx="682794" cy="30016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NEW</a:t>
            </a:r>
            <a:endParaRPr lang="ru-RU" sz="600" b="1" dirty="0"/>
          </a:p>
        </p:txBody>
      </p:sp>
      <p:sp>
        <p:nvSpPr>
          <p:cNvPr id="2" name="Номер слайда 1"/>
          <p:cNvSpPr>
            <a:spLocks noGrp="1"/>
          </p:cNvSpPr>
          <p:nvPr>
            <p:ph type="sldNum" sz="quarter" idx="11"/>
          </p:nvPr>
        </p:nvSpPr>
        <p:spPr/>
        <p:txBody>
          <a:bodyPr/>
          <a:lstStyle/>
          <a:p>
            <a:pPr>
              <a:defRPr/>
            </a:pPr>
            <a:fld id="{AF3417E0-D88E-41FA-96DB-420EFDC07C72}" type="slidenum">
              <a:rPr lang="ru-RU" smtClean="0"/>
              <a:pPr>
                <a:defRPr/>
              </a:pPr>
              <a:t>82</a:t>
            </a:fld>
            <a:endParaRPr lang="ru-RU" dirty="0"/>
          </a:p>
        </p:txBody>
      </p:sp>
    </p:spTree>
    <p:extLst>
      <p:ext uri="{BB962C8B-B14F-4D97-AF65-F5344CB8AC3E}">
        <p14:creationId xmlns:p14="http://schemas.microsoft.com/office/powerpoint/2010/main" val="6333516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3"/>
          <p:cNvSpPr txBox="1">
            <a:spLocks noChangeArrowheads="1"/>
          </p:cNvSpPr>
          <p:nvPr/>
        </p:nvSpPr>
        <p:spPr bwMode="auto">
          <a:xfrm>
            <a:off x="1325967" y="588963"/>
            <a:ext cx="6475015" cy="641350"/>
          </a:xfrm>
          <a:prstGeom prst="rect">
            <a:avLst/>
          </a:prstGeom>
          <a:no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800" b="1" dirty="0" smtClean="0">
                <a:solidFill>
                  <a:prstClr val="black"/>
                </a:solidFill>
                <a:latin typeface="Times New Roman" pitchFamily="18" charset="0"/>
              </a:rPr>
              <a:t>Реестр государственных заданий </a:t>
            </a:r>
            <a:r>
              <a:rPr lang="ru-RU" sz="1800" b="1" dirty="0">
                <a:solidFill>
                  <a:prstClr val="black"/>
                </a:solidFill>
                <a:latin typeface="Times New Roman" pitchFamily="18" charset="0"/>
              </a:rPr>
              <a:t>на сайте ГМУ – с 1 </a:t>
            </a:r>
            <a:r>
              <a:rPr lang="ru-RU" sz="1800" b="1" dirty="0" smtClean="0">
                <a:solidFill>
                  <a:prstClr val="black"/>
                </a:solidFill>
                <a:latin typeface="Times New Roman" pitchFamily="18" charset="0"/>
              </a:rPr>
              <a:t>января 2015 </a:t>
            </a:r>
            <a:r>
              <a:rPr lang="ru-RU" sz="1800" b="1" dirty="0">
                <a:solidFill>
                  <a:prstClr val="black"/>
                </a:solidFill>
                <a:latin typeface="Times New Roman" pitchFamily="18" charset="0"/>
              </a:rPr>
              <a:t>года</a:t>
            </a:r>
          </a:p>
        </p:txBody>
      </p:sp>
      <p:pic>
        <p:nvPicPr>
          <p:cNvPr id="215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3978" y="1841513"/>
            <a:ext cx="3355314"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Прямоугольник 9"/>
          <p:cNvSpPr>
            <a:spLocks noChangeArrowheads="1"/>
          </p:cNvSpPr>
          <p:nvPr/>
        </p:nvSpPr>
        <p:spPr bwMode="auto">
          <a:xfrm>
            <a:off x="6356357" y="1419225"/>
            <a:ext cx="1412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1800" b="1" dirty="0">
                <a:solidFill>
                  <a:srgbClr val="C00000"/>
                </a:solidFill>
              </a:rPr>
              <a:t>Сайт ГМУ</a:t>
            </a:r>
          </a:p>
        </p:txBody>
      </p:sp>
      <p:pic>
        <p:nvPicPr>
          <p:cNvPr id="21512" name="Picture 2" descr="M:\OBMEN_FK\05\Коллегия 2013\Человечки\9624655-3d-person-running-with-usb-flash-drive-isolated-on-white-backgro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59" y="1268413"/>
            <a:ext cx="148246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3" name="Group 17"/>
          <p:cNvGrpSpPr>
            <a:grpSpLocks/>
          </p:cNvGrpSpPr>
          <p:nvPr/>
        </p:nvGrpSpPr>
        <p:grpSpPr bwMode="auto">
          <a:xfrm>
            <a:off x="2144581" y="4005276"/>
            <a:ext cx="2261526" cy="2376487"/>
            <a:chOff x="2273" y="2880"/>
            <a:chExt cx="780" cy="1003"/>
          </a:xfrm>
        </p:grpSpPr>
        <p:sp>
          <p:nvSpPr>
            <p:cNvPr id="12" name="Прямоугольник 11"/>
            <p:cNvSpPr/>
            <p:nvPr/>
          </p:nvSpPr>
          <p:spPr>
            <a:xfrm>
              <a:off x="2483" y="2880"/>
              <a:ext cx="540" cy="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ru-RU" sz="1400" b="1" dirty="0">
                  <a:solidFill>
                    <a:prstClr val="black"/>
                  </a:solidFill>
                  <a:latin typeface="Times New Roman" pitchFamily="18" charset="0"/>
                  <a:cs typeface="Times New Roman" pitchFamily="18" charset="0"/>
                </a:rPr>
                <a:t>УФК</a:t>
              </a:r>
            </a:p>
          </p:txBody>
        </p:sp>
        <p:sp>
          <p:nvSpPr>
            <p:cNvPr id="13" name="Прямоугольник 12"/>
            <p:cNvSpPr/>
            <p:nvPr/>
          </p:nvSpPr>
          <p:spPr>
            <a:xfrm>
              <a:off x="2273" y="2920"/>
              <a:ext cx="780" cy="963"/>
            </a:xfrm>
            <a:prstGeom prst="rect">
              <a:avLst/>
            </a:prstGeom>
            <a:no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ru-RU" sz="1800" dirty="0">
                <a:solidFill>
                  <a:srgbClr val="FFFFFF"/>
                </a:solidFill>
              </a:endParaRPr>
            </a:p>
          </p:txBody>
        </p:sp>
      </p:grpSp>
      <p:pic>
        <p:nvPicPr>
          <p:cNvPr id="14" name="Рисунок 30" descr="gg.png"/>
          <p:cNvPicPr>
            <a:picLocks noChangeAspect="1"/>
          </p:cNvPicPr>
          <p:nvPr/>
        </p:nvPicPr>
        <p:blipFill>
          <a:blip r:embed="rId5" cstate="print">
            <a:duotone>
              <a:schemeClr val="accent6">
                <a:shade val="45000"/>
                <a:satMod val="135000"/>
              </a:schemeClr>
              <a:prstClr val="white"/>
            </a:duotone>
            <a:lum contrast="-9000"/>
          </a:blip>
          <a:srcRect/>
          <a:stretch>
            <a:fillRect/>
          </a:stretch>
        </p:blipFill>
        <p:spPr bwMode="auto">
          <a:xfrm>
            <a:off x="2222704" y="4149093"/>
            <a:ext cx="742325" cy="720081"/>
          </a:xfrm>
          <a:prstGeom prst="rect">
            <a:avLst/>
          </a:prstGeom>
          <a:noFill/>
          <a:ln w="9525">
            <a:noFill/>
            <a:miter lim="800000"/>
            <a:headEnd/>
            <a:tailEnd/>
          </a:ln>
        </p:spPr>
      </p:pic>
      <p:pic>
        <p:nvPicPr>
          <p:cNvPr id="15" name="Picture 160"/>
          <p:cNvPicPr>
            <a:picLocks noChangeAspect="1" noChangeArrowheads="1"/>
          </p:cNvPicPr>
          <p:nvPr/>
        </p:nvPicPr>
        <p:blipFill>
          <a:blip r:embed="rId6" cstate="print"/>
          <a:srcRect/>
          <a:stretch>
            <a:fillRect/>
          </a:stretch>
        </p:blipFill>
        <p:spPr bwMode="auto">
          <a:xfrm>
            <a:off x="2066686" y="5013176"/>
            <a:ext cx="2469878" cy="1327562"/>
          </a:xfrm>
          <a:prstGeom prst="rect">
            <a:avLst/>
          </a:prstGeom>
          <a:ln>
            <a:noFill/>
          </a:ln>
          <a:effectLst>
            <a:softEdge rad="112500"/>
          </a:effectLst>
        </p:spPr>
      </p:pic>
      <p:sp>
        <p:nvSpPr>
          <p:cNvPr id="16" name="Прямоугольник 15"/>
          <p:cNvSpPr/>
          <p:nvPr/>
        </p:nvSpPr>
        <p:spPr bwMode="auto">
          <a:xfrm>
            <a:off x="428231" y="2565413"/>
            <a:ext cx="935567"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rgbClr val="4F81BD">
                    <a:lumMod val="50000"/>
                  </a:srgbClr>
                </a:solidFill>
                <a:latin typeface="Times New Roman" pitchFamily="18" charset="0"/>
                <a:cs typeface="Times New Roman" pitchFamily="18" charset="0"/>
              </a:rPr>
              <a:t>ФБУ</a:t>
            </a:r>
          </a:p>
          <a:p>
            <a:pPr algn="ctr">
              <a:defRPr/>
            </a:pPr>
            <a:r>
              <a:rPr lang="ru-RU" sz="1400" b="1" dirty="0">
                <a:solidFill>
                  <a:srgbClr val="4F81BD">
                    <a:lumMod val="50000"/>
                  </a:srgbClr>
                </a:solidFill>
                <a:latin typeface="Times New Roman" pitchFamily="18" charset="0"/>
                <a:cs typeface="Times New Roman" pitchFamily="18" charset="0"/>
              </a:rPr>
              <a:t>ФАУ</a:t>
            </a:r>
          </a:p>
        </p:txBody>
      </p:sp>
      <p:pic>
        <p:nvPicPr>
          <p:cNvPr id="21519" name="Picture 3" descr="M:\OBMEN_FK\05\Коллегия 2013\Человечки\moneyhous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5319" y="4437076"/>
            <a:ext cx="171635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Прямоугольник 18"/>
          <p:cNvSpPr/>
          <p:nvPr/>
        </p:nvSpPr>
        <p:spPr bwMode="auto">
          <a:xfrm>
            <a:off x="8306594" y="5949963"/>
            <a:ext cx="937287" cy="574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rgbClr val="4F81BD">
                    <a:lumMod val="50000"/>
                  </a:srgbClr>
                </a:solidFill>
                <a:latin typeface="Times New Roman" pitchFamily="18" charset="0"/>
                <a:cs typeface="Times New Roman" pitchFamily="18" charset="0"/>
              </a:rPr>
              <a:t>ГРБС</a:t>
            </a:r>
          </a:p>
        </p:txBody>
      </p:sp>
      <p:sp>
        <p:nvSpPr>
          <p:cNvPr id="20" name="Стрелка влево 19"/>
          <p:cNvSpPr/>
          <p:nvPr/>
        </p:nvSpPr>
        <p:spPr>
          <a:xfrm flipV="1">
            <a:off x="4953000" y="5229238"/>
            <a:ext cx="2808420" cy="144463"/>
          </a:xfrm>
          <a:prstGeom prst="leftArrow">
            <a:avLst/>
          </a:prstGeom>
          <a:solidFill>
            <a:srgbClr val="396921"/>
          </a:solidFill>
          <a:ln>
            <a:solidFill>
              <a:srgbClr val="163A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dirty="0">
              <a:solidFill>
                <a:prstClr val="white"/>
              </a:solidFill>
            </a:endParaRPr>
          </a:p>
        </p:txBody>
      </p:sp>
      <p:sp>
        <p:nvSpPr>
          <p:cNvPr id="21" name="Прямоугольник 20"/>
          <p:cNvSpPr/>
          <p:nvPr/>
        </p:nvSpPr>
        <p:spPr bwMode="auto">
          <a:xfrm>
            <a:off x="5733786" y="5373688"/>
            <a:ext cx="1714633"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rgbClr val="4F81BD">
                    <a:lumMod val="50000"/>
                  </a:srgbClr>
                </a:solidFill>
                <a:latin typeface="Times New Roman" pitchFamily="18" charset="0"/>
                <a:cs typeface="Times New Roman" pitchFamily="18" charset="0"/>
              </a:rPr>
              <a:t>СУБСИДИЯ ФБУ, ФАУ</a:t>
            </a:r>
          </a:p>
        </p:txBody>
      </p:sp>
      <p:sp>
        <p:nvSpPr>
          <p:cNvPr id="22" name="Стрелка влево 21"/>
          <p:cNvSpPr/>
          <p:nvPr/>
        </p:nvSpPr>
        <p:spPr>
          <a:xfrm rot="8247983" flipV="1">
            <a:off x="4034631" y="3429003"/>
            <a:ext cx="1446345" cy="144463"/>
          </a:xfrm>
          <a:prstGeom prst="leftArrow">
            <a:avLst/>
          </a:prstGeom>
          <a:solidFill>
            <a:srgbClr val="396921"/>
          </a:solidFill>
          <a:ln>
            <a:solidFill>
              <a:srgbClr val="163A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dirty="0">
              <a:solidFill>
                <a:prstClr val="white"/>
              </a:solidFill>
            </a:endParaRPr>
          </a:p>
        </p:txBody>
      </p:sp>
      <p:sp>
        <p:nvSpPr>
          <p:cNvPr id="24" name="Прямоугольник 23"/>
          <p:cNvSpPr/>
          <p:nvPr/>
        </p:nvSpPr>
        <p:spPr bwMode="auto">
          <a:xfrm>
            <a:off x="4860131" y="3910018"/>
            <a:ext cx="3510095"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b="1" dirty="0">
                <a:solidFill>
                  <a:srgbClr val="254061"/>
                </a:solidFill>
                <a:latin typeface="Times New Roman" pitchFamily="18" charset="0"/>
                <a:cs typeface="Times New Roman" pitchFamily="18" charset="0"/>
              </a:rPr>
              <a:t>ПРОВЕРКА НАЛИЧИЯ ГОСУДАРСТВЕННОГО ЗАДАНИЯ</a:t>
            </a:r>
          </a:p>
          <a:p>
            <a:pPr algn="ctr"/>
            <a:r>
              <a:rPr lang="ru-RU" b="1" dirty="0">
                <a:solidFill>
                  <a:srgbClr val="254061"/>
                </a:solidFill>
                <a:latin typeface="Times New Roman" pitchFamily="18" charset="0"/>
                <a:cs typeface="Times New Roman" pitchFamily="18" charset="0"/>
              </a:rPr>
              <a:t> НА САЙТЕ ГМУ</a:t>
            </a:r>
          </a:p>
        </p:txBody>
      </p:sp>
      <p:sp>
        <p:nvSpPr>
          <p:cNvPr id="25" name="Стрелка влево 24"/>
          <p:cNvSpPr/>
          <p:nvPr/>
        </p:nvSpPr>
        <p:spPr>
          <a:xfrm rot="19066189" flipV="1">
            <a:off x="3792142" y="3230576"/>
            <a:ext cx="1508257" cy="136525"/>
          </a:xfrm>
          <a:prstGeom prst="leftArrow">
            <a:avLst/>
          </a:prstGeom>
          <a:solidFill>
            <a:srgbClr val="396921"/>
          </a:solidFill>
          <a:ln>
            <a:solidFill>
              <a:srgbClr val="163A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dirty="0">
              <a:solidFill>
                <a:prstClr val="white"/>
              </a:solidFill>
            </a:endParaRPr>
          </a:p>
        </p:txBody>
      </p:sp>
      <p:sp>
        <p:nvSpPr>
          <p:cNvPr id="26" name="Стрелка влево 25"/>
          <p:cNvSpPr/>
          <p:nvPr/>
        </p:nvSpPr>
        <p:spPr>
          <a:xfrm rot="10800000" flipV="1">
            <a:off x="2034514" y="1925640"/>
            <a:ext cx="3198813" cy="161925"/>
          </a:xfrm>
          <a:prstGeom prst="leftArrow">
            <a:avLst/>
          </a:prstGeom>
          <a:solidFill>
            <a:srgbClr val="396921"/>
          </a:solidFill>
          <a:ln>
            <a:solidFill>
              <a:srgbClr val="163A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dirty="0">
              <a:solidFill>
                <a:prstClr val="white"/>
              </a:solidFill>
            </a:endParaRPr>
          </a:p>
        </p:txBody>
      </p:sp>
      <p:sp>
        <p:nvSpPr>
          <p:cNvPr id="27" name="Прямоугольник 26"/>
          <p:cNvSpPr/>
          <p:nvPr/>
        </p:nvSpPr>
        <p:spPr bwMode="auto">
          <a:xfrm>
            <a:off x="1754188" y="2143125"/>
            <a:ext cx="3510095" cy="31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b="1" dirty="0">
                <a:solidFill>
                  <a:srgbClr val="254061"/>
                </a:solidFill>
                <a:latin typeface="Times New Roman" pitchFamily="18" charset="0"/>
                <a:cs typeface="Times New Roman" pitchFamily="18" charset="0"/>
              </a:rPr>
              <a:t>ГОСУДАРСТВЕННОЕ ЗАДАНИЕ</a:t>
            </a:r>
          </a:p>
        </p:txBody>
      </p:sp>
      <p:sp>
        <p:nvSpPr>
          <p:cNvPr id="28" name="Стрелка влево 27"/>
          <p:cNvSpPr/>
          <p:nvPr/>
        </p:nvSpPr>
        <p:spPr>
          <a:xfrm rot="2176992" flipV="1">
            <a:off x="1176345" y="3338513"/>
            <a:ext cx="1853935" cy="215900"/>
          </a:xfrm>
          <a:prstGeom prst="leftArrow">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dirty="0">
              <a:solidFill>
                <a:prstClr val="white"/>
              </a:solidFill>
            </a:endParaRPr>
          </a:p>
        </p:txBody>
      </p:sp>
      <p:sp>
        <p:nvSpPr>
          <p:cNvPr id="29" name="Прямоугольник 28"/>
          <p:cNvSpPr/>
          <p:nvPr/>
        </p:nvSpPr>
        <p:spPr bwMode="auto">
          <a:xfrm>
            <a:off x="271727" y="3357576"/>
            <a:ext cx="1795463" cy="2016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400" b="1" dirty="0">
                <a:solidFill>
                  <a:srgbClr val="254061"/>
                </a:solidFill>
                <a:latin typeface="Times New Roman" pitchFamily="18" charset="0"/>
                <a:cs typeface="Times New Roman" pitchFamily="18" charset="0"/>
              </a:rPr>
              <a:t>СУБСИДИЯ ФБУ, ФАУ – </a:t>
            </a:r>
            <a:r>
              <a:rPr lang="ru-RU" sz="1400" b="1" dirty="0">
                <a:solidFill>
                  <a:srgbClr val="C00000"/>
                </a:solidFill>
                <a:latin typeface="Times New Roman" pitchFamily="18" charset="0"/>
                <a:cs typeface="Times New Roman" pitchFamily="18" charset="0"/>
              </a:rPr>
              <a:t>только при условии размещения государственного задания на сайте ГМУ</a:t>
            </a:r>
          </a:p>
        </p:txBody>
      </p:sp>
      <p:sp>
        <p:nvSpPr>
          <p:cNvPr id="30" name="Прямоугольник 29"/>
          <p:cNvSpPr/>
          <p:nvPr/>
        </p:nvSpPr>
        <p:spPr bwMode="auto">
          <a:xfrm>
            <a:off x="3080149" y="1398601"/>
            <a:ext cx="935567" cy="574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b="1" dirty="0">
                <a:solidFill>
                  <a:srgbClr val="4F81BD">
                    <a:lumMod val="50000"/>
                  </a:srgbClr>
                </a:solidFill>
                <a:latin typeface="Times New Roman" pitchFamily="18" charset="0"/>
                <a:cs typeface="Times New Roman" pitchFamily="18" charset="0"/>
              </a:rPr>
              <a:t>1</a:t>
            </a:r>
          </a:p>
        </p:txBody>
      </p:sp>
      <p:sp>
        <p:nvSpPr>
          <p:cNvPr id="31" name="Прямоугольник 30"/>
          <p:cNvSpPr/>
          <p:nvPr/>
        </p:nvSpPr>
        <p:spPr bwMode="auto">
          <a:xfrm>
            <a:off x="6045069" y="4797438"/>
            <a:ext cx="935567"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b="1" dirty="0">
                <a:solidFill>
                  <a:srgbClr val="4F81BD">
                    <a:lumMod val="50000"/>
                  </a:srgbClr>
                </a:solidFill>
                <a:latin typeface="Times New Roman" pitchFamily="18" charset="0"/>
                <a:cs typeface="Times New Roman" pitchFamily="18" charset="0"/>
              </a:rPr>
              <a:t>2</a:t>
            </a:r>
          </a:p>
        </p:txBody>
      </p:sp>
      <p:sp>
        <p:nvSpPr>
          <p:cNvPr id="32" name="Прямоугольник 31"/>
          <p:cNvSpPr/>
          <p:nvPr/>
        </p:nvSpPr>
        <p:spPr bwMode="auto">
          <a:xfrm>
            <a:off x="3860933" y="2924188"/>
            <a:ext cx="935567"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b="1" dirty="0">
                <a:solidFill>
                  <a:srgbClr val="4F81BD">
                    <a:lumMod val="50000"/>
                  </a:srgbClr>
                </a:solidFill>
                <a:latin typeface="Times New Roman" pitchFamily="18" charset="0"/>
                <a:cs typeface="Times New Roman" pitchFamily="18" charset="0"/>
              </a:rPr>
              <a:t>3</a:t>
            </a:r>
          </a:p>
        </p:txBody>
      </p:sp>
      <p:sp>
        <p:nvSpPr>
          <p:cNvPr id="33" name="Прямоугольник 32"/>
          <p:cNvSpPr/>
          <p:nvPr/>
        </p:nvSpPr>
        <p:spPr bwMode="auto">
          <a:xfrm>
            <a:off x="1833300" y="2852738"/>
            <a:ext cx="935567"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b="1" dirty="0">
                <a:solidFill>
                  <a:srgbClr val="4F81BD">
                    <a:lumMod val="50000"/>
                  </a:srgbClr>
                </a:solidFill>
                <a:latin typeface="Times New Roman" pitchFamily="18" charset="0"/>
                <a:cs typeface="Times New Roman" pitchFamily="18" charset="0"/>
              </a:rPr>
              <a:t>4</a:t>
            </a:r>
          </a:p>
        </p:txBody>
      </p:sp>
      <p:sp>
        <p:nvSpPr>
          <p:cNvPr id="35" name="Номер слайда 2"/>
          <p:cNvSpPr>
            <a:spLocks noGrp="1"/>
          </p:cNvSpPr>
          <p:nvPr>
            <p:ph type="sldNum" sz="quarter" idx="11"/>
          </p:nvPr>
        </p:nvSpPr>
        <p:spPr>
          <a:xfrm>
            <a:off x="8855075" y="1588"/>
            <a:ext cx="825500" cy="366712"/>
          </a:xfrm>
        </p:spPr>
        <p:txBody>
          <a:bodyPr/>
          <a:lstStyle/>
          <a:p>
            <a:pPr>
              <a:defRPr/>
            </a:pPr>
            <a:fld id="{A69038A1-B3AF-4372-9F44-34E9C1BE0297}" type="slidenum">
              <a:rPr lang="ru-RU" smtClean="0"/>
              <a:pPr>
                <a:defRPr/>
              </a:pPr>
              <a:t>83</a:t>
            </a:fld>
            <a:endParaRPr lang="ru-RU" dirty="0"/>
          </a:p>
        </p:txBody>
      </p:sp>
      <p:sp>
        <p:nvSpPr>
          <p:cNvPr id="36" name="Номер слайда 2"/>
          <p:cNvSpPr txBox="1">
            <a:spLocks/>
          </p:cNvSpPr>
          <p:nvPr/>
        </p:nvSpPr>
        <p:spPr>
          <a:xfrm>
            <a:off x="9007475" y="153988"/>
            <a:ext cx="825500" cy="366712"/>
          </a:xfrm>
          <a:prstGeom prst="rect">
            <a:avLst/>
          </a:prstGeom>
        </p:spPr>
        <p:txBody>
          <a:bodyPr vert="horz" rtlCol="0" anchor="b"/>
          <a:lstStyle>
            <a:defPPr>
              <a:defRPr lang="ru-RU"/>
            </a:defPPr>
            <a:lvl1pPr algn="r" rtl="0" fontAlgn="base">
              <a:spcBef>
                <a:spcPct val="0"/>
              </a:spcBef>
              <a:spcAft>
                <a:spcPct val="0"/>
              </a:spcAft>
              <a:defRPr kern="1200">
                <a:solidFill>
                  <a:srgbClr val="FFFFFF"/>
                </a:solidFill>
                <a:latin typeface="+mn-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defRPr/>
            </a:pPr>
            <a:fld id="{A69038A1-B3AF-4372-9F44-34E9C1BE0297}" type="slidenum">
              <a:rPr lang="ru-RU" smtClean="0"/>
              <a:pPr>
                <a:defRPr/>
              </a:pPr>
              <a:t>83</a:t>
            </a:fld>
            <a:endParaRPr lang="ru-RU" dirty="0"/>
          </a:p>
        </p:txBody>
      </p:sp>
    </p:spTree>
    <p:extLst>
      <p:ext uri="{BB962C8B-B14F-4D97-AF65-F5344CB8AC3E}">
        <p14:creationId xmlns:p14="http://schemas.microsoft.com/office/powerpoint/2010/main" val="34214512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935" y="313660"/>
            <a:ext cx="9080500" cy="1069848"/>
          </a:xfrm>
          <a:solidFill>
            <a:schemeClr val="accent3">
              <a:lumMod val="40000"/>
              <a:lumOff val="60000"/>
            </a:schemeClr>
          </a:solidFill>
        </p:spPr>
        <p:txBody>
          <a:bodyPr/>
          <a:lstStyle/>
          <a:p>
            <a:pPr algn="ctr"/>
            <a:r>
              <a:rPr lang="ru-RU" sz="1800" b="1" dirty="0" smtClean="0"/>
              <a:t>ПРИКАЗОМ</a:t>
            </a:r>
            <a:br>
              <a:rPr lang="ru-RU" sz="1800" b="1" dirty="0" smtClean="0"/>
            </a:br>
            <a:r>
              <a:rPr lang="ru-RU" sz="1800" b="1" dirty="0" smtClean="0"/>
              <a:t>МИНИСТЕРСТВА </a:t>
            </a:r>
            <a:r>
              <a:rPr lang="ru-RU" sz="1800" b="1" dirty="0"/>
              <a:t>ФИНАНСОВ РОССИЙСКОЙ ФЕДЕРАЦИИ </a:t>
            </a:r>
            <a:r>
              <a:rPr lang="ru-RU" sz="1800" b="1" dirty="0" smtClean="0"/>
              <a:t/>
            </a:r>
            <a:br>
              <a:rPr lang="ru-RU" sz="1800" b="1" dirty="0" smtClean="0"/>
            </a:br>
            <a:r>
              <a:rPr lang="ru-RU" sz="1800" b="1" dirty="0" smtClean="0"/>
              <a:t>от </a:t>
            </a:r>
            <a:r>
              <a:rPr lang="ru-RU" sz="1800" b="1" dirty="0"/>
              <a:t>1 июля 2015 г. N 104н </a:t>
            </a:r>
          </a:p>
        </p:txBody>
      </p:sp>
      <p:sp>
        <p:nvSpPr>
          <p:cNvPr id="12" name="Текст 11"/>
          <p:cNvSpPr>
            <a:spLocks noGrp="1"/>
          </p:cNvSpPr>
          <p:nvPr>
            <p:ph type="body" sz="half" idx="3"/>
          </p:nvPr>
        </p:nvSpPr>
        <p:spPr/>
        <p:txBody>
          <a:bodyPr/>
          <a:lstStyle/>
          <a:p>
            <a:endParaRPr lang="ru-RU"/>
          </a:p>
        </p:txBody>
      </p:sp>
      <p:sp>
        <p:nvSpPr>
          <p:cNvPr id="3" name="Номер слайда 2"/>
          <p:cNvSpPr>
            <a:spLocks noGrp="1"/>
          </p:cNvSpPr>
          <p:nvPr>
            <p:ph type="sldNum" sz="quarter" idx="11"/>
          </p:nvPr>
        </p:nvSpPr>
        <p:spPr/>
        <p:txBody>
          <a:bodyPr/>
          <a:lstStyle/>
          <a:p>
            <a:pPr>
              <a:defRPr/>
            </a:pPr>
            <a:fld id="{A69038A1-B3AF-4372-9F44-34E9C1BE0297}" type="slidenum">
              <a:rPr lang="ru-RU" smtClean="0"/>
              <a:pPr>
                <a:defRPr/>
              </a:pPr>
              <a:t>84</a:t>
            </a:fld>
            <a:endParaRPr lang="ru-RU" dirty="0"/>
          </a:p>
        </p:txBody>
      </p:sp>
      <p:sp>
        <p:nvSpPr>
          <p:cNvPr id="5" name="Прямоугольник 4"/>
          <p:cNvSpPr/>
          <p:nvPr/>
        </p:nvSpPr>
        <p:spPr>
          <a:xfrm>
            <a:off x="435935" y="1473161"/>
            <a:ext cx="9207794" cy="2031325"/>
          </a:xfrm>
          <a:prstGeom prst="rect">
            <a:avLst/>
          </a:prstGeom>
          <a:solidFill>
            <a:schemeClr val="accent3">
              <a:lumMod val="40000"/>
              <a:lumOff val="60000"/>
            </a:schemeClr>
          </a:solidFill>
        </p:spPr>
        <p:txBody>
          <a:bodyPr wrap="square">
            <a:spAutoFit/>
          </a:bodyPr>
          <a:lstStyle/>
          <a:p>
            <a:r>
              <a:rPr lang="ru-RU" b="1" dirty="0" smtClean="0"/>
              <a:t>УТВЕЖДЕНЫ</a:t>
            </a:r>
            <a:r>
              <a:rPr lang="ru-RU" dirty="0" smtClean="0"/>
              <a:t>  </a:t>
            </a:r>
            <a:r>
              <a:rPr lang="ru-RU" dirty="0"/>
              <a:t>общие требования к определению нормативных затрат на оказание государственных (муниципальных) услуг, осуществление которых предусмотрено бюджетным законодательством Российской Федерации и не отнесенных к иным видам деятельности, применяемых при расчете объема финансового обеспечения выполнения государственного (муниципального) задания на оказание государственных (муниципальных) услуг (выполнение работ) государственным (муниципальным) учреждением </a:t>
            </a:r>
          </a:p>
        </p:txBody>
      </p:sp>
      <p:sp>
        <p:nvSpPr>
          <p:cNvPr id="8" name="Прямоугольник 7"/>
          <p:cNvSpPr/>
          <p:nvPr/>
        </p:nvSpPr>
        <p:spPr>
          <a:xfrm>
            <a:off x="435933" y="3630052"/>
            <a:ext cx="9207795" cy="3139321"/>
          </a:xfrm>
          <a:prstGeom prst="rect">
            <a:avLst/>
          </a:prstGeom>
          <a:solidFill>
            <a:schemeClr val="accent3">
              <a:lumMod val="40000"/>
              <a:lumOff val="60000"/>
            </a:schemeClr>
          </a:solidFill>
        </p:spPr>
        <p:txBody>
          <a:bodyPr wrap="square">
            <a:spAutoFit/>
          </a:bodyPr>
          <a:lstStyle/>
          <a:p>
            <a:r>
              <a:rPr lang="ru-RU" b="1" dirty="0" smtClean="0"/>
              <a:t>ОПРЕДЕЛЕНО</a:t>
            </a:r>
            <a:r>
              <a:rPr lang="ru-RU" dirty="0" smtClean="0"/>
              <a:t>, что значения </a:t>
            </a:r>
            <a:r>
              <a:rPr lang="ru-RU" dirty="0"/>
              <a:t>базовых нормативов затрат и отраслевых корректирующих коэффициентов к базовым нормативам затрат на оказание федеральными государственными учреждениями государственных услуг, осуществление которых предусмотрено бюджетным законодательством Российской Федерации и не отнесенных к иным видам деятельности, определяемые в соответствии с Общими требованиями, до начала срока формирования государственного задания на 2018 год и на плановый период 2019 и 2020 годов </a:t>
            </a:r>
            <a:r>
              <a:rPr lang="ru-RU" b="1" dirty="0"/>
              <a:t>утверждаются федеральными органами исполнительной власти (федеральными государственными органами), осуществляющими функции и полномочия учредителя федеральных государственных </a:t>
            </a:r>
            <a:r>
              <a:rPr lang="ru-RU" b="1" dirty="0" smtClean="0"/>
              <a:t>учреждений</a:t>
            </a:r>
            <a:endParaRPr lang="ru-RU" b="1" dirty="0"/>
          </a:p>
        </p:txBody>
      </p:sp>
    </p:spTree>
    <p:extLst>
      <p:ext uri="{BB962C8B-B14F-4D97-AF65-F5344CB8AC3E}">
        <p14:creationId xmlns:p14="http://schemas.microsoft.com/office/powerpoint/2010/main" val="31521291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70220" y="271130"/>
            <a:ext cx="9080500" cy="1069848"/>
          </a:xfrm>
          <a:solidFill>
            <a:schemeClr val="accent3">
              <a:lumMod val="40000"/>
              <a:lumOff val="60000"/>
            </a:schemeClr>
          </a:solidFill>
        </p:spPr>
        <p:txBody>
          <a:bodyPr/>
          <a:lstStyle/>
          <a:p>
            <a:pPr algn="ctr"/>
            <a:r>
              <a:rPr lang="ru-RU" sz="1800" b="1" dirty="0" smtClean="0"/>
              <a:t>ПРИКАЗОМ</a:t>
            </a:r>
            <a:br>
              <a:rPr lang="ru-RU" sz="1800" b="1" dirty="0" smtClean="0"/>
            </a:br>
            <a:r>
              <a:rPr lang="ru-RU" sz="1800" b="1" dirty="0" smtClean="0"/>
              <a:t>МИНИСТЕРСТВА </a:t>
            </a:r>
            <a:r>
              <a:rPr lang="ru-RU" sz="1800" b="1" dirty="0"/>
              <a:t>ФИНАНСОВ РОССИЙСКОЙ ФЕДЕРАЦИИ </a:t>
            </a:r>
            <a:r>
              <a:rPr lang="ru-RU" sz="1800" b="1" dirty="0" smtClean="0"/>
              <a:t/>
            </a:r>
            <a:br>
              <a:rPr lang="ru-RU" sz="1800" b="1" dirty="0" smtClean="0"/>
            </a:br>
            <a:r>
              <a:rPr lang="ru-RU" sz="1800" b="1" dirty="0" smtClean="0"/>
              <a:t>от </a:t>
            </a:r>
            <a:r>
              <a:rPr lang="ru-RU" sz="1800" b="1" dirty="0"/>
              <a:t>1 июля 2015 г. N 104н </a:t>
            </a:r>
          </a:p>
        </p:txBody>
      </p:sp>
      <p:sp>
        <p:nvSpPr>
          <p:cNvPr id="10" name="Текст 9"/>
          <p:cNvSpPr>
            <a:spLocks noGrp="1"/>
          </p:cNvSpPr>
          <p:nvPr>
            <p:ph type="body" sz="half" idx="3"/>
          </p:nvPr>
        </p:nvSpPr>
        <p:spPr/>
        <p:txBody>
          <a:bodyPr/>
          <a:lstStyle/>
          <a:p>
            <a:endParaRPr lang="ru-RU"/>
          </a:p>
        </p:txBody>
      </p:sp>
      <p:sp>
        <p:nvSpPr>
          <p:cNvPr id="3" name="Номер слайда 2"/>
          <p:cNvSpPr>
            <a:spLocks noGrp="1"/>
          </p:cNvSpPr>
          <p:nvPr>
            <p:ph type="sldNum" sz="quarter" idx="11"/>
          </p:nvPr>
        </p:nvSpPr>
        <p:spPr/>
        <p:txBody>
          <a:bodyPr/>
          <a:lstStyle/>
          <a:p>
            <a:pPr>
              <a:defRPr/>
            </a:pPr>
            <a:fld id="{A69038A1-B3AF-4372-9F44-34E9C1BE0297}" type="slidenum">
              <a:rPr lang="ru-RU" smtClean="0"/>
              <a:pPr>
                <a:defRPr/>
              </a:pPr>
              <a:t>85</a:t>
            </a:fld>
            <a:endParaRPr lang="ru-RU" dirty="0"/>
          </a:p>
        </p:txBody>
      </p:sp>
      <p:sp>
        <p:nvSpPr>
          <p:cNvPr id="4" name="Прямоугольник 3"/>
          <p:cNvSpPr/>
          <p:nvPr/>
        </p:nvSpPr>
        <p:spPr>
          <a:xfrm>
            <a:off x="446567" y="1464555"/>
            <a:ext cx="9122734" cy="2308324"/>
          </a:xfrm>
          <a:prstGeom prst="rect">
            <a:avLst/>
          </a:prstGeom>
          <a:solidFill>
            <a:schemeClr val="accent3">
              <a:lumMod val="40000"/>
              <a:lumOff val="60000"/>
            </a:schemeClr>
          </a:solidFill>
        </p:spPr>
        <p:txBody>
          <a:bodyPr wrap="square">
            <a:spAutoFit/>
          </a:bodyPr>
          <a:lstStyle/>
          <a:p>
            <a:r>
              <a:rPr lang="ru-RU" b="1" dirty="0" smtClean="0"/>
              <a:t>ОПРЕДЕЛЕНО</a:t>
            </a:r>
            <a:r>
              <a:rPr lang="ru-RU" dirty="0" smtClean="0"/>
              <a:t>,  что высший </a:t>
            </a:r>
            <a:r>
              <a:rPr lang="ru-RU" dirty="0"/>
              <a:t>исполнительный орган государственной власти субъекта Российской Федерации (местная администрация) при отсутствии норм, выраженных в натуральных показателях, установленных стандартом оказания услуги, вправе определить правила определения норм, выраженных в натуральных показателях, отличные от метода, указанного в </a:t>
            </a:r>
            <a:r>
              <a:rPr lang="ru-RU" dirty="0" smtClean="0"/>
              <a:t>Общих требованиях, </a:t>
            </a:r>
            <a:r>
              <a:rPr lang="ru-RU" dirty="0"/>
              <a:t>в соответствии с порядком, принятым высшим исполнительным органом государственной власти субъекта Российской Федерации (местной администрацией</a:t>
            </a:r>
            <a:r>
              <a:rPr lang="ru-RU" dirty="0" smtClean="0"/>
              <a:t>)</a:t>
            </a:r>
            <a:endParaRPr lang="ru-RU" dirty="0"/>
          </a:p>
        </p:txBody>
      </p:sp>
      <p:sp>
        <p:nvSpPr>
          <p:cNvPr id="7" name="Прямоугольник 6"/>
          <p:cNvSpPr/>
          <p:nvPr/>
        </p:nvSpPr>
        <p:spPr>
          <a:xfrm>
            <a:off x="446566" y="3885993"/>
            <a:ext cx="9122735" cy="2862322"/>
          </a:xfrm>
          <a:prstGeom prst="rect">
            <a:avLst/>
          </a:prstGeom>
          <a:solidFill>
            <a:schemeClr val="accent3">
              <a:lumMod val="40000"/>
              <a:lumOff val="60000"/>
            </a:schemeClr>
          </a:solidFill>
        </p:spPr>
        <p:txBody>
          <a:bodyPr wrap="square">
            <a:spAutoFit/>
          </a:bodyPr>
          <a:lstStyle/>
          <a:p>
            <a:r>
              <a:rPr lang="ru-RU" b="1" dirty="0"/>
              <a:t>ОПРЕДЕЛЕНО</a:t>
            </a:r>
            <a:r>
              <a:rPr lang="ru-RU" dirty="0"/>
              <a:t>,  что высший  исполнительный орган государственной власти субъекта Российской Федерации (местная администрация) вправе применить порядок расчета нормативных затрат на оказание государственной (муниципальной) услуги государственными (муниципальными) учреждениями, установленный для федеральных государственных учреждений (далее - учреждение), либо установить иной порядок расчета нормативных затрат на оказание государственной (муниципальной) услуги с соблюдением положений, определенных разделом </a:t>
            </a:r>
            <a:r>
              <a:rPr lang="ru-RU" dirty="0" smtClean="0"/>
              <a:t>I </a:t>
            </a:r>
            <a:r>
              <a:rPr lang="ru-RU" dirty="0"/>
              <a:t>Общих требований, и абсолютных и относительных значений показателей (условий, ограничений), расчета нормативных затрат на оказание государственной услуги, определенных разделом II </a:t>
            </a:r>
            <a:r>
              <a:rPr lang="ru-RU" dirty="0" smtClean="0"/>
              <a:t>Общих </a:t>
            </a:r>
            <a:r>
              <a:rPr lang="ru-RU" dirty="0"/>
              <a:t>требований.</a:t>
            </a:r>
          </a:p>
        </p:txBody>
      </p:sp>
    </p:spTree>
    <p:extLst>
      <p:ext uri="{BB962C8B-B14F-4D97-AF65-F5344CB8AC3E}">
        <p14:creationId xmlns:p14="http://schemas.microsoft.com/office/powerpoint/2010/main" val="32357880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4" name="Прямоугольник 95"/>
          <p:cNvSpPr>
            <a:spLocks noChangeArrowheads="1"/>
          </p:cNvSpPr>
          <p:nvPr/>
        </p:nvSpPr>
        <p:spPr bwMode="auto">
          <a:xfrm>
            <a:off x="8972550" y="2982913"/>
            <a:ext cx="239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2000">
                <a:solidFill>
                  <a:srgbClr val="783A7A"/>
                </a:solidFill>
                <a:latin typeface="Cambria" pitchFamily="18" charset="0"/>
              </a:rPr>
              <a:t> </a:t>
            </a:r>
          </a:p>
          <a:p>
            <a:pPr algn="ctr"/>
            <a:endParaRPr lang="ru-RU" sz="2000" b="1">
              <a:solidFill>
                <a:srgbClr val="783A7A"/>
              </a:solidFill>
            </a:endParaRPr>
          </a:p>
        </p:txBody>
      </p:sp>
      <p:sp>
        <p:nvSpPr>
          <p:cNvPr id="37" name="Скругленный прямоугольник 36"/>
          <p:cNvSpPr/>
          <p:nvPr/>
        </p:nvSpPr>
        <p:spPr>
          <a:xfrm>
            <a:off x="872388" y="2571380"/>
            <a:ext cx="8424936" cy="153108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b="1" dirty="0" smtClean="0">
              <a:solidFill>
                <a:srgbClr val="002060"/>
              </a:solidFill>
            </a:endParaRPr>
          </a:p>
          <a:p>
            <a:pPr lvl="0" algn="ctr" eaLnBrk="1" hangingPunct="1">
              <a:lnSpc>
                <a:spcPct val="70000"/>
              </a:lnSpc>
            </a:pPr>
            <a:r>
              <a:rPr lang="ru-RU" sz="4000" b="1" dirty="0" smtClean="0">
                <a:solidFill>
                  <a:srgbClr val="514185"/>
                </a:solidFill>
                <a:ea typeface="Arial Unicode MS" pitchFamily="34" charset="-128"/>
              </a:rPr>
              <a:t>Спасибо за внимание!</a:t>
            </a:r>
            <a:endParaRPr lang="ru-RU" sz="4000" dirty="0">
              <a:solidFill>
                <a:srgbClr val="002060"/>
              </a:solidFill>
            </a:endParaRPr>
          </a:p>
        </p:txBody>
      </p:sp>
      <p:sp>
        <p:nvSpPr>
          <p:cNvPr id="4" name="Номер слайда 2"/>
          <p:cNvSpPr>
            <a:spLocks noGrp="1"/>
          </p:cNvSpPr>
          <p:nvPr>
            <p:ph type="sldNum" sz="quarter" idx="11"/>
          </p:nvPr>
        </p:nvSpPr>
        <p:spPr>
          <a:xfrm>
            <a:off x="8855075" y="1588"/>
            <a:ext cx="825500" cy="366712"/>
          </a:xfrm>
        </p:spPr>
        <p:txBody>
          <a:bodyPr/>
          <a:lstStyle/>
          <a:p>
            <a:pPr>
              <a:defRPr/>
            </a:pPr>
            <a:fld id="{600509AA-641A-4254-A23D-E1AAE0F50160}" type="slidenum">
              <a:rPr lang="ru-RU" smtClean="0"/>
              <a:pPr>
                <a:defRPr/>
              </a:pPr>
              <a:t>86</a:t>
            </a:fld>
            <a:endParaRPr lang="ru-RU" dirty="0"/>
          </a:p>
        </p:txBody>
      </p:sp>
    </p:spTree>
    <p:extLst>
      <p:ext uri="{BB962C8B-B14F-4D97-AF65-F5344CB8AC3E}">
        <p14:creationId xmlns:p14="http://schemas.microsoft.com/office/powerpoint/2010/main" val="1896418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Oval 6"/>
          <p:cNvSpPr>
            <a:spLocks noGrp="1" noChangeArrowheads="1"/>
          </p:cNvSpPr>
          <p:nvPr>
            <p:ph type="body" idx="4294967295"/>
          </p:nvPr>
        </p:nvSpPr>
        <p:spPr>
          <a:xfrm>
            <a:off x="5876707" y="2205039"/>
            <a:ext cx="2985558" cy="2305050"/>
          </a:xfrm>
          <a:prstGeom prst="ellipse">
            <a:avLst/>
          </a:prstGeom>
          <a:gradFill rotWithShape="1">
            <a:gsLst>
              <a:gs pos="0">
                <a:schemeClr val="bg1"/>
              </a:gs>
              <a:gs pos="100000">
                <a:srgbClr val="99CCFF">
                  <a:alpha val="75000"/>
                </a:srgbClr>
              </a:gs>
            </a:gsLst>
            <a:path path="shape">
              <a:fillToRect l="50000" t="50000" r="50000" b="50000"/>
            </a:path>
          </a:gradFill>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Font typeface="Symbol" pitchFamily="18" charset="2"/>
              <a:buNone/>
            </a:pPr>
            <a:endParaRPr lang="ru-RU" altLang="ru-RU" sz="1800" dirty="0" smtClean="0">
              <a:latin typeface="Arial Narrow" pitchFamily="34" charset="0"/>
            </a:endParaRPr>
          </a:p>
          <a:p>
            <a:pPr algn="ctr">
              <a:buFont typeface="Symbol" pitchFamily="18" charset="2"/>
              <a:buNone/>
            </a:pPr>
            <a:endParaRPr lang="ru-RU" altLang="ru-RU" sz="1800" dirty="0" smtClean="0">
              <a:latin typeface="Arial Narrow" pitchFamily="34" charset="0"/>
            </a:endParaRPr>
          </a:p>
          <a:p>
            <a:pPr algn="ctr">
              <a:buFont typeface="Symbol" pitchFamily="18" charset="2"/>
              <a:buNone/>
            </a:pPr>
            <a:r>
              <a:rPr lang="ru-RU" altLang="ru-RU" sz="2400" dirty="0" smtClean="0">
                <a:latin typeface="Arial Narrow" pitchFamily="34" charset="0"/>
              </a:rPr>
              <a:t>ПЛАН       </a:t>
            </a:r>
            <a:r>
              <a:rPr lang="ru-RU" altLang="ru-RU" sz="1800" dirty="0" smtClean="0">
                <a:latin typeface="Arial Narrow" pitchFamily="34" charset="0"/>
              </a:rPr>
              <a:t>                          </a:t>
            </a:r>
          </a:p>
        </p:txBody>
      </p:sp>
      <p:sp>
        <p:nvSpPr>
          <p:cNvPr id="5125" name="AutoShape 8"/>
          <p:cNvSpPr>
            <a:spLocks noChangeArrowheads="1"/>
          </p:cNvSpPr>
          <p:nvPr/>
        </p:nvSpPr>
        <p:spPr bwMode="auto">
          <a:xfrm>
            <a:off x="6392958" y="1628774"/>
            <a:ext cx="1561571" cy="792163"/>
          </a:xfrm>
          <a:prstGeom prst="roundRect">
            <a:avLst>
              <a:gd name="adj" fmla="val 16667"/>
            </a:avLst>
          </a:prstGeom>
          <a:gradFill rotWithShape="1">
            <a:gsLst>
              <a:gs pos="0">
                <a:schemeClr val="bg1"/>
              </a:gs>
              <a:gs pos="100000">
                <a:srgbClr val="CCFFCC"/>
              </a:gs>
            </a:gsLst>
            <a:path path="shape">
              <a:fillToRect l="50000" t="50000" r="50000" b="50000"/>
            </a:path>
          </a:gra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a:latin typeface="Times New Roman" pitchFamily="18" charset="0"/>
              </a:rPr>
              <a:t>федеральные </a:t>
            </a:r>
          </a:p>
          <a:p>
            <a:pPr algn="ctr" eaLnBrk="1" hangingPunct="1"/>
            <a:r>
              <a:rPr lang="ru-RU" altLang="ru-RU">
                <a:latin typeface="Times New Roman" pitchFamily="18" charset="0"/>
              </a:rPr>
              <a:t>бюджетные</a:t>
            </a:r>
          </a:p>
          <a:p>
            <a:pPr algn="ctr" eaLnBrk="1" hangingPunct="1"/>
            <a:r>
              <a:rPr lang="ru-RU" altLang="ru-RU">
                <a:latin typeface="Times New Roman" pitchFamily="18" charset="0"/>
              </a:rPr>
              <a:t>учреждения</a:t>
            </a:r>
          </a:p>
        </p:txBody>
      </p:sp>
      <p:sp>
        <p:nvSpPr>
          <p:cNvPr id="5127" name="AutoShape 11"/>
          <p:cNvSpPr>
            <a:spLocks noChangeArrowheads="1"/>
          </p:cNvSpPr>
          <p:nvPr/>
        </p:nvSpPr>
        <p:spPr bwMode="auto">
          <a:xfrm>
            <a:off x="8018312" y="3513399"/>
            <a:ext cx="1714633" cy="936625"/>
          </a:xfrm>
          <a:prstGeom prst="roundRect">
            <a:avLst>
              <a:gd name="adj" fmla="val 16667"/>
            </a:avLst>
          </a:prstGeom>
          <a:gradFill rotWithShape="1">
            <a:gsLst>
              <a:gs pos="0">
                <a:schemeClr val="bg1"/>
              </a:gs>
              <a:gs pos="100000">
                <a:srgbClr val="CCFFCC"/>
              </a:gs>
            </a:gsLst>
            <a:path path="shape">
              <a:fillToRect l="50000" t="50000" r="50000" b="50000"/>
            </a:path>
          </a:gra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dirty="0">
                <a:latin typeface="Times New Roman" pitchFamily="18" charset="0"/>
              </a:rPr>
              <a:t>бюджетные</a:t>
            </a:r>
          </a:p>
          <a:p>
            <a:pPr algn="ctr" eaLnBrk="1" hangingPunct="1"/>
            <a:r>
              <a:rPr lang="ru-RU" altLang="ru-RU" dirty="0">
                <a:latin typeface="Times New Roman" pitchFamily="18" charset="0"/>
              </a:rPr>
              <a:t>учреждения </a:t>
            </a:r>
          </a:p>
          <a:p>
            <a:pPr algn="ctr" eaLnBrk="1" hangingPunct="1"/>
            <a:r>
              <a:rPr lang="ru-RU" altLang="ru-RU" dirty="0">
                <a:latin typeface="Times New Roman" pitchFamily="18" charset="0"/>
              </a:rPr>
              <a:t>субъектов РФ</a:t>
            </a:r>
          </a:p>
        </p:txBody>
      </p:sp>
      <p:sp>
        <p:nvSpPr>
          <p:cNvPr id="5128" name="AutoShape 12"/>
          <p:cNvSpPr>
            <a:spLocks noChangeArrowheads="1"/>
          </p:cNvSpPr>
          <p:nvPr/>
        </p:nvSpPr>
        <p:spPr bwMode="auto">
          <a:xfrm>
            <a:off x="4678325" y="3351583"/>
            <a:ext cx="1714633" cy="936625"/>
          </a:xfrm>
          <a:prstGeom prst="roundRect">
            <a:avLst>
              <a:gd name="adj" fmla="val 16667"/>
            </a:avLst>
          </a:prstGeom>
          <a:gradFill rotWithShape="1">
            <a:gsLst>
              <a:gs pos="0">
                <a:schemeClr val="bg1"/>
              </a:gs>
              <a:gs pos="100000">
                <a:srgbClr val="CCFFCC"/>
              </a:gs>
            </a:gsLst>
            <a:path path="shape">
              <a:fillToRect l="50000" t="50000" r="50000" b="50000"/>
            </a:path>
          </a:gra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dirty="0">
                <a:latin typeface="Times New Roman" pitchFamily="18" charset="0"/>
              </a:rPr>
              <a:t>муниципальные</a:t>
            </a:r>
          </a:p>
          <a:p>
            <a:pPr algn="ctr" eaLnBrk="1" hangingPunct="1"/>
            <a:r>
              <a:rPr lang="ru-RU" altLang="ru-RU" dirty="0">
                <a:latin typeface="Times New Roman" pitchFamily="18" charset="0"/>
              </a:rPr>
              <a:t>бюджетные</a:t>
            </a:r>
          </a:p>
          <a:p>
            <a:pPr algn="ctr" eaLnBrk="1" hangingPunct="1"/>
            <a:r>
              <a:rPr lang="ru-RU" altLang="ru-RU" dirty="0">
                <a:latin typeface="Times New Roman" pitchFamily="18" charset="0"/>
              </a:rPr>
              <a:t>учреждения </a:t>
            </a:r>
          </a:p>
        </p:txBody>
      </p:sp>
      <p:sp>
        <p:nvSpPr>
          <p:cNvPr id="5129" name="AutoShape 13"/>
          <p:cNvSpPr>
            <a:spLocks noChangeArrowheads="1"/>
          </p:cNvSpPr>
          <p:nvPr/>
        </p:nvSpPr>
        <p:spPr bwMode="auto">
          <a:xfrm>
            <a:off x="8018312" y="2184032"/>
            <a:ext cx="1561571" cy="792163"/>
          </a:xfrm>
          <a:prstGeom prst="roundRect">
            <a:avLst>
              <a:gd name="adj" fmla="val 16667"/>
            </a:avLst>
          </a:prstGeom>
          <a:gradFill rotWithShape="1">
            <a:gsLst>
              <a:gs pos="0">
                <a:schemeClr val="bg1"/>
              </a:gs>
              <a:gs pos="100000">
                <a:srgbClr val="CCFFCC"/>
              </a:gs>
            </a:gsLst>
            <a:path path="shape">
              <a:fillToRect l="50000" t="50000" r="50000" b="50000"/>
            </a:path>
          </a:gra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dirty="0">
                <a:latin typeface="Times New Roman" pitchFamily="18" charset="0"/>
              </a:rPr>
              <a:t>федеральные </a:t>
            </a:r>
          </a:p>
          <a:p>
            <a:pPr algn="ctr" eaLnBrk="1" hangingPunct="1"/>
            <a:r>
              <a:rPr lang="ru-RU" altLang="ru-RU" dirty="0">
                <a:latin typeface="Times New Roman" pitchFamily="18" charset="0"/>
              </a:rPr>
              <a:t>автономные</a:t>
            </a:r>
          </a:p>
          <a:p>
            <a:pPr algn="ctr" eaLnBrk="1" hangingPunct="1"/>
            <a:r>
              <a:rPr lang="ru-RU" altLang="ru-RU" dirty="0">
                <a:latin typeface="Times New Roman" pitchFamily="18" charset="0"/>
              </a:rPr>
              <a:t>учреждения</a:t>
            </a:r>
          </a:p>
        </p:txBody>
      </p:sp>
      <p:sp>
        <p:nvSpPr>
          <p:cNvPr id="5130" name="AutoShape 16"/>
          <p:cNvSpPr>
            <a:spLocks noChangeArrowheads="1"/>
          </p:cNvSpPr>
          <p:nvPr/>
        </p:nvSpPr>
        <p:spPr bwMode="auto">
          <a:xfrm>
            <a:off x="6187964" y="4288208"/>
            <a:ext cx="1714633" cy="936625"/>
          </a:xfrm>
          <a:prstGeom prst="roundRect">
            <a:avLst>
              <a:gd name="adj" fmla="val 16667"/>
            </a:avLst>
          </a:prstGeom>
          <a:gradFill rotWithShape="1">
            <a:gsLst>
              <a:gs pos="0">
                <a:schemeClr val="bg1"/>
              </a:gs>
              <a:gs pos="100000">
                <a:srgbClr val="CCFFCC"/>
              </a:gs>
            </a:gsLst>
            <a:path path="shape">
              <a:fillToRect l="50000" t="50000" r="50000" b="50000"/>
            </a:path>
          </a:gra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dirty="0">
                <a:latin typeface="Times New Roman" pitchFamily="18" charset="0"/>
              </a:rPr>
              <a:t>автономные</a:t>
            </a:r>
          </a:p>
          <a:p>
            <a:pPr algn="ctr" eaLnBrk="1" hangingPunct="1"/>
            <a:r>
              <a:rPr lang="ru-RU" altLang="ru-RU" dirty="0">
                <a:latin typeface="Times New Roman" pitchFamily="18" charset="0"/>
              </a:rPr>
              <a:t>учреждения </a:t>
            </a:r>
          </a:p>
          <a:p>
            <a:pPr algn="ctr" eaLnBrk="1" hangingPunct="1"/>
            <a:r>
              <a:rPr lang="ru-RU" altLang="ru-RU" dirty="0">
                <a:latin typeface="Times New Roman" pitchFamily="18" charset="0"/>
              </a:rPr>
              <a:t>субъектов РФ</a:t>
            </a:r>
          </a:p>
        </p:txBody>
      </p:sp>
      <p:sp>
        <p:nvSpPr>
          <p:cNvPr id="5131" name="AutoShape 17"/>
          <p:cNvSpPr>
            <a:spLocks noChangeArrowheads="1"/>
          </p:cNvSpPr>
          <p:nvPr/>
        </p:nvSpPr>
        <p:spPr bwMode="auto">
          <a:xfrm>
            <a:off x="4603886" y="2196992"/>
            <a:ext cx="1714633" cy="936625"/>
          </a:xfrm>
          <a:prstGeom prst="roundRect">
            <a:avLst>
              <a:gd name="adj" fmla="val 16667"/>
            </a:avLst>
          </a:prstGeom>
          <a:gradFill rotWithShape="1">
            <a:gsLst>
              <a:gs pos="0">
                <a:schemeClr val="bg1"/>
              </a:gs>
              <a:gs pos="100000">
                <a:srgbClr val="CCFFCC"/>
              </a:gs>
            </a:gsLst>
            <a:path path="shape">
              <a:fillToRect l="50000" t="50000" r="50000" b="50000"/>
            </a:path>
          </a:gra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just" eaLnBrk="0" fontAlgn="base" hangingPunct="0">
              <a:spcBef>
                <a:spcPct val="0"/>
              </a:spcBef>
              <a:spcAft>
                <a:spcPct val="0"/>
              </a:spcAft>
              <a:defRPr>
                <a:solidFill>
                  <a:schemeClr val="tx1"/>
                </a:solidFill>
                <a:latin typeface="Arial" pitchFamily="34" charset="0"/>
              </a:defRPr>
            </a:lvl6pPr>
            <a:lvl7pPr marL="2971800" indent="-228600" algn="just" eaLnBrk="0" fontAlgn="base" hangingPunct="0">
              <a:spcBef>
                <a:spcPct val="0"/>
              </a:spcBef>
              <a:spcAft>
                <a:spcPct val="0"/>
              </a:spcAft>
              <a:defRPr>
                <a:solidFill>
                  <a:schemeClr val="tx1"/>
                </a:solidFill>
                <a:latin typeface="Arial" pitchFamily="34" charset="0"/>
              </a:defRPr>
            </a:lvl7pPr>
            <a:lvl8pPr marL="3429000" indent="-228600" algn="just" eaLnBrk="0" fontAlgn="base" hangingPunct="0">
              <a:spcBef>
                <a:spcPct val="0"/>
              </a:spcBef>
              <a:spcAft>
                <a:spcPct val="0"/>
              </a:spcAft>
              <a:defRPr>
                <a:solidFill>
                  <a:schemeClr val="tx1"/>
                </a:solidFill>
                <a:latin typeface="Arial" pitchFamily="34" charset="0"/>
              </a:defRPr>
            </a:lvl8pPr>
            <a:lvl9pPr marL="3886200" indent="-228600" algn="just"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dirty="0">
                <a:latin typeface="Times New Roman" pitchFamily="18" charset="0"/>
              </a:rPr>
              <a:t>муниципальные</a:t>
            </a:r>
          </a:p>
          <a:p>
            <a:pPr algn="ctr" eaLnBrk="1" hangingPunct="1"/>
            <a:r>
              <a:rPr lang="ru-RU" altLang="ru-RU" dirty="0">
                <a:latin typeface="Times New Roman" pitchFamily="18" charset="0"/>
              </a:rPr>
              <a:t>автономные</a:t>
            </a:r>
          </a:p>
          <a:p>
            <a:pPr algn="ctr" eaLnBrk="1" hangingPunct="1"/>
            <a:r>
              <a:rPr lang="ru-RU" altLang="ru-RU" dirty="0">
                <a:latin typeface="Times New Roman" pitchFamily="18" charset="0"/>
              </a:rPr>
              <a:t>учреждения </a:t>
            </a:r>
          </a:p>
        </p:txBody>
      </p:sp>
      <p:sp>
        <p:nvSpPr>
          <p:cNvPr id="12" name="Номер слайда 1"/>
          <p:cNvSpPr>
            <a:spLocks noGrp="1"/>
          </p:cNvSpPr>
          <p:nvPr>
            <p:ph type="sldNum" sz="quarter" idx="11"/>
          </p:nvPr>
        </p:nvSpPr>
        <p:spPr>
          <a:xfrm>
            <a:off x="7661672" y="86649"/>
            <a:ext cx="825500" cy="366712"/>
          </a:xfrm>
        </p:spPr>
        <p:txBody>
          <a:bodyPr/>
          <a:lstStyle/>
          <a:p>
            <a:pPr>
              <a:defRPr/>
            </a:pPr>
            <a:fld id="{AF3417E0-D88E-41FA-96DB-420EFDC07C72}" type="slidenum">
              <a:rPr lang="ru-RU" sz="1800" smtClean="0">
                <a:solidFill>
                  <a:schemeClr val="bg1"/>
                </a:solidFill>
              </a:rPr>
              <a:pPr>
                <a:defRPr/>
              </a:pPr>
              <a:t>8</a:t>
            </a:fld>
            <a:endParaRPr lang="ru-RU" sz="1800" dirty="0">
              <a:solidFill>
                <a:schemeClr val="bg1"/>
              </a:solidFill>
            </a:endParaRPr>
          </a:p>
        </p:txBody>
      </p:sp>
      <p:sp>
        <p:nvSpPr>
          <p:cNvPr id="15" name="Rectangle 4"/>
          <p:cNvSpPr txBox="1">
            <a:spLocks noChangeArrowheads="1"/>
          </p:cNvSpPr>
          <p:nvPr/>
        </p:nvSpPr>
        <p:spPr bwMode="auto">
          <a:xfrm>
            <a:off x="5545031" y="542703"/>
            <a:ext cx="333059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lgn="ctr"/>
            <a:r>
              <a:rPr lang="ru-RU" altLang="ru-RU" sz="2000" b="1" dirty="0" smtClean="0">
                <a:latin typeface="Arial Narrow" pitchFamily="34" charset="0"/>
              </a:rPr>
              <a:t>Область применения нормативных правовых актов</a:t>
            </a:r>
          </a:p>
        </p:txBody>
      </p:sp>
      <p:sp>
        <p:nvSpPr>
          <p:cNvPr id="16" name="Rectangle 2"/>
          <p:cNvSpPr txBox="1">
            <a:spLocks noChangeArrowheads="1"/>
          </p:cNvSpPr>
          <p:nvPr/>
        </p:nvSpPr>
        <p:spPr bwMode="auto">
          <a:xfrm>
            <a:off x="601626" y="632637"/>
            <a:ext cx="414049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lgn="ctr"/>
            <a:r>
              <a:rPr lang="ru-RU" altLang="ru-RU" sz="2000" b="1" dirty="0" smtClean="0">
                <a:latin typeface="Arial Narrow" pitchFamily="34" charset="0"/>
              </a:rPr>
              <a:t>Правовое регулирование</a:t>
            </a:r>
          </a:p>
        </p:txBody>
      </p:sp>
      <p:sp>
        <p:nvSpPr>
          <p:cNvPr id="2" name="Прямоугольник 1"/>
          <p:cNvSpPr/>
          <p:nvPr/>
        </p:nvSpPr>
        <p:spPr>
          <a:xfrm>
            <a:off x="401876" y="1503216"/>
            <a:ext cx="4095684" cy="4647426"/>
          </a:xfrm>
          <a:prstGeom prst="rect">
            <a:avLst/>
          </a:prstGeom>
        </p:spPr>
        <p:txBody>
          <a:bodyPr wrap="square">
            <a:spAutoFit/>
          </a:bodyPr>
          <a:lstStyle/>
          <a:p>
            <a:pPr algn="ctr">
              <a:spcBef>
                <a:spcPct val="50000"/>
              </a:spcBef>
              <a:buClr>
                <a:srgbClr val="FF0000"/>
              </a:buClr>
              <a:buNone/>
            </a:pPr>
            <a:r>
              <a:rPr lang="ru-RU" altLang="ru-RU" sz="1600" i="1" dirty="0" smtClean="0">
                <a:cs typeface="Angsana New" panose="02020603050405020304" pitchFamily="18" charset="-34"/>
              </a:rPr>
              <a:t>В </a:t>
            </a:r>
            <a:r>
              <a:rPr lang="ru-RU" altLang="ru-RU" sz="1600" i="1" dirty="0">
                <a:cs typeface="Angsana New" panose="02020603050405020304" pitchFamily="18" charset="-34"/>
              </a:rPr>
              <a:t>соответствии с подпунктом 6 пункта 3.3 статьи 32 Федерального закона от 12 января 1996 г.  № 7-ФЗ  «О некоммерческих организациях», частью 13 статьи 2 Федерального закона от 3 ноября 2006 г. </a:t>
            </a:r>
            <a:r>
              <a:rPr lang="ru-RU" altLang="ru-RU" sz="1600" i="1" dirty="0" smtClean="0">
                <a:cs typeface="Angsana New" panose="02020603050405020304" pitchFamily="18" charset="-34"/>
              </a:rPr>
              <a:t>№ </a:t>
            </a:r>
            <a:r>
              <a:rPr lang="ru-RU" altLang="ru-RU" sz="1600" i="1" dirty="0">
                <a:cs typeface="Angsana New" panose="02020603050405020304" pitchFamily="18" charset="-34"/>
              </a:rPr>
              <a:t>174-ФЗ "Об автономных учреждениях" </a:t>
            </a:r>
          </a:p>
          <a:p>
            <a:pPr algn="ctr">
              <a:spcBef>
                <a:spcPct val="50000"/>
              </a:spcBef>
              <a:buClr>
                <a:srgbClr val="FF0000"/>
              </a:buClr>
              <a:buFont typeface="Wingdings" pitchFamily="2" charset="2"/>
              <a:buNone/>
            </a:pPr>
            <a:r>
              <a:rPr lang="ru-RU" altLang="ru-RU" sz="1600" dirty="0" smtClean="0">
                <a:cs typeface="Angsana New" panose="02020603050405020304" pitchFamily="18" charset="-34"/>
              </a:rPr>
              <a:t>Требования </a:t>
            </a:r>
            <a:r>
              <a:rPr lang="ru-RU" altLang="ru-RU" sz="1600" dirty="0">
                <a:cs typeface="Angsana New" panose="02020603050405020304" pitchFamily="18" charset="-34"/>
              </a:rPr>
              <a:t>к составлению Плана финансово-хозяйственной деятельности государственного (муниципального) учреждения</a:t>
            </a:r>
          </a:p>
          <a:p>
            <a:pPr algn="ctr">
              <a:spcBef>
                <a:spcPts val="0"/>
              </a:spcBef>
              <a:buNone/>
            </a:pPr>
            <a:endParaRPr lang="ru-RU" sz="1600" dirty="0">
              <a:solidFill>
                <a:schemeClr val="accent2"/>
              </a:solidFill>
              <a:cs typeface="Angsana New" panose="02020603050405020304" pitchFamily="18" charset="-34"/>
            </a:endParaRPr>
          </a:p>
          <a:p>
            <a:pPr algn="ctr">
              <a:spcBef>
                <a:spcPts val="0"/>
              </a:spcBef>
              <a:buNone/>
            </a:pPr>
            <a:r>
              <a:rPr lang="ru-RU" sz="1600" dirty="0">
                <a:solidFill>
                  <a:schemeClr val="accent2"/>
                </a:solidFill>
                <a:cs typeface="Angsana New" panose="02020603050405020304" pitchFamily="18" charset="-34"/>
              </a:rPr>
              <a:t> Приказ Минфина России от 28 июля 2010 г. </a:t>
            </a:r>
            <a:r>
              <a:rPr lang="ru-RU" sz="1600" dirty="0" smtClean="0">
                <a:solidFill>
                  <a:schemeClr val="accent2"/>
                </a:solidFill>
                <a:cs typeface="Angsana New" panose="02020603050405020304" pitchFamily="18" charset="-34"/>
              </a:rPr>
              <a:t>№ </a:t>
            </a:r>
            <a:r>
              <a:rPr lang="ru-RU" sz="1600" dirty="0">
                <a:solidFill>
                  <a:schemeClr val="accent2"/>
                </a:solidFill>
                <a:cs typeface="Angsana New" panose="02020603050405020304" pitchFamily="18" charset="-34"/>
              </a:rPr>
              <a:t>81н</a:t>
            </a:r>
          </a:p>
          <a:p>
            <a:pPr algn="ctr">
              <a:spcBef>
                <a:spcPts val="0"/>
              </a:spcBef>
              <a:buNone/>
            </a:pPr>
            <a:r>
              <a:rPr lang="ru-RU" sz="1600" dirty="0">
                <a:solidFill>
                  <a:schemeClr val="accent2"/>
                </a:solidFill>
                <a:cs typeface="Angsana New" panose="02020603050405020304" pitchFamily="18" charset="-34"/>
              </a:rPr>
              <a:t>«О  Требованиях к плану финансово-хозяйственной деятельности государственного (муниципального) учреждения»</a:t>
            </a:r>
            <a:endParaRPr lang="ru-RU" altLang="ru-RU" sz="1600" i="1" dirty="0">
              <a:solidFill>
                <a:schemeClr val="accent2"/>
              </a:solidFill>
              <a:cs typeface="Angsana New" panose="02020603050405020304" pitchFamily="18" charset="-34"/>
            </a:endParaRPr>
          </a:p>
        </p:txBody>
      </p:sp>
      <p:sp>
        <p:nvSpPr>
          <p:cNvPr id="3" name="Прямоугольник 2"/>
          <p:cNvSpPr/>
          <p:nvPr/>
        </p:nvSpPr>
        <p:spPr>
          <a:xfrm>
            <a:off x="4733829" y="5504311"/>
            <a:ext cx="4953000" cy="923330"/>
          </a:xfrm>
          <a:prstGeom prst="rect">
            <a:avLst/>
          </a:prstGeom>
        </p:spPr>
        <p:txBody>
          <a:bodyPr>
            <a:spAutoFit/>
          </a:bodyPr>
          <a:lstStyle/>
          <a:p>
            <a:pPr marL="180975" lvl="0" indent="-180975" algn="ctr" eaLnBrk="0" hangingPunct="0">
              <a:spcBef>
                <a:spcPct val="80000"/>
              </a:spcBef>
            </a:pPr>
            <a:r>
              <a:rPr lang="ru-RU" altLang="ru-RU" b="1" dirty="0">
                <a:latin typeface="Times New Roman" pitchFamily="18" charset="0"/>
              </a:rPr>
              <a:t>Порядок составления и утверждения плана финансово-хозяйственной деятельности  устанавливает учредитель учреждения</a:t>
            </a:r>
          </a:p>
        </p:txBody>
      </p:sp>
    </p:spTree>
    <p:extLst>
      <p:ext uri="{BB962C8B-B14F-4D97-AF65-F5344CB8AC3E}">
        <p14:creationId xmlns:p14="http://schemas.microsoft.com/office/powerpoint/2010/main" val="688985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9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9_Городская">
      <a:majorFont>
        <a:latin typeface="Arial"/>
        <a:ea typeface=""/>
        <a:cs typeface=""/>
      </a:majorFont>
      <a:minorFont>
        <a:latin typeface="Arial"/>
        <a:ea typeface=""/>
        <a:cs typeface=""/>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82956</TotalTime>
  <Words>10903</Words>
  <Application>Microsoft Office PowerPoint</Application>
  <PresentationFormat>Лист A4 (210x297 мм)</PresentationFormat>
  <Paragraphs>2016</Paragraphs>
  <Slides>87</Slides>
  <Notes>56</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87</vt:i4>
      </vt:variant>
    </vt:vector>
  </HeadingPairs>
  <TitlesOfParts>
    <vt:vector size="89" baseType="lpstr">
      <vt:lpstr>9_Городская</vt:lpstr>
      <vt:lpstr>Photo Editor Photo</vt:lpstr>
      <vt:lpstr>Презентация PowerPoint</vt:lpstr>
      <vt:lpstr>Презентация PowerPoint</vt:lpstr>
      <vt:lpstr>Область применения нормативных правовых актов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Распределение полномочий при составлении и утверждении Плана</vt:lpstr>
      <vt:lpstr>Содержание Плана</vt:lpstr>
      <vt:lpstr>Заголовочная часть</vt:lpstr>
      <vt:lpstr>Презентация PowerPoint</vt:lpstr>
      <vt:lpstr>Содержательная часть (содержательная часть состоит из текстовой и табличной части)</vt:lpstr>
      <vt:lpstr>Составление Плана</vt:lpstr>
      <vt:lpstr>Составление Плана</vt:lpstr>
      <vt:lpstr>Составление Плана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Создание нормативной правовой базы для формирования  базовых (отраслевых) и ведомственных перечней государственных (муниципальных) услуг и работ</vt:lpstr>
      <vt:lpstr>Создание базовых (отраслевых) и ведомственных перечней государственных (муниципальных) услуг и работ</vt:lpstr>
      <vt:lpstr>Изменения в порядке финансового обеспечения выполнения государственного (муниципального) задания на оказание государственных (муниципальных) услуг на основе нормативных затрат</vt:lpstr>
      <vt:lpstr>Изменения в порядке финансового обеспечения выполнения государственного (муниципального) задания на оказание государственных (муниципальных) услуг на основе нормативных затрат</vt:lpstr>
      <vt:lpstr>Изменения в порядке финансового обеспечения выполнения государственного (муниципального) задания на оказание государственных (муниципальных) услуг на основе нормативных затрат</vt:lpstr>
      <vt:lpstr>Новое в формировании государственного (муниципального) задания на оказание государственных (муниципальных) услуг</vt:lpstr>
      <vt:lpstr>Презентация PowerPoint</vt:lpstr>
      <vt:lpstr>Создание базовых (отраслевых) и ведомственных перечней государственных (муниципальных) услуг и работ</vt:lpstr>
      <vt:lpstr>Изменения в порядке финансового обеспечения выполнения государственного (муниципального) задания на оказание государственных (муниципальных) услуг на основе нормативных затрат</vt:lpstr>
      <vt:lpstr>Базовый (отраслевой) перечень Минфина России по 14 виду деятельности «Государственные (муниципальные) услуги (работы), осуществление которых предусмотрено бюджетным законодательством Российской Федерации и не отнесенные к иным видам деятельности</vt:lpstr>
      <vt:lpstr>Базовый (отраслевой) перечень Минфина России по 14 виду деятельности «Государственные (муниципальные) услуги (работы), осуществление которых предусмотрено бюджетным законодательством Российской Федерации и не отнесенные к иным видам деятельности</vt:lpstr>
      <vt:lpstr>Базовый (отраслевой) перечень Минфина России по 14 виду деятельности «Государственные (муниципальные) услуги (работы), осуществление которых предусмотрено бюджетным законодательством Российской Федерации и не отнесенные к иным видам деятельности</vt:lpstr>
      <vt:lpstr> Базовый (отраслевой) перечень Минстроя России по 28 виду деятельности «Жилищно-коммунальное хозяйство, благоустройство, градостроительная деятельность, строительство и архитектура» </vt:lpstr>
      <vt:lpstr> Базовый (отраслевой) перечень Минстроя России по 28 виду деятельности «Жилищно-коммунальное хозяйство, благоустройство, градостроительная деятельность, строительство и архитектура» </vt:lpstr>
      <vt:lpstr> Базовый (отраслевой) перечень Минкомсвязи России по 09 виду деятельности «Связь, информатика и средства массовой информации» </vt:lpstr>
      <vt:lpstr> Базовый (отраслевой) перечень Минкомсвязи России по 09 виду деятельности «Связь, информатика и средства массовой информации» </vt:lpstr>
      <vt:lpstr> Базовый (отраслевой) перечень Минкомсвязи России по 09 виду деятельности «Связь, информатика и средства массовой информации» </vt:lpstr>
      <vt:lpstr>Создание базовых (отраслевых) и ведомственных перечней государственных (муниципальных) услуг и работ</vt:lpstr>
      <vt:lpstr>Создание базовых (отраслевых) и ведомственных перечней государственных (муниципальных) услуг и работ</vt:lpstr>
      <vt:lpstr>Создание ведомственных перечней государственных (муниципальных) услуг и работ</vt:lpstr>
      <vt:lpstr>Презентация PowerPoint</vt:lpstr>
      <vt:lpstr>Презентация PowerPoint</vt:lpstr>
      <vt:lpstr>Презентация PowerPoint</vt:lpstr>
      <vt:lpstr>Изменения в порядке финансового обеспечения выполнения государственного (муниципального) задания на оказание государственных (муниципальных) услуг на основе нормативных затрат</vt:lpstr>
      <vt:lpstr>Изменения в порядке финансового обеспечения выполнения государственного (муниципального) задания на оказание государственных (муниципальных) услуг на основе нормативных затрат</vt:lpstr>
      <vt:lpstr>Формирование единого подхода к определению нормативных затрат на оказание государственных (муниципальных) услуг (выполнение работ)</vt:lpstr>
      <vt:lpstr>Порядок финансового обеспечения выполнения государственного задания  на оказание государственных услуг  федеральными государственными учреждениями</vt:lpstr>
      <vt:lpstr>Порядок финансового обеспечения выполнения государственного (муниципального) задания на оказание государственных (муниципальных) услуг  государственными учреждениями субъекта РФ (муниципальными учреждениями)</vt:lpstr>
      <vt:lpstr>Формирование единого подхода к определению нормативных затрат на оказание государственных (муниципальных) услуг (выполнение работ)</vt:lpstr>
      <vt:lpstr>Порядок расчета нормативных затрат</vt:lpstr>
      <vt:lpstr>Порядок расчета нормативных затрат</vt:lpstr>
      <vt:lpstr>Порядок расчета нормативных затрат</vt:lpstr>
      <vt:lpstr>Формирование единого подхода к определению нормативных затрат на оказание государственных (муниципальных) услуг (выполнение работ)</vt:lpstr>
      <vt:lpstr>Базовые нормативы затрат и корректирующие коэффициенты к ним</vt:lpstr>
      <vt:lpstr>Базовые нормативы затрат и корректирующие коэффициенты к ним</vt:lpstr>
      <vt:lpstr>Базовые нормативы затрат и корректирующие коэффициенты к ним</vt:lpstr>
      <vt:lpstr>Базовые нормативы затрат и корректирующие коэффициенты к ним</vt:lpstr>
      <vt:lpstr>Формирование единого подхода к определению нормативных затрат на оказание государственных (муниципальных) услуг (выполнение работ)</vt:lpstr>
      <vt:lpstr>Формирование единого подхода к определению нормативных затрат на оказание государственных (муниципальных) услуг (выполнение работ)</vt:lpstr>
      <vt:lpstr>Формирование единого подхода к определению нормативных затрат на оказание государственных (муниципальных) услуг (выполнение работ)</vt:lpstr>
      <vt:lpstr>Формирование единого подхода к определению нормативных затрат на оказание государственных (муниципальных) услуг (выполнение работ)</vt:lpstr>
      <vt:lpstr>Формирование единого подхода к определению нормативных затрат на оказание государственных (муниципальных) услуг (выполнение работ)</vt:lpstr>
      <vt:lpstr>Формирование единого подхода к определению нормативных затрат на оказание государственных (муниципальных) услуг (выполнение работ)</vt:lpstr>
      <vt:lpstr>Формирование единого подхода к определению нормативных затрат на оказание государственных (муниципальных) услуг (выполнение работ)</vt:lpstr>
      <vt:lpstr>Базовые нормативы затрат и корректирующие коэффициенты к ним</vt:lpstr>
      <vt:lpstr>Базовые нормативы затрат и корректирующие коэффициенты к ним</vt:lpstr>
      <vt:lpstr>Нормативные затраты на выполнение работ</vt:lpstr>
      <vt:lpstr>Нормативные затраты на выполнение работ</vt:lpstr>
      <vt:lpstr>Формирование единого подхода к определению нормативных затрат на оказание государственных (муниципальных) услуг (выполнение работ)</vt:lpstr>
      <vt:lpstr>Порядок финансового обеспечения выполнения государственного задания</vt:lpstr>
      <vt:lpstr>Переходные положения</vt:lpstr>
      <vt:lpstr>Форма государственного задания на оказание государственных услуг (выполнение работ)</vt:lpstr>
      <vt:lpstr>Форма государственного задания на оказание государственных услуг (выполнение работ)</vt:lpstr>
      <vt:lpstr>Форма государственного задания на оказание государственных услуг (выполнение работ)</vt:lpstr>
      <vt:lpstr>Форма государственного задания на оказание государственных услуг (выполнение работ)</vt:lpstr>
      <vt:lpstr>Отчет об исполнении государственного задания на оказание государственных услуг (выполнение работ)</vt:lpstr>
      <vt:lpstr>Презентация PowerPoint</vt:lpstr>
      <vt:lpstr>ПРИКАЗОМ МИНИСТЕРСТВА ФИНАНСОВ РОССИЙСКОЙ ФЕДЕРАЦИИ  от 1 июля 2015 г. N 104н </vt:lpstr>
      <vt:lpstr>ПРИКАЗОМ МИНИСТЕРСТВА ФИНАНСОВ РОССИЙСКОЙ ФЕДЕРАЦИИ  от 1 июля 2015 г. N 104н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Россия-2020: Концепция обеспечения экономического лидерства</dc:title>
  <dc:creator>СИБАТРОВА НАДЕЖДА ЕВГЕНЬЕВНА</dc:creator>
  <cp:lastModifiedBy>user</cp:lastModifiedBy>
  <cp:revision>4984</cp:revision>
  <cp:lastPrinted>2015-08-13T08:06:54Z</cp:lastPrinted>
  <dcterms:modified xsi:type="dcterms:W3CDTF">2015-10-22T09:55:50Z</dcterms:modified>
</cp:coreProperties>
</file>