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87" r:id="rId2"/>
    <p:sldId id="339" r:id="rId3"/>
    <p:sldId id="362" r:id="rId4"/>
    <p:sldId id="371" r:id="rId5"/>
    <p:sldId id="364" r:id="rId6"/>
    <p:sldId id="365" r:id="rId7"/>
    <p:sldId id="370" r:id="rId8"/>
    <p:sldId id="368" r:id="rId9"/>
    <p:sldId id="367" r:id="rId10"/>
    <p:sldId id="369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дрей Чернов" initials="АЧ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77D"/>
    <a:srgbClr val="E8EEF4"/>
    <a:srgbClr val="F4FAF0"/>
    <a:srgbClr val="EEF7E9"/>
    <a:srgbClr val="D5DFEB"/>
    <a:srgbClr val="009900"/>
    <a:srgbClr val="11437F"/>
    <a:srgbClr val="D9D9D9"/>
    <a:srgbClr val="33CC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27102A9-8310-4765-A935-A1911B00CA55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75" autoAdjust="0"/>
    <p:restoredTop sz="90171" autoAdjust="0"/>
  </p:normalViewPr>
  <p:slideViewPr>
    <p:cSldViewPr>
      <p:cViewPr varScale="1">
        <p:scale>
          <a:sx n="81" d="100"/>
          <a:sy n="81" d="100"/>
        </p:scale>
        <p:origin x="-90" y="-11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48" y="211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400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72457-58EF-4148-A16B-82413FC95D0D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C8C91-DA98-48BA-8FD7-546746BDA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89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1F920-D653-4C4F-A838-A8C31DCFACB2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84DAA-301E-48B1-AACA-8F21E3D14C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571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61C76A-E72F-46C0-AE51-0EE3DEBD1981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491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84DAA-301E-48B1-AACA-8F21E3D14C4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831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84DAA-301E-48B1-AACA-8F21E3D14C4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049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9057F448-D147-4228-A0FD-8008E86D84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5" y="63410"/>
            <a:ext cx="1402441" cy="54898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203598"/>
            <a:ext cx="6336704" cy="18002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11437F"/>
                </a:solidFill>
                <a:latin typeface="+mj-lt"/>
                <a:ea typeface="PT Serif" panose="020A0603040505020204" pitchFamily="18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63838"/>
            <a:ext cx="4680520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rgbClr val="11437F"/>
                </a:solidFill>
                <a:latin typeface="+mj-lt"/>
                <a:ea typeface="PT Serif" panose="020A0603040505020204" pitchFamily="18" charset="-5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28" name="object 9"/>
          <p:cNvSpPr/>
          <p:nvPr userDrawn="1"/>
        </p:nvSpPr>
        <p:spPr>
          <a:xfrm>
            <a:off x="7164289" y="255595"/>
            <a:ext cx="1973216" cy="4378324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TextBox 29"/>
          <p:cNvSpPr txBox="1"/>
          <p:nvPr userDrawn="1"/>
        </p:nvSpPr>
        <p:spPr>
          <a:xfrm>
            <a:off x="0" y="4864598"/>
            <a:ext cx="1763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www.roskazna.ru</a:t>
            </a:r>
            <a:endParaRPr lang="ru-RU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-1" y="699542"/>
            <a:ext cx="7596337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 userDrawn="1"/>
        </p:nvCxnSpPr>
        <p:spPr>
          <a:xfrm>
            <a:off x="0" y="4803998"/>
            <a:ext cx="9144000" cy="0"/>
          </a:xfrm>
          <a:prstGeom prst="line">
            <a:avLst/>
          </a:prstGeom>
          <a:ln w="9525">
            <a:solidFill>
              <a:srgbClr val="1143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Текст 34"/>
          <p:cNvSpPr>
            <a:spLocks noGrp="1"/>
          </p:cNvSpPr>
          <p:nvPr>
            <p:ph type="body" sz="quarter" idx="10" hasCustomPrompt="1"/>
          </p:nvPr>
        </p:nvSpPr>
        <p:spPr>
          <a:xfrm>
            <a:off x="4716017" y="4864597"/>
            <a:ext cx="4427984" cy="230413"/>
          </a:xfrm>
        </p:spPr>
        <p:txBody>
          <a:bodyPr>
            <a:noAutofit/>
          </a:bodyPr>
          <a:lstStyle>
            <a:lvl1pPr marL="0" indent="0" algn="r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ru-RU" dirty="0"/>
              <a:t> г. Москва, август 2020 года</a:t>
            </a:r>
          </a:p>
        </p:txBody>
      </p:sp>
      <p:cxnSp>
        <p:nvCxnSpPr>
          <p:cNvPr id="37" name="Прямая соединительная линия 36"/>
          <p:cNvCxnSpPr/>
          <p:nvPr userDrawn="1"/>
        </p:nvCxnSpPr>
        <p:spPr>
          <a:xfrm>
            <a:off x="0" y="4443958"/>
            <a:ext cx="5148064" cy="0"/>
          </a:xfrm>
          <a:prstGeom prst="line">
            <a:avLst/>
          </a:prstGeom>
          <a:ln w="9525">
            <a:solidFill>
              <a:srgbClr val="1143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62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405" y="771500"/>
            <a:ext cx="8569190" cy="1800200"/>
          </a:xfrm>
        </p:spPr>
        <p:txBody>
          <a:bodyPr>
            <a:normAutofit/>
          </a:bodyPr>
          <a:lstStyle>
            <a:lvl1pPr algn="ctr">
              <a:defRPr sz="2800" b="0">
                <a:latin typeface="+mj-lt"/>
                <a:ea typeface="PT Serif" panose="020A0603040505020204" pitchFamily="18" charset="-52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fld id="{DB1DFDA1-EF7B-4B94-864C-3366B4B17D21}" type="datetime1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endParaRPr lang="ru-RU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3384048" y="2571750"/>
            <a:ext cx="2375904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66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0"/>
            <a:ext cx="6802258" cy="699541"/>
          </a:xfrm>
          <a:noFill/>
        </p:spPr>
        <p:txBody>
          <a:bodyPr>
            <a:noAutofit/>
          </a:bodyPr>
          <a:lstStyle>
            <a:lvl1pPr algn="r">
              <a:defRPr sz="1600" b="1">
                <a:solidFill>
                  <a:srgbClr val="11437F"/>
                </a:solidFill>
                <a:latin typeface="+mj-lt"/>
                <a:ea typeface="PT Serif" panose="020A0603040505020204" pitchFamily="18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7614"/>
            <a:ext cx="8229600" cy="3247009"/>
          </a:xfrm>
        </p:spPr>
        <p:txBody>
          <a:bodyPr>
            <a:normAutofit/>
          </a:bodyPr>
          <a:lstStyle>
            <a:lvl1pPr>
              <a:defRPr sz="2400">
                <a:latin typeface="+mn-lt"/>
                <a:ea typeface="PT Serif" panose="020A0603040505020204" pitchFamily="18" charset="-52"/>
              </a:defRPr>
            </a:lvl1pPr>
            <a:lvl2pPr>
              <a:defRPr sz="2000">
                <a:latin typeface="+mn-lt"/>
                <a:ea typeface="PT Serif" panose="020A0603040505020204" pitchFamily="18" charset="-52"/>
              </a:defRPr>
            </a:lvl2pPr>
            <a:lvl3pPr>
              <a:defRPr sz="1800">
                <a:latin typeface="+mn-lt"/>
                <a:ea typeface="PT Serif" panose="020A0603040505020204" pitchFamily="18" charset="-52"/>
              </a:defRPr>
            </a:lvl3pPr>
            <a:lvl4pPr>
              <a:defRPr sz="1600">
                <a:latin typeface="+mn-lt"/>
                <a:ea typeface="PT Serif" panose="020A0603040505020204" pitchFamily="18" charset="-52"/>
              </a:defRPr>
            </a:lvl4pPr>
            <a:lvl5pPr>
              <a:defRPr sz="1600">
                <a:latin typeface="+mn-lt"/>
                <a:ea typeface="PT Serif" panose="020A0603040505020204" pitchFamily="18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fld id="{1E463FF6-FBD1-44B3-82E7-BD45439D34D3}" type="datetime1">
              <a:rPr lang="ru-RU" smtClean="0"/>
              <a:t>29.09.2020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9" name="TextBox 8"/>
          <p:cNvSpPr txBox="1"/>
          <p:nvPr userDrawn="1"/>
        </p:nvSpPr>
        <p:spPr>
          <a:xfrm>
            <a:off x="8485484" y="4803998"/>
            <a:ext cx="611560" cy="338554"/>
          </a:xfrm>
          <a:prstGeom prst="rect">
            <a:avLst/>
          </a:prstGeom>
        </p:spPr>
        <p:txBody>
          <a:bodyPr vert="horz" wrap="square" lIns="0" tIns="45720" rIns="0" bIns="45720" rtlCol="0" anchor="t">
            <a:spAutoFit/>
          </a:bodyPr>
          <a:lstStyle>
            <a:defPPr>
              <a:defRPr lang="ru-RU"/>
            </a:defPPr>
            <a:lvl1pPr>
              <a:defRPr b="1">
                <a:latin typeface="Trebuchet MS" panose="020B0603020202020204" pitchFamily="34" charset="0"/>
              </a:defRPr>
            </a:lvl1pPr>
          </a:lstStyle>
          <a:p>
            <a:pPr lvl="0" algn="r"/>
            <a:fld id="{F777CE8F-F8DB-4AC4-B215-9C5F8871BE3C}" type="slidenum">
              <a:rPr lang="ru-RU" sz="1600" smtClean="0">
                <a:solidFill>
                  <a:srgbClr val="11437F"/>
                </a:solidFill>
                <a:latin typeface="+mn-lt"/>
                <a:ea typeface="PT Serif" panose="020A0603040505020204" pitchFamily="18" charset="-52"/>
              </a:rPr>
              <a:pPr lvl="0" algn="r"/>
              <a:t>‹#›</a:t>
            </a:fld>
            <a:endParaRPr lang="ru-RU" sz="1600" b="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PT Serif" panose="020A0603040505020204" pitchFamily="18" charset="-52"/>
            </a:endParaRPr>
          </a:p>
        </p:txBody>
      </p:sp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9057F448-D147-4228-A0FD-8008E86D84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5" y="63410"/>
            <a:ext cx="1402441" cy="548985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0" y="699542"/>
            <a:ext cx="9144000" cy="0"/>
          </a:xfrm>
          <a:prstGeom prst="line">
            <a:avLst/>
          </a:prstGeom>
          <a:ln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5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618-6E00-4B64-855A-7EF163CE7F40}" type="datetime1">
              <a:rPr lang="ru-RU" smtClean="0"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60AF-26C0-4F26-B6EA-302E8E682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97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3B0D1-D2B8-4F73-8BEA-EC6F26360C42}" type="datetime1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E60AF-26C0-4F26-B6EA-302E8E682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72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0" r:id="rId2"/>
    <p:sldLayoutId id="2147483674" r:id="rId3"/>
    <p:sldLayoutId id="2147483679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skazna.gov.ru/gis/dokumenty/" TargetMode="External"/><Relationship Id="rId2" Type="http://schemas.openxmlformats.org/officeDocument/2006/relationships/hyperlink" Target="https://www.roskazna.gov.ru/dokumenty/sistema-kaznacheyskikh-platezhey/metodicheskie-materialy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roskazna.gov.ru/dokumenty/sistema-kaznacheyskikh-platezhey/metodicheskie-materialy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203598"/>
            <a:ext cx="7200800" cy="18002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Новая </a:t>
            </a:r>
            <a:r>
              <a:rPr lang="ru-RU" sz="2800" b="1" dirty="0" smtClean="0"/>
              <a:t>система </a:t>
            </a:r>
            <a:br>
              <a:rPr lang="ru-RU" sz="2800" b="1" dirty="0" smtClean="0"/>
            </a:br>
            <a:r>
              <a:rPr lang="ru-RU" sz="2800" b="1" dirty="0" smtClean="0"/>
              <a:t>казначейских платежей </a:t>
            </a:r>
            <a:br>
              <a:rPr lang="ru-RU" sz="2800" b="1" dirty="0" smtClean="0"/>
            </a:br>
            <a:r>
              <a:rPr lang="ru-RU" sz="2800" b="1" dirty="0" smtClean="0"/>
              <a:t>с 2021 года</a:t>
            </a:r>
            <a:endParaRPr lang="ru-RU" sz="2800" i="1" dirty="0"/>
          </a:p>
        </p:txBody>
      </p:sp>
      <p:sp>
        <p:nvSpPr>
          <p:cNvPr id="6" name="Подзаголовок 5">
            <a:extLst>
              <a:ext uri="{FF2B5EF4-FFF2-40B4-BE49-F238E27FC236}">
                <a16:creationId xmlns="" xmlns:a16="http://schemas.microsoft.com/office/drawing/2014/main" id="{B365D988-78A7-4ABA-94E0-0B3A2F9AB5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544" y="3363838"/>
            <a:ext cx="4680520" cy="1080120"/>
          </a:xfrm>
        </p:spPr>
        <p:txBody>
          <a:bodyPr/>
          <a:lstStyle/>
          <a:p>
            <a:r>
              <a:rPr lang="ru-RU" dirty="0" smtClean="0"/>
              <a:t>Заместитель руководителя </a:t>
            </a:r>
            <a:br>
              <a:rPr lang="ru-RU" dirty="0" smtClean="0"/>
            </a:br>
            <a:r>
              <a:rPr lang="ru-RU" dirty="0" smtClean="0"/>
              <a:t>Федерального казначейства</a:t>
            </a:r>
          </a:p>
          <a:p>
            <a:r>
              <a:rPr lang="ru-RU" dirty="0" smtClean="0"/>
              <a:t>С.Е. Прокофьев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г. Москва, 30 сентября 2020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165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в открытом доступе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15566"/>
            <a:ext cx="8352928" cy="40324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ym typeface="Wingdings"/>
              </a:rPr>
              <a:t></a:t>
            </a:r>
            <a:r>
              <a:rPr lang="en-US" b="1" dirty="0" smtClean="0"/>
              <a:t>roskazna.gov.ru / </a:t>
            </a:r>
            <a:r>
              <a:rPr lang="ru-RU" b="1" dirty="0" smtClean="0"/>
              <a:t>Документы / </a:t>
            </a:r>
            <a:r>
              <a:rPr lang="ru-RU" b="1" dirty="0" smtClean="0">
                <a:hlinkClick r:id="rId2"/>
              </a:rPr>
              <a:t>Система казначейских платежей</a:t>
            </a: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1F477D"/>
                </a:solidFill>
              </a:rPr>
              <a:t>Нормативные правовые акты</a:t>
            </a:r>
          </a:p>
          <a:p>
            <a:pPr lvl="1"/>
            <a:r>
              <a:rPr lang="ru-RU" dirty="0" smtClean="0"/>
              <a:t>публикуются проекты и ссылки на </a:t>
            </a:r>
            <a:r>
              <a:rPr lang="ru-RU" dirty="0"/>
              <a:t>все </a:t>
            </a:r>
            <a:r>
              <a:rPr lang="ru-RU" dirty="0" smtClean="0"/>
              <a:t>утвержденные акты, связанные с системой казначейских платежей и казначейским обслуживанием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1F477D"/>
                </a:solidFill>
              </a:rPr>
              <a:t>Методические материалы</a:t>
            </a:r>
          </a:p>
          <a:p>
            <a:pPr lvl="1"/>
            <a:r>
              <a:rPr lang="ru-RU" dirty="0" smtClean="0"/>
              <a:t>публикуются презентационные материалы, письма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1F477D"/>
                </a:solidFill>
              </a:rPr>
              <a:t>Казначейские счета</a:t>
            </a:r>
          </a:p>
          <a:p>
            <a:pPr lvl="1"/>
            <a:r>
              <a:rPr lang="ru-RU" dirty="0" smtClean="0"/>
              <a:t>публикуется таблица соответствия действующих банковских счетов зарезервированным единым казначейским счетам и казначейским счетам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b="1" dirty="0" smtClean="0">
                <a:sym typeface="Wingdings"/>
              </a:rPr>
              <a:t></a:t>
            </a:r>
            <a:r>
              <a:rPr lang="ru-RU" b="1" dirty="0" smtClean="0"/>
              <a:t>roskazna.gov.ru </a:t>
            </a:r>
            <a:r>
              <a:rPr lang="ru-RU" b="1" dirty="0"/>
              <a:t>/ </a:t>
            </a:r>
            <a:r>
              <a:rPr lang="ru-RU" b="1" dirty="0" smtClean="0"/>
              <a:t>ГИС / </a:t>
            </a:r>
            <a:r>
              <a:rPr lang="ru-RU" b="1" dirty="0" smtClean="0">
                <a:hlinkClick r:id="rId3"/>
              </a:rPr>
              <a:t>Документы</a:t>
            </a: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200" b="1" dirty="0" smtClean="0">
                <a:solidFill>
                  <a:srgbClr val="1F477D"/>
                </a:solidFill>
              </a:rPr>
              <a:t>Требования к форматам обмена версии 32</a:t>
            </a:r>
            <a:endParaRPr lang="ru-RU" b="1" dirty="0">
              <a:solidFill>
                <a:srgbClr val="1F47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92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Трансформация системы счетов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006735"/>
            <a:ext cx="2374490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>
                <a:solidFill>
                  <a:srgbClr val="11437F"/>
                </a:solidFill>
              </a:rPr>
              <a:t>Банк России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1006735"/>
            <a:ext cx="3312368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>
                <a:solidFill>
                  <a:srgbClr val="11437F"/>
                </a:solidFill>
              </a:rPr>
              <a:t>Казначейство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1006736"/>
            <a:ext cx="2448272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>
                <a:solidFill>
                  <a:srgbClr val="11437F"/>
                </a:solidFill>
              </a:rPr>
              <a:t>Казначейство России, финансовые органы, ГВФ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899592" y="2649176"/>
            <a:ext cx="4548757" cy="1507403"/>
          </a:xfrm>
          <a:prstGeom prst="homePlate">
            <a:avLst>
              <a:gd name="adj" fmla="val 21953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ru-RU" sz="1050" dirty="0">
                <a:solidFill>
                  <a:schemeClr val="tx1"/>
                </a:solidFill>
              </a:rPr>
              <a:t>Средства федерального бюджета</a:t>
            </a:r>
          </a:p>
          <a:p>
            <a:pPr>
              <a:spcAft>
                <a:spcPts val="300"/>
              </a:spcAft>
            </a:pPr>
            <a:r>
              <a:rPr lang="ru-RU" sz="1050" dirty="0">
                <a:solidFill>
                  <a:schemeClr val="tx1"/>
                </a:solidFill>
              </a:rPr>
              <a:t>Средства бюджетов субъектов</a:t>
            </a:r>
          </a:p>
          <a:p>
            <a:pPr>
              <a:spcAft>
                <a:spcPts val="300"/>
              </a:spcAft>
            </a:pPr>
            <a:r>
              <a:rPr lang="ru-RU" sz="1050" dirty="0">
                <a:solidFill>
                  <a:schemeClr val="tx1"/>
                </a:solidFill>
              </a:rPr>
              <a:t>Средства местных бюджетов</a:t>
            </a:r>
          </a:p>
          <a:p>
            <a:pPr>
              <a:spcAft>
                <a:spcPts val="300"/>
              </a:spcAft>
            </a:pPr>
            <a:r>
              <a:rPr lang="ru-RU" sz="1050" dirty="0">
                <a:solidFill>
                  <a:schemeClr val="tx1"/>
                </a:solidFill>
              </a:rPr>
              <a:t>Средства внебюджетных фондов</a:t>
            </a:r>
          </a:p>
          <a:p>
            <a:pPr>
              <a:spcAft>
                <a:spcPts val="300"/>
              </a:spcAft>
            </a:pPr>
            <a:r>
              <a:rPr lang="ru-RU" sz="1050" dirty="0">
                <a:solidFill>
                  <a:schemeClr val="tx1"/>
                </a:solidFill>
              </a:rPr>
              <a:t>Учет и распределение доходов</a:t>
            </a:r>
          </a:p>
          <a:p>
            <a:pPr>
              <a:spcAft>
                <a:spcPts val="300"/>
              </a:spcAft>
            </a:pPr>
            <a:r>
              <a:rPr lang="ru-RU" sz="1050" dirty="0">
                <a:solidFill>
                  <a:schemeClr val="tx1"/>
                </a:solidFill>
              </a:rPr>
              <a:t>Средства юридических лиц – </a:t>
            </a:r>
            <a:r>
              <a:rPr lang="ru-RU" sz="1050" dirty="0" err="1">
                <a:solidFill>
                  <a:schemeClr val="tx1"/>
                </a:solidFill>
              </a:rPr>
              <a:t>неучастников</a:t>
            </a:r>
            <a:r>
              <a:rPr lang="ru-RU" sz="1050" dirty="0">
                <a:solidFill>
                  <a:schemeClr val="tx1"/>
                </a:solidFill>
              </a:rPr>
              <a:t> бюджетного процесса</a:t>
            </a:r>
          </a:p>
          <a:p>
            <a:pPr>
              <a:spcAft>
                <a:spcPts val="300"/>
              </a:spcAft>
            </a:pPr>
            <a:r>
              <a:rPr lang="ru-RU" sz="1050" dirty="0">
                <a:solidFill>
                  <a:schemeClr val="tx1"/>
                </a:solidFill>
              </a:rPr>
              <a:t>Средства, поступающие во временное распоряжение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4227934"/>
            <a:ext cx="2374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strike="sngStrike" dirty="0"/>
              <a:t>Банковские </a:t>
            </a:r>
            <a:r>
              <a:rPr lang="ru-RU" sz="1600" b="1" strike="sngStrike" dirty="0" smtClean="0"/>
              <a:t>счета</a:t>
            </a:r>
            <a:endParaRPr lang="ru-RU" sz="1600" b="1" strike="sngStrike" dirty="0"/>
          </a:p>
          <a:p>
            <a:pPr algn="ctr"/>
            <a:r>
              <a:rPr lang="ru-RU" sz="1600" dirty="0"/>
              <a:t>более</a:t>
            </a:r>
            <a:r>
              <a:rPr lang="en-US" sz="1600" dirty="0"/>
              <a:t> </a:t>
            </a:r>
            <a:r>
              <a:rPr lang="en-US" sz="1600" dirty="0" smtClean="0"/>
              <a:t>4</a:t>
            </a:r>
            <a:r>
              <a:rPr lang="ru-RU" sz="1600" dirty="0" smtClean="0"/>
              <a:t>4</a:t>
            </a:r>
            <a:r>
              <a:rPr lang="en-US" sz="1600" dirty="0" smtClean="0"/>
              <a:t> </a:t>
            </a:r>
            <a:r>
              <a:rPr lang="ru-RU" sz="1600" dirty="0"/>
              <a:t>тыс. счетов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5816" y="1828150"/>
            <a:ext cx="331236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Казначейские </a:t>
            </a:r>
            <a:r>
              <a:rPr lang="ru-RU" sz="2000" b="1" dirty="0" smtClean="0"/>
              <a:t>счета</a:t>
            </a:r>
          </a:p>
          <a:p>
            <a:pPr algn="ctr"/>
            <a:r>
              <a:rPr lang="ru-RU" sz="1400" dirty="0" smtClean="0"/>
              <a:t>– счета по учету денежных средств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372200" y="1781983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Лицевые </a:t>
            </a:r>
            <a:r>
              <a:rPr lang="ru-RU" sz="2000" b="1" dirty="0" smtClean="0"/>
              <a:t>счета</a:t>
            </a:r>
            <a:r>
              <a:rPr lang="ru-RU" sz="2000" b="1" dirty="0"/>
              <a:t> </a:t>
            </a:r>
            <a:r>
              <a:rPr lang="ru-RU" sz="2000" b="1" dirty="0" smtClean="0"/>
              <a:t>клиентов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1628095"/>
            <a:ext cx="23744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Единый казначейский счет</a:t>
            </a:r>
          </a:p>
        </p:txBody>
      </p:sp>
      <p:pic>
        <p:nvPicPr>
          <p:cNvPr id="16386" name="Picture 2" descr="C:\Users\2914\Downloads\pngfuel.co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99642"/>
            <a:ext cx="36030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2914\Downloads\pngfuel.co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99642"/>
            <a:ext cx="36030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60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отражения реквизитов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платежных поручениях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771550"/>
            <a:ext cx="2173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/>
              <a:t>Реквизиты </a:t>
            </a:r>
            <a:r>
              <a:rPr lang="ru-RU" sz="1200" b="1" dirty="0" smtClean="0"/>
              <a:t>плательщика:</a:t>
            </a:r>
            <a:endParaRPr lang="ru-RU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2859782"/>
            <a:ext cx="27040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/>
              <a:t>Реквизиты получателя </a:t>
            </a:r>
            <a:r>
              <a:rPr lang="ru-RU" sz="1200" b="1" dirty="0" smtClean="0"/>
              <a:t>средств:</a:t>
            </a:r>
            <a:endParaRPr lang="ru-RU" sz="1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400950"/>
              </p:ext>
            </p:extLst>
          </p:nvPr>
        </p:nvGraphicFramePr>
        <p:xfrm>
          <a:off x="1547664" y="1140882"/>
          <a:ext cx="4680520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42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42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014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39179">
                <a:tc>
                  <a:txBody>
                    <a:bodyPr/>
                    <a:lstStyle/>
                    <a:p>
                      <a:r>
                        <a:rPr lang="ru-RU" sz="900" dirty="0"/>
                        <a:t>ИНН   </a:t>
                      </a:r>
                      <a:r>
                        <a:rPr lang="ru-RU" sz="900" b="0" dirty="0"/>
                        <a:t>7117003782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КПП   </a:t>
                      </a:r>
                      <a:r>
                        <a:rPr lang="ru-RU" sz="900" b="0" dirty="0"/>
                        <a:t>711701001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9179">
                <a:tc gridSpan="2">
                  <a:txBody>
                    <a:bodyPr/>
                    <a:lstStyle/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</a:rPr>
                        <a:t>УФК по Тульской области (ФГКУ «7 отряд ФПС по Тульской области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», </a:t>
                      </a:r>
                      <a:br>
                        <a:rPr lang="ru-RU" sz="9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л/с 03663415269)</a:t>
                      </a:r>
                      <a:endParaRPr lang="ru-RU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err="1"/>
                        <a:t>Сч</a:t>
                      </a:r>
                      <a:r>
                        <a:rPr lang="ru-RU" sz="900" dirty="0"/>
                        <a:t>. 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1F477D"/>
                          </a:solidFill>
                        </a:rPr>
                        <a:t>03211643700000006601</a:t>
                      </a:r>
                      <a:endParaRPr lang="ru-RU" sz="900" b="1" dirty="0">
                        <a:solidFill>
                          <a:srgbClr val="1F477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9179">
                <a:tc gridSpan="2">
                  <a:txBody>
                    <a:bodyPr/>
                    <a:lstStyle/>
                    <a:p>
                      <a:r>
                        <a:rPr lang="ru-RU" sz="900" dirty="0"/>
                        <a:t>Плательщик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9179">
                <a:tc rowSpan="2" gridSpan="2">
                  <a:txBody>
                    <a:bodyPr/>
                    <a:lstStyle/>
                    <a:p>
                      <a:r>
                        <a:rPr lang="ru-RU" sz="900" b="1" dirty="0">
                          <a:solidFill>
                            <a:srgbClr val="11437F"/>
                          </a:solidFill>
                        </a:rPr>
                        <a:t>Отделение </a:t>
                      </a:r>
                      <a:r>
                        <a:rPr lang="ru-RU" sz="900" b="1" dirty="0" smtClean="0">
                          <a:solidFill>
                            <a:srgbClr val="11437F"/>
                          </a:solidFill>
                        </a:rPr>
                        <a:t>Тула Банка России//</a:t>
                      </a:r>
                      <a:br>
                        <a:rPr lang="ru-RU" sz="900" b="1" dirty="0" smtClean="0">
                          <a:solidFill>
                            <a:srgbClr val="11437F"/>
                          </a:solidFill>
                        </a:rPr>
                      </a:br>
                      <a:r>
                        <a:rPr lang="ru-RU" sz="900" b="1" dirty="0" smtClean="0">
                          <a:solidFill>
                            <a:srgbClr val="11437F"/>
                          </a:solidFill>
                        </a:rPr>
                        <a:t>УФК </a:t>
                      </a:r>
                      <a:r>
                        <a:rPr lang="ru-RU" sz="900" b="1" dirty="0">
                          <a:solidFill>
                            <a:srgbClr val="11437F"/>
                          </a:solidFill>
                        </a:rPr>
                        <a:t>по Тульской</a:t>
                      </a:r>
                      <a:r>
                        <a:rPr lang="ru-RU" sz="900" b="1" baseline="0" dirty="0">
                          <a:solidFill>
                            <a:srgbClr val="11437F"/>
                          </a:solidFill>
                        </a:rPr>
                        <a:t> </a:t>
                      </a:r>
                      <a:r>
                        <a:rPr lang="ru-RU" sz="900" b="1" baseline="0" dirty="0" smtClean="0">
                          <a:solidFill>
                            <a:srgbClr val="11437F"/>
                          </a:solidFill>
                        </a:rPr>
                        <a:t>области </a:t>
                      </a:r>
                      <a:r>
                        <a:rPr lang="ru-RU" sz="900" b="1" baseline="0" dirty="0">
                          <a:solidFill>
                            <a:srgbClr val="11437F"/>
                          </a:solidFill>
                        </a:rPr>
                        <a:t>г. Тула</a:t>
                      </a:r>
                      <a:endParaRPr lang="ru-RU" sz="900" b="1" dirty="0">
                        <a:solidFill>
                          <a:srgbClr val="11437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БИК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>
                          <a:solidFill>
                            <a:srgbClr val="1F477D"/>
                          </a:solidFill>
                        </a:rPr>
                        <a:t>017003983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9179">
                <a:tc gridSpan="2"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err="1"/>
                        <a:t>Сч</a:t>
                      </a:r>
                      <a:r>
                        <a:rPr lang="ru-RU" sz="900" dirty="0"/>
                        <a:t>. 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1F477D"/>
                          </a:solidFill>
                        </a:rPr>
                        <a:t>40102810700000000017</a:t>
                      </a:r>
                      <a:endParaRPr lang="ru-RU" sz="900" b="1" dirty="0">
                        <a:solidFill>
                          <a:srgbClr val="1F477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9179">
                <a:tc gridSpan="2">
                  <a:txBody>
                    <a:bodyPr/>
                    <a:lstStyle/>
                    <a:p>
                      <a:r>
                        <a:rPr lang="ru-RU" sz="900" dirty="0"/>
                        <a:t>Банк плательщика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984004"/>
              </p:ext>
            </p:extLst>
          </p:nvPr>
        </p:nvGraphicFramePr>
        <p:xfrm>
          <a:off x="1547664" y="3229114"/>
          <a:ext cx="468052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34644">
                <a:tc rowSpan="2" gridSpan="2">
                  <a:txBody>
                    <a:bodyPr/>
                    <a:lstStyle/>
                    <a:p>
                      <a:r>
                        <a:rPr lang="ru-RU" sz="900" b="1" dirty="0">
                          <a:solidFill>
                            <a:srgbClr val="11437F"/>
                          </a:solidFill>
                        </a:rPr>
                        <a:t>Отделение </a:t>
                      </a:r>
                      <a:r>
                        <a:rPr lang="ru-RU" sz="900" b="1" dirty="0" smtClean="0">
                          <a:solidFill>
                            <a:srgbClr val="11437F"/>
                          </a:solidFill>
                        </a:rPr>
                        <a:t>Астрахань Банка России//</a:t>
                      </a:r>
                      <a:br>
                        <a:rPr lang="ru-RU" sz="900" b="1" dirty="0" smtClean="0">
                          <a:solidFill>
                            <a:srgbClr val="11437F"/>
                          </a:solidFill>
                        </a:rPr>
                      </a:br>
                      <a:r>
                        <a:rPr lang="ru-RU" sz="900" b="1" dirty="0" smtClean="0">
                          <a:solidFill>
                            <a:srgbClr val="11437F"/>
                          </a:solidFill>
                        </a:rPr>
                        <a:t>УФК </a:t>
                      </a:r>
                      <a:r>
                        <a:rPr lang="ru-RU" sz="900" b="1" dirty="0">
                          <a:solidFill>
                            <a:srgbClr val="11437F"/>
                          </a:solidFill>
                        </a:rPr>
                        <a:t>по Астраханской </a:t>
                      </a:r>
                      <a:r>
                        <a:rPr lang="ru-RU" sz="900" b="1" dirty="0" smtClean="0">
                          <a:solidFill>
                            <a:srgbClr val="11437F"/>
                          </a:solidFill>
                        </a:rPr>
                        <a:t>области </a:t>
                      </a:r>
                      <a:br>
                        <a:rPr lang="ru-RU" sz="900" b="1" dirty="0" smtClean="0">
                          <a:solidFill>
                            <a:srgbClr val="11437F"/>
                          </a:solidFill>
                        </a:rPr>
                      </a:br>
                      <a:r>
                        <a:rPr lang="ru-RU" sz="900" b="1" dirty="0" smtClean="0">
                          <a:solidFill>
                            <a:srgbClr val="11437F"/>
                          </a:solidFill>
                        </a:rPr>
                        <a:t>г</a:t>
                      </a:r>
                      <a:r>
                        <a:rPr lang="ru-RU" sz="900" b="1" dirty="0">
                          <a:solidFill>
                            <a:srgbClr val="11437F"/>
                          </a:solidFill>
                        </a:rPr>
                        <a:t>. Астрахань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БИК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>
                          <a:solidFill>
                            <a:srgbClr val="1F477D"/>
                          </a:solidFill>
                        </a:rPr>
                        <a:t>041280103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4644">
                <a:tc gridSpan="2" vMerge="1">
                  <a:txBody>
                    <a:bodyPr/>
                    <a:lstStyle/>
                    <a:p>
                      <a:endParaRPr lang="ru-RU" sz="9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err="1"/>
                        <a:t>Сч</a:t>
                      </a:r>
                      <a:r>
                        <a:rPr lang="ru-RU" sz="900" dirty="0"/>
                        <a:t>. 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>
                          <a:solidFill>
                            <a:srgbClr val="1F477D"/>
                          </a:solidFill>
                        </a:rPr>
                        <a:t>40102810700000000025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4644">
                <a:tc gridSpan="2">
                  <a:txBody>
                    <a:bodyPr/>
                    <a:lstStyle/>
                    <a:p>
                      <a:r>
                        <a:rPr lang="ru-RU" sz="900" dirty="0"/>
                        <a:t>Банк получателя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4644">
                <a:tc>
                  <a:txBody>
                    <a:bodyPr/>
                    <a:lstStyle/>
                    <a:p>
                      <a:r>
                        <a:rPr lang="ru-RU" sz="900" dirty="0"/>
                        <a:t>ИНН   </a:t>
                      </a:r>
                      <a:r>
                        <a:rPr lang="ru-RU" sz="900" b="0" dirty="0"/>
                        <a:t>3018018879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/>
                        <a:t>КПП   </a:t>
                      </a:r>
                      <a:r>
                        <a:rPr lang="ru-RU" sz="900" b="0" dirty="0"/>
                        <a:t>301801001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err="1"/>
                        <a:t>Сч</a:t>
                      </a:r>
                      <a:r>
                        <a:rPr lang="ru-RU" sz="900" dirty="0"/>
                        <a:t>. 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1F477D"/>
                          </a:solidFill>
                        </a:rPr>
                        <a:t>03212643120000002501</a:t>
                      </a:r>
                      <a:endParaRPr lang="ru-RU" sz="900" b="1" dirty="0">
                        <a:solidFill>
                          <a:srgbClr val="1F477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4644">
                <a:tc gridSpan="2">
                  <a:txBody>
                    <a:bodyPr/>
                    <a:lstStyle/>
                    <a:p>
                      <a:r>
                        <a:rPr lang="ru-RU" sz="900" b="0" dirty="0">
                          <a:solidFill>
                            <a:schemeClr val="tx1"/>
                          </a:solidFill>
                        </a:rPr>
                        <a:t>УФК по Астраханской области (УФССП по Астраханской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области, </a:t>
                      </a:r>
                      <a:br>
                        <a:rPr lang="ru-RU" sz="9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л/с 05251043550)</a:t>
                      </a:r>
                      <a:endParaRPr lang="ru-RU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4644">
                <a:tc gridSpan="2">
                  <a:txBody>
                    <a:bodyPr/>
                    <a:lstStyle/>
                    <a:p>
                      <a:r>
                        <a:rPr lang="ru-RU" sz="900" dirty="0"/>
                        <a:t>Получатель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cxnSp>
        <p:nvCxnSpPr>
          <p:cNvPr id="15" name="Соединительная линия уступом 7"/>
          <p:cNvCxnSpPr>
            <a:stCxn id="24" idx="1"/>
          </p:cNvCxnSpPr>
          <p:nvPr/>
        </p:nvCxnSpPr>
        <p:spPr>
          <a:xfrm flipH="1">
            <a:off x="6231385" y="2200052"/>
            <a:ext cx="300733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6"/>
          <p:cNvCxnSpPr>
            <a:stCxn id="20" idx="1"/>
          </p:cNvCxnSpPr>
          <p:nvPr/>
        </p:nvCxnSpPr>
        <p:spPr>
          <a:xfrm flipH="1" flipV="1">
            <a:off x="6231386" y="3346783"/>
            <a:ext cx="300732" cy="1205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7"/>
          <p:cNvCxnSpPr>
            <a:stCxn id="31" idx="1"/>
          </p:cNvCxnSpPr>
          <p:nvPr/>
        </p:nvCxnSpPr>
        <p:spPr>
          <a:xfrm flipH="1">
            <a:off x="6231386" y="3574281"/>
            <a:ext cx="300732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532118" y="2321868"/>
            <a:ext cx="1728192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defRPr/>
            </a:pPr>
            <a:r>
              <a:rPr lang="ru-RU" sz="9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Единый казначейский счет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532118" y="1347614"/>
            <a:ext cx="1584336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ru-RU" sz="9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Казначейский счет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532118" y="3232572"/>
            <a:ext cx="792168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ru-RU" sz="9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БИК </a:t>
            </a:r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ТОФК</a:t>
            </a:r>
            <a:endParaRPr lang="ru-RU" sz="900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cxnSp>
        <p:nvCxnSpPr>
          <p:cNvPr id="21" name="Соединительная линия уступом 22"/>
          <p:cNvCxnSpPr>
            <a:stCxn id="18" idx="1"/>
          </p:cNvCxnSpPr>
          <p:nvPr/>
        </p:nvCxnSpPr>
        <p:spPr>
          <a:xfrm flipH="1">
            <a:off x="6228184" y="2437284"/>
            <a:ext cx="303934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3"/>
          <p:cNvCxnSpPr>
            <a:stCxn id="19" idx="1"/>
          </p:cNvCxnSpPr>
          <p:nvPr/>
        </p:nvCxnSpPr>
        <p:spPr>
          <a:xfrm flipH="1">
            <a:off x="6231386" y="1463030"/>
            <a:ext cx="300732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4"/>
          <p:cNvCxnSpPr>
            <a:stCxn id="25" idx="1"/>
          </p:cNvCxnSpPr>
          <p:nvPr/>
        </p:nvCxnSpPr>
        <p:spPr>
          <a:xfrm flipH="1">
            <a:off x="6231386" y="4029901"/>
            <a:ext cx="300732" cy="0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6532118" y="2084636"/>
            <a:ext cx="792168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ru-RU" sz="9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БИК </a:t>
            </a:r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ТОФК</a:t>
            </a:r>
            <a:endParaRPr lang="ru-RU" sz="900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532118" y="3914485"/>
            <a:ext cx="1584336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ru-RU" sz="9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Казначейский счет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532118" y="3458865"/>
            <a:ext cx="1728192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defRPr/>
            </a:pPr>
            <a:r>
              <a:rPr lang="ru-RU" sz="900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Единый казначейский счет</a:t>
            </a:r>
          </a:p>
        </p:txBody>
      </p:sp>
    </p:spTree>
    <p:extLst>
      <p:ext uri="{BB962C8B-B14F-4D97-AF65-F5344CB8AC3E}">
        <p14:creationId xmlns:p14="http://schemas.microsoft.com/office/powerpoint/2010/main" val="402518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организаций и функционирования </a:t>
            </a:r>
            <a:br>
              <a:rPr lang="ru-RU" dirty="0" smtClean="0"/>
            </a:br>
            <a:r>
              <a:rPr lang="ru-RU" dirty="0" smtClean="0"/>
              <a:t>системы </a:t>
            </a:r>
            <a:r>
              <a:rPr lang="ru-RU" dirty="0"/>
              <a:t>казначейских платежей</a:t>
            </a: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5217852" y="2586846"/>
            <a:ext cx="3926148" cy="12311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kern="1200">
                <a:solidFill>
                  <a:schemeClr val="tx1"/>
                </a:solidFill>
                <a:latin typeface="PT Serif" panose="020A0603040505020204" pitchFamily="18" charset="-52"/>
                <a:ea typeface="PT Serif" panose="020A0603040505020204" pitchFamily="18" charset="-52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ru-RU" sz="2000" b="1" dirty="0">
                <a:solidFill>
                  <a:srgbClr val="11437F"/>
                </a:solidFill>
                <a:latin typeface="+mn-lt"/>
              </a:rPr>
              <a:t>Центр </a:t>
            </a:r>
            <a:r>
              <a:rPr lang="ru-RU" sz="2000" b="1" dirty="0" smtClean="0">
                <a:solidFill>
                  <a:srgbClr val="11437F"/>
                </a:solidFill>
                <a:latin typeface="+mn-lt"/>
              </a:rPr>
              <a:t>специализации</a:t>
            </a:r>
            <a:r>
              <a:rPr lang="ru-RU" sz="2000" b="1" dirty="0">
                <a:latin typeface="+mn-lt"/>
              </a:rPr>
              <a:t/>
            </a:r>
            <a:br>
              <a:rPr lang="ru-RU" sz="2000" b="1" dirty="0">
                <a:latin typeface="+mn-lt"/>
              </a:rPr>
            </a:br>
            <a:r>
              <a:rPr lang="ru-RU" sz="1800" dirty="0" smtClean="0">
                <a:latin typeface="+mn-lt"/>
              </a:rPr>
              <a:t>осуществляет прием к исполнению (санкционирование) распоряжений участников</a:t>
            </a:r>
            <a:endParaRPr lang="ru-RU" sz="1600" dirty="0">
              <a:latin typeface="+mn-lt"/>
            </a:endParaRPr>
          </a:p>
        </p:txBody>
      </p:sp>
      <p:pic>
        <p:nvPicPr>
          <p:cNvPr id="5" name="Picture 2" descr="C:\Users\2914\Downloads\noun_operator_180205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00" y="987574"/>
            <a:ext cx="429858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2914\Downloads\noun_Stakeholders_15556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822" y="987574"/>
            <a:ext cx="435815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251400" y="2551816"/>
            <a:ext cx="427988" cy="430880"/>
            <a:chOff x="1835620" y="591500"/>
            <a:chExt cx="715168" cy="720000"/>
          </a:xfrm>
        </p:grpSpPr>
        <p:pic>
          <p:nvPicPr>
            <p:cNvPr id="8" name="Picture 5" descr="C:\Users\2914\Downloads\noun_Bank_128484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620" y="591500"/>
              <a:ext cx="715168" cy="7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C:\Users\2914\Downloads\noun_Calculator_1962337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9448" y="860119"/>
              <a:ext cx="307512" cy="324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Группа 9"/>
          <p:cNvGrpSpPr/>
          <p:nvPr/>
        </p:nvGrpSpPr>
        <p:grpSpPr>
          <a:xfrm>
            <a:off x="4772192" y="2551816"/>
            <a:ext cx="427988" cy="430880"/>
            <a:chOff x="2987780" y="785829"/>
            <a:chExt cx="427988" cy="430880"/>
          </a:xfrm>
        </p:grpSpPr>
        <p:pic>
          <p:nvPicPr>
            <p:cNvPr id="11" name="Picture 5" descr="C:\Users\2914\Downloads\noun_Bank_128484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780" y="785829"/>
              <a:ext cx="427988" cy="430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7" descr="C:\Users\2914\Downloads\noun_Star_6668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3900" y="940744"/>
              <a:ext cx="208360" cy="1970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Прямоугольник 12"/>
          <p:cNvSpPr/>
          <p:nvPr/>
        </p:nvSpPr>
        <p:spPr>
          <a:xfrm>
            <a:off x="5220090" y="987574"/>
            <a:ext cx="381653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11437F"/>
                </a:solidFill>
              </a:rPr>
              <a:t>Участники системы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dirty="0"/>
              <a:t>прямые и косвенные участники, </a:t>
            </a:r>
            <a:br>
              <a:rPr lang="ru-RU" dirty="0"/>
            </a:br>
            <a:r>
              <a:rPr lang="ru-RU" dirty="0"/>
              <a:t>определенные Бюджетным кодексом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79187" y="987574"/>
            <a:ext cx="389057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11437F"/>
                </a:solidFill>
              </a:rPr>
              <a:t>Оператор системы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dirty="0"/>
              <a:t>Федеральное казначейство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79187" y="2586846"/>
            <a:ext cx="367678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11437F"/>
                </a:solidFill>
              </a:rPr>
              <a:t>Платежный </a:t>
            </a:r>
            <a:r>
              <a:rPr lang="ru-RU" sz="2000" b="1" dirty="0" smtClean="0">
                <a:solidFill>
                  <a:srgbClr val="11437F"/>
                </a:solidFill>
              </a:rPr>
              <a:t>центр</a:t>
            </a:r>
            <a:r>
              <a:rPr lang="ru-RU" sz="2000" dirty="0">
                <a:solidFill>
                  <a:srgbClr val="11437F"/>
                </a:solidFill>
              </a:rPr>
              <a:t/>
            </a:r>
            <a:br>
              <a:rPr lang="ru-RU" sz="2000" dirty="0">
                <a:solidFill>
                  <a:srgbClr val="11437F"/>
                </a:solidFill>
              </a:rPr>
            </a:br>
            <a:r>
              <a:rPr lang="ru-RU" dirty="0" smtClean="0">
                <a:ea typeface="PT Serif" panose="020A0603040505020204" pitchFamily="18" charset="-52"/>
                <a:cs typeface="+mj-cs"/>
              </a:rPr>
              <a:t>осуществляет операции по казначейским счетам участников и взаимодействие с платежной системой Банка России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4288" y="4576107"/>
            <a:ext cx="845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/>
              <a:t>Приказ Казначейства России от 13.05.2020 </a:t>
            </a:r>
            <a:r>
              <a:rPr lang="ru-RU" sz="1200" i="1" dirty="0" smtClean="0"/>
              <a:t>№ </a:t>
            </a:r>
            <a:r>
              <a:rPr lang="ru-RU" sz="1200" i="1" dirty="0"/>
              <a:t>20н </a:t>
            </a:r>
            <a:r>
              <a:rPr lang="ru-RU" sz="1200" i="1" dirty="0" smtClean="0"/>
              <a:t/>
            </a:r>
            <a:br>
              <a:rPr lang="ru-RU" sz="1200" i="1" dirty="0" smtClean="0"/>
            </a:br>
            <a:r>
              <a:rPr lang="ru-RU" sz="1200" i="1" dirty="0" smtClean="0"/>
              <a:t>«Об </a:t>
            </a:r>
            <a:r>
              <a:rPr lang="ru-RU" sz="1200" i="1" dirty="0"/>
              <a:t>утверждении Правил организации и функционирования системы казначейских </a:t>
            </a:r>
            <a:r>
              <a:rPr lang="ru-RU" sz="1200" i="1" dirty="0" smtClean="0"/>
              <a:t>платежей»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375379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Нормативное регулирование и новые акты</a:t>
            </a:r>
            <a:r>
              <a:rPr lang="ru-RU" b="0" dirty="0" smtClean="0"/>
              <a:t> (1/2)</a:t>
            </a:r>
            <a:endParaRPr lang="ru-RU" b="0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771550"/>
            <a:ext cx="8928992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b="1" dirty="0" smtClean="0">
                <a:solidFill>
                  <a:srgbClr val="1F477D"/>
                </a:solidFill>
              </a:rPr>
              <a:t>Акты Правительства РФ </a:t>
            </a:r>
            <a:r>
              <a:rPr lang="ru-RU" dirty="0" smtClean="0"/>
              <a:t>– утверждены 4 из 4, в </a:t>
            </a:r>
            <a:r>
              <a:rPr lang="ru-RU" dirty="0" err="1" smtClean="0"/>
              <a:t>т.ч</a:t>
            </a:r>
            <a:r>
              <a:rPr lang="ru-RU" dirty="0" smtClean="0"/>
              <a:t>.: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 smtClean="0"/>
              <a:t>Порядок </a:t>
            </a:r>
            <a:r>
              <a:rPr lang="ru-RU" sz="1200" dirty="0"/>
              <a:t>привлечения </a:t>
            </a:r>
            <a:r>
              <a:rPr lang="ru-RU" sz="1200" dirty="0" smtClean="0"/>
              <a:t>Казначейством России средств </a:t>
            </a:r>
            <a:r>
              <a:rPr lang="ru-RU" sz="1200" dirty="0"/>
              <a:t>для обеспечения остатка средств на едином счете 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 smtClean="0"/>
              <a:t>Порядок </a:t>
            </a:r>
            <a:r>
              <a:rPr lang="ru-RU" sz="1200" dirty="0"/>
              <a:t>зачисления средств, полученных от размещения временно свободных средств единого казначейского </a:t>
            </a:r>
            <a:r>
              <a:rPr lang="ru-RU" sz="1200" dirty="0" smtClean="0"/>
              <a:t>счета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 smtClean="0"/>
              <a:t>Порядок </a:t>
            </a:r>
            <a:r>
              <a:rPr lang="ru-RU" sz="1200" dirty="0"/>
              <a:t>возврата или перечисления средств, поступающих во временное распоряжение получателей бюджетных </a:t>
            </a:r>
            <a:r>
              <a:rPr lang="ru-RU" sz="1200" dirty="0" smtClean="0"/>
              <a:t>средств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 smtClean="0"/>
              <a:t>Требования </a:t>
            </a:r>
            <a:r>
              <a:rPr lang="ru-RU" sz="1200" dirty="0"/>
              <a:t>к кредитным организациям, которые могут обслуживать банковские счета, открываемые </a:t>
            </a:r>
            <a:r>
              <a:rPr lang="ru-RU" sz="1200" dirty="0" smtClean="0"/>
              <a:t>Казначейству России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ru-RU" b="1" dirty="0" smtClean="0">
                <a:solidFill>
                  <a:srgbClr val="1F477D"/>
                </a:solidFill>
              </a:rPr>
              <a:t>Акты Минфина России </a:t>
            </a:r>
            <a:r>
              <a:rPr lang="ru-RU" dirty="0" smtClean="0"/>
              <a:t>– утверждены 18 из 20, </a:t>
            </a:r>
            <a:r>
              <a:rPr lang="ru-RU" dirty="0"/>
              <a:t>в </a:t>
            </a:r>
            <a:r>
              <a:rPr lang="ru-RU" dirty="0" err="1" smtClean="0"/>
              <a:t>т.ч</a:t>
            </a:r>
            <a:r>
              <a:rPr lang="ru-RU" dirty="0" smtClean="0"/>
              <a:t>.:</a:t>
            </a:r>
            <a:endParaRPr lang="en-US" dirty="0" smtClean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 smtClean="0"/>
              <a:t>Порядок </a:t>
            </a:r>
            <a:r>
              <a:rPr lang="ru-RU" sz="1200" dirty="0"/>
              <a:t>направления обращений высших исполнительных органов государственной власти субъектов </a:t>
            </a:r>
            <a:r>
              <a:rPr lang="ru-RU" sz="1200" dirty="0" smtClean="0"/>
              <a:t>РФ (местных </a:t>
            </a:r>
            <a:r>
              <a:rPr lang="ru-RU" sz="1200" dirty="0"/>
              <a:t>администраций), органов управления государственными внебюджетными фондами в </a:t>
            </a:r>
            <a:r>
              <a:rPr lang="ru-RU" sz="1200" dirty="0" smtClean="0"/>
              <a:t>Казначейство России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 smtClean="0"/>
              <a:t>Порядок </a:t>
            </a:r>
            <a:r>
              <a:rPr lang="ru-RU" sz="1200" dirty="0"/>
              <a:t>санкционирования </a:t>
            </a:r>
            <a:r>
              <a:rPr lang="ru-RU" sz="1200" dirty="0" smtClean="0"/>
              <a:t>Казначейством России </a:t>
            </a:r>
            <a:r>
              <a:rPr lang="ru-RU" sz="1200" dirty="0"/>
              <a:t>операций со средствами, поступающими во временное распоряжение получателей средств федерального </a:t>
            </a:r>
            <a:r>
              <a:rPr lang="ru-RU" sz="1200" dirty="0" smtClean="0"/>
              <a:t>бюджета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 smtClean="0"/>
              <a:t>изменения </a:t>
            </a:r>
            <a:r>
              <a:rPr lang="ru-RU" sz="1200" dirty="0"/>
              <a:t>в Правила указания информации в реквизитах распоряжений о переводе денежных средств в уплату платежей в бюджетную </a:t>
            </a:r>
            <a:r>
              <a:rPr lang="ru-RU" sz="1200" dirty="0" smtClean="0"/>
              <a:t>систему (приказ № 107н)</a:t>
            </a:r>
            <a:endParaRPr lang="ru-RU" sz="1200" dirty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 smtClean="0"/>
              <a:t>Особенности приема к исполнению распоряжений о переводе денежных средств на единый казначейский счет при использовании электронных средств платежа</a:t>
            </a:r>
          </a:p>
          <a:p>
            <a:endParaRPr lang="ru-RU" sz="1200" dirty="0" smtClean="0"/>
          </a:p>
          <a:p>
            <a:r>
              <a:rPr lang="ru-RU" sz="1050" i="1" dirty="0" smtClean="0"/>
              <a:t>Дорожная карта рассмотрения </a:t>
            </a:r>
            <a:r>
              <a:rPr lang="ru-RU" sz="1050" i="1" dirty="0"/>
              <a:t>проектов нормативных правовых актов </a:t>
            </a:r>
            <a:r>
              <a:rPr lang="ru-RU" sz="1050" i="1" dirty="0" smtClean="0"/>
              <a:t>в </a:t>
            </a:r>
            <a:r>
              <a:rPr lang="ru-RU" sz="1050" i="1" dirty="0"/>
              <a:t>целях организации казначейского обслуживания и системы </a:t>
            </a:r>
            <a:r>
              <a:rPr lang="ru-RU" sz="1050" i="1" dirty="0" smtClean="0"/>
              <a:t>казначейских платежей </a:t>
            </a:r>
            <a:r>
              <a:rPr lang="ru-RU" sz="1050" i="1" dirty="0"/>
              <a:t>утверждена </a:t>
            </a:r>
            <a:r>
              <a:rPr lang="ru-RU" sz="1050" i="1" dirty="0" smtClean="0"/>
              <a:t>27.12.2019 первым </a:t>
            </a:r>
            <a:r>
              <a:rPr lang="ru-RU" sz="1050" i="1" dirty="0"/>
              <a:t>заместителем Министра финансов Российской Федерации Т.Г. </a:t>
            </a:r>
            <a:r>
              <a:rPr lang="ru-RU" sz="1050" i="1" dirty="0" smtClean="0"/>
              <a:t>Нестеренко</a:t>
            </a:r>
            <a:endParaRPr lang="ru-RU" sz="1050" i="1" dirty="0"/>
          </a:p>
        </p:txBody>
      </p:sp>
    </p:spTree>
    <p:extLst>
      <p:ext uri="{BB962C8B-B14F-4D97-AF65-F5344CB8AC3E}">
        <p14:creationId xmlns:p14="http://schemas.microsoft.com/office/powerpoint/2010/main" val="3667001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Нормативное </a:t>
            </a:r>
            <a:r>
              <a:rPr lang="ru-RU" dirty="0" smtClean="0"/>
              <a:t>регулирование и новые акты</a:t>
            </a:r>
            <a:r>
              <a:rPr lang="ru-RU" b="0" dirty="0" smtClean="0"/>
              <a:t> (2/2</a:t>
            </a:r>
            <a:r>
              <a:rPr lang="ru-RU" b="0" dirty="0"/>
              <a:t>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424409"/>
            <a:ext cx="8928992" cy="27315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ru-RU" b="1" dirty="0">
                <a:solidFill>
                  <a:srgbClr val="1F477D"/>
                </a:solidFill>
              </a:rPr>
              <a:t>Акты </a:t>
            </a:r>
            <a:r>
              <a:rPr lang="ru-RU" b="1" dirty="0" smtClean="0">
                <a:solidFill>
                  <a:srgbClr val="1F477D"/>
                </a:solidFill>
              </a:rPr>
              <a:t>Минфина России и Банка </a:t>
            </a:r>
            <a:r>
              <a:rPr lang="ru-RU" b="1" dirty="0">
                <a:solidFill>
                  <a:srgbClr val="1F477D"/>
                </a:solidFill>
              </a:rPr>
              <a:t>России </a:t>
            </a:r>
            <a:r>
              <a:rPr lang="ru-RU" dirty="0"/>
              <a:t>– </a:t>
            </a:r>
            <a:r>
              <a:rPr lang="ru-RU" dirty="0" smtClean="0"/>
              <a:t>утверждено 2 </a:t>
            </a:r>
            <a:r>
              <a:rPr lang="ru-RU" dirty="0"/>
              <a:t>из </a:t>
            </a:r>
            <a:r>
              <a:rPr lang="ru-RU" dirty="0" smtClean="0"/>
              <a:t>2:</a:t>
            </a:r>
            <a:endParaRPr lang="ru-RU" dirty="0"/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 smtClean="0"/>
              <a:t>Положение о ведении Банком России и кредитными организациями (филиалами) банковских счетов территориальных органов Федерального казначейства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 smtClean="0"/>
              <a:t>Особенности </a:t>
            </a:r>
            <a:r>
              <a:rPr lang="ru-RU" sz="1200" dirty="0"/>
              <a:t>взаимодействия системы казначейских платежей с платежными </a:t>
            </a:r>
            <a:r>
              <a:rPr lang="ru-RU" sz="1200" dirty="0" smtClean="0"/>
              <a:t>системами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ru-RU" sz="1200" dirty="0" smtClean="0"/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ru-RU" b="1" dirty="0" smtClean="0">
                <a:solidFill>
                  <a:srgbClr val="1F477D"/>
                </a:solidFill>
              </a:rPr>
              <a:t>Акты </a:t>
            </a:r>
            <a:r>
              <a:rPr lang="ru-RU" b="1" dirty="0">
                <a:solidFill>
                  <a:srgbClr val="1F477D"/>
                </a:solidFill>
              </a:rPr>
              <a:t>Казначейства России </a:t>
            </a:r>
            <a:r>
              <a:rPr lang="ru-RU" dirty="0"/>
              <a:t>– утверждены 7 из 7, в </a:t>
            </a:r>
            <a:r>
              <a:rPr lang="ru-RU" dirty="0" err="1"/>
              <a:t>т.ч</a:t>
            </a:r>
            <a:r>
              <a:rPr lang="ru-RU" dirty="0"/>
              <a:t>.: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Правила организации и функционирования системы казначейских платежей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Порядок казначейского обслуживания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Порядок открытия казначейских счетов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Общие требования к порядку открытия и ведения лицевых счетов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Порядок прогнозирования движения средств на едином казначейском счете</a:t>
            </a:r>
          </a:p>
        </p:txBody>
      </p:sp>
    </p:spTree>
    <p:extLst>
      <p:ext uri="{BB962C8B-B14F-4D97-AF65-F5344CB8AC3E}">
        <p14:creationId xmlns:p14="http://schemas.microsoft.com/office/powerpoint/2010/main" val="2780919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Типовой план участника </a:t>
            </a:r>
            <a:br>
              <a:rPr lang="ru-RU" dirty="0" smtClean="0"/>
            </a:br>
            <a:r>
              <a:rPr lang="ru-RU" dirty="0" smtClean="0"/>
              <a:t>системы казначейских платежей</a:t>
            </a:r>
            <a:endParaRPr lang="ru-RU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71550"/>
            <a:ext cx="6336704" cy="4277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011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Переход на казначейское обслуживание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5352" y="699542"/>
            <a:ext cx="4538648" cy="4443958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100" dirty="0" smtClean="0"/>
              <a:t>1. Закрыть до 01.04.2021 банковские счета:</a:t>
            </a:r>
          </a:p>
          <a:p>
            <a:pPr marL="447675" lvl="1" indent="-1666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700" dirty="0" smtClean="0"/>
              <a:t>для осуществления операций со средствами, поступающими во временное распоряжение </a:t>
            </a:r>
            <a:br>
              <a:rPr lang="ru-RU" sz="1700" dirty="0" smtClean="0"/>
            </a:br>
            <a:r>
              <a:rPr lang="ru-RU" sz="1700" dirty="0" smtClean="0"/>
              <a:t>(часть 24 статьи 5 Федерального закона </a:t>
            </a:r>
            <a:br>
              <a:rPr lang="ru-RU" sz="1700" dirty="0" smtClean="0"/>
            </a:br>
            <a:r>
              <a:rPr lang="ru-RU" sz="1700" dirty="0" smtClean="0"/>
              <a:t>от 26.04.2007 № 63-ФЗ)</a:t>
            </a:r>
          </a:p>
          <a:p>
            <a:pPr marL="447675" lvl="1" indent="-1666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700" dirty="0" smtClean="0"/>
              <a:t>для учета операций со средствами, поступающими автономным учреждениям (часть 3.5 статьи 2 Федерального закона от 03.11.2006 № 174-ФЗ)</a:t>
            </a:r>
          </a:p>
          <a:p>
            <a:pPr marL="447675" lvl="1" indent="-1666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1700" dirty="0" smtClean="0"/>
              <a:t>для учета операций со средствами юридических лиц (обособленных подразделений) </a:t>
            </a:r>
            <a:br>
              <a:rPr lang="ru-RU" sz="1700" dirty="0" smtClean="0"/>
            </a:br>
            <a:r>
              <a:rPr lang="ru-RU" sz="1700" dirty="0" smtClean="0"/>
              <a:t>(часть 10 статьи 30 Федерального закона </a:t>
            </a:r>
            <a:br>
              <a:rPr lang="ru-RU" sz="1700" dirty="0" smtClean="0"/>
            </a:br>
            <a:r>
              <a:rPr lang="ru-RU" sz="1700" dirty="0" smtClean="0"/>
              <a:t>от 08.05.2010 № 83-ФЗ)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dirty="0" smtClean="0"/>
              <a:t>2. Обеспечить переход на казначейское обслуживание и открыть казначейские счета </a:t>
            </a:r>
            <a:br>
              <a:rPr lang="ru-RU" sz="2200" dirty="0" smtClean="0"/>
            </a:br>
            <a:r>
              <a:rPr lang="ru-RU" sz="2200" dirty="0" smtClean="0"/>
              <a:t>в территориальных органах Федерального казначейства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b="1" dirty="0" smtClean="0"/>
              <a:t>3. Совершение операций по банковским счетам с 01.01.2021 не допускается</a:t>
            </a:r>
            <a:endParaRPr lang="ru-RU" sz="2200" b="1" dirty="0"/>
          </a:p>
        </p:txBody>
      </p:sp>
      <p:sp>
        <p:nvSpPr>
          <p:cNvPr id="4" name="TextBox 3">
            <a:hlinkClick r:id="rId2"/>
          </p:cNvPr>
          <p:cNvSpPr txBox="1"/>
          <p:nvPr/>
        </p:nvSpPr>
        <p:spPr>
          <a:xfrm>
            <a:off x="0" y="4712613"/>
            <a:ext cx="4605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 smtClean="0">
                <a:hlinkClick r:id="rId2"/>
              </a:rPr>
              <a:t>Письмо Минфина России, Банка России и Казначейства России от 29.07.2020 № 09-01-10/66747, 04-45-7/5526, 07-04-05/05-14880</a:t>
            </a:r>
            <a:endParaRPr lang="ru-RU" sz="1100" i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04" y="1252984"/>
            <a:ext cx="4213743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861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мероприятия, требуемые к проведению </a:t>
            </a:r>
            <a:br>
              <a:rPr lang="ru-RU" dirty="0" smtClean="0"/>
            </a:br>
            <a:r>
              <a:rPr lang="ru-RU" dirty="0" smtClean="0"/>
              <a:t>до конца 2020 года и в </a:t>
            </a:r>
            <a:r>
              <a:rPr lang="en-US" dirty="0" smtClean="0"/>
              <a:t>I </a:t>
            </a:r>
            <a:r>
              <a:rPr lang="ru-RU" dirty="0" smtClean="0"/>
              <a:t>квартале 2021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756" y="987574"/>
            <a:ext cx="8964488" cy="3960000"/>
          </a:xfrm>
        </p:spPr>
        <p:txBody>
          <a:bodyPr numCol="2" spcCol="360000" anchor="ctr"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300" b="1" dirty="0" smtClean="0"/>
              <a:t>Ознакомиться с нормативными правовыми актами</a:t>
            </a:r>
            <a:r>
              <a:rPr lang="ru-RU" sz="1300" dirty="0" smtClean="0"/>
              <a:t>, разработанными </a:t>
            </a:r>
            <a:r>
              <a:rPr lang="ru-RU" sz="1300" dirty="0"/>
              <a:t>в соответствии с </a:t>
            </a:r>
            <a:r>
              <a:rPr lang="ru-RU" sz="1300" dirty="0" smtClean="0"/>
              <a:t>Федеральным законом </a:t>
            </a:r>
            <a:r>
              <a:rPr lang="ru-RU" sz="1300" dirty="0"/>
              <a:t>от 27.12.2019 </a:t>
            </a:r>
            <a:r>
              <a:rPr lang="ru-RU" sz="1300" dirty="0" smtClean="0"/>
              <a:t>№ </a:t>
            </a:r>
            <a:r>
              <a:rPr lang="ru-RU" sz="1300" dirty="0"/>
              <a:t>479-ФЗ 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>«О </a:t>
            </a:r>
            <a:r>
              <a:rPr lang="ru-RU" sz="1300" dirty="0"/>
              <a:t>внесении изменений в Бюджетный кодекс Российской Федерации в части казначейского обслуживания и системы казначейских </a:t>
            </a:r>
            <a:r>
              <a:rPr lang="ru-RU" sz="1300" dirty="0" smtClean="0"/>
              <a:t>платежей»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300" b="1" dirty="0" smtClean="0"/>
              <a:t>Принять, внести изменения, признать утратившими силу </a:t>
            </a:r>
            <a:r>
              <a:rPr lang="ru-RU" sz="1300" dirty="0" smtClean="0"/>
              <a:t>нормативные правовые акты (при необходимости)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300" b="1" dirty="0" smtClean="0"/>
              <a:t>Представить в ТОФК информацию </a:t>
            </a:r>
            <a:r>
              <a:rPr lang="ru-RU" sz="1300" dirty="0" smtClean="0"/>
              <a:t>об открытых в Банке России и кредитных организациях казначейских счетах</a:t>
            </a:r>
            <a:endParaRPr lang="ru-RU" sz="1300" dirty="0"/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300" b="1" dirty="0" smtClean="0"/>
              <a:t>Перейти на казначейское обслуживание </a:t>
            </a:r>
            <a:r>
              <a:rPr lang="ru-RU" sz="1300" dirty="0" smtClean="0"/>
              <a:t>и открыть казначейские счета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300" b="1" dirty="0" smtClean="0"/>
              <a:t>Заключить </a:t>
            </a:r>
            <a:r>
              <a:rPr lang="ru-RU" sz="1300" b="1" dirty="0"/>
              <a:t>соглашения </a:t>
            </a:r>
            <a:r>
              <a:rPr lang="ru-RU" sz="1300" dirty="0" smtClean="0"/>
              <a:t>с Банком </a:t>
            </a:r>
            <a:r>
              <a:rPr lang="ru-RU" sz="1300" dirty="0"/>
              <a:t>России и </a:t>
            </a:r>
            <a:r>
              <a:rPr lang="ru-RU" sz="1300" dirty="0" smtClean="0"/>
              <a:t>кредитными организациями </a:t>
            </a:r>
            <a:r>
              <a:rPr lang="ru-RU" sz="1300" dirty="0"/>
              <a:t>о </a:t>
            </a:r>
            <a:r>
              <a:rPr lang="ru-RU" sz="1300" dirty="0" smtClean="0"/>
              <a:t>закрытии до 01.04.2021 банковских счетов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ru-RU" sz="1300" dirty="0"/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300" b="1" dirty="0" smtClean="0"/>
              <a:t>Адаптировать информационные системы </a:t>
            </a:r>
            <a:r>
              <a:rPr lang="ru-RU" sz="1300" dirty="0" smtClean="0"/>
              <a:t>в соответствии с опубликованными форматами (при наличии интеграции с информационными системами Федерального казначейства)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300" b="1" dirty="0" smtClean="0"/>
              <a:t>Актуализировать реквизиты </a:t>
            </a:r>
            <a:r>
              <a:rPr lang="ru-RU" sz="1300" dirty="0"/>
              <a:t>в своих информационных системах и </a:t>
            </a:r>
            <a:r>
              <a:rPr lang="ru-RU" sz="1300" dirty="0" smtClean="0"/>
              <a:t>ресурсах</a:t>
            </a:r>
            <a:r>
              <a:rPr lang="ru-RU" sz="1300" dirty="0"/>
              <a:t>, </a:t>
            </a:r>
            <a:r>
              <a:rPr lang="ru-RU" sz="1300" dirty="0" smtClean="0"/>
              <a:t>в ГИС ГМП, на стендах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300" b="1" dirty="0" smtClean="0"/>
              <a:t>Изменить реквизиты </a:t>
            </a:r>
            <a:r>
              <a:rPr lang="ru-RU" sz="1300" dirty="0" smtClean="0"/>
              <a:t>в документах (договоры, квитанции, постановления и иные документы, выдаваемые плательщикам), уведомить плательщиков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300" b="1" dirty="0" smtClean="0"/>
              <a:t>Адаптироваться под изменение </a:t>
            </a:r>
            <a:r>
              <a:rPr lang="ru-RU" sz="1300" dirty="0" smtClean="0"/>
              <a:t>своих реквизитов и реквизитов контрагентов, если они также являются участниками системы казначейских платежей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1300" b="1" dirty="0" smtClean="0"/>
              <a:t>Внести изменения в сведения о бюджетных обязательствах</a:t>
            </a:r>
            <a:r>
              <a:rPr lang="ru-RU" sz="1300" dirty="0" smtClean="0"/>
              <a:t>, если контрагентами являются участники системы казначейских платежей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3216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_СКП_11-09-19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7456</TotalTime>
  <Words>600</Words>
  <Application>Microsoft Office PowerPoint</Application>
  <PresentationFormat>Экран (16:9)</PresentationFormat>
  <Paragraphs>121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Презентация_СКП_11-09-19</vt:lpstr>
      <vt:lpstr>Новая система  казначейских платежей  с 2021 года</vt:lpstr>
      <vt:lpstr>Трансформация системы счетов</vt:lpstr>
      <vt:lpstr>Порядок отражения реквизитов  в платежных поручениях</vt:lpstr>
      <vt:lpstr>Правила организаций и функционирования  системы казначейских платежей</vt:lpstr>
      <vt:lpstr>Нормативное регулирование и новые акты (1/2)</vt:lpstr>
      <vt:lpstr>Нормативное регулирование и новые акты (2/2)</vt:lpstr>
      <vt:lpstr>Типовой план участника  системы казначейских платежей</vt:lpstr>
      <vt:lpstr>Переход на казначейское обслуживание</vt:lpstr>
      <vt:lpstr>Основные мероприятия, требуемые к проведению  до конца 2020 года и в I квартале 2021 года</vt:lpstr>
      <vt:lpstr>Материалы в открытом доступе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системы  казначейских платежей</dc:title>
  <dc:creator>Чернов Андрей Анатольевич</dc:creator>
  <cp:lastModifiedBy>Чернов Андрей Анатольевич</cp:lastModifiedBy>
  <cp:revision>342</cp:revision>
  <cp:lastPrinted>2020-09-11T13:00:27Z</cp:lastPrinted>
  <dcterms:created xsi:type="dcterms:W3CDTF">2019-11-05T11:34:20Z</dcterms:created>
  <dcterms:modified xsi:type="dcterms:W3CDTF">2020-09-29T07:51:34Z</dcterms:modified>
</cp:coreProperties>
</file>